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1" r:id="rId22"/>
    <p:sldId id="282" r:id="rId23"/>
    <p:sldId id="283" r:id="rId24"/>
    <p:sldId id="276" r:id="rId25"/>
    <p:sldId id="277" r:id="rId26"/>
    <p:sldId id="284" r:id="rId27"/>
    <p:sldId id="279" r:id="rId28"/>
    <p:sldId id="278" r:id="rId29"/>
    <p:sldId id="280" r:id="rId3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99A8DD2-C443-44AD-85B3-4CE72B962C5F}" type="datetimeFigureOut">
              <a:rPr lang="en-US" smtClean="0"/>
              <a:t>10/6/2023</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7865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999A8DD2-C443-44AD-85B3-4CE72B962C5F}" type="datetimeFigureOut">
              <a:rPr lang="en-US" smtClean="0"/>
              <a:t>10/6/2023</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425597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99A8DD2-C443-44AD-85B3-4CE72B962C5F}" type="datetimeFigureOut">
              <a:rPr lang="en-US" smtClean="0"/>
              <a:t>10/6/2023</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95560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9A8DD2-C443-44AD-85B3-4CE72B962C5F}" type="datetimeFigureOut">
              <a:rPr lang="en-US" smtClean="0"/>
              <a:t>10/6/2023</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1709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999A8DD2-C443-44AD-85B3-4CE72B962C5F}" type="datetimeFigureOut">
              <a:rPr lang="en-US" smtClean="0"/>
              <a:t>10/6/2023</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75536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99A8DD2-C443-44AD-85B3-4CE72B962C5F}" type="datetimeFigureOut">
              <a:rPr lang="en-US" smtClean="0"/>
              <a:t>10/6/2023</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93346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999A8DD2-C443-44AD-85B3-4CE72B962C5F}" type="datetimeFigureOut">
              <a:rPr lang="en-US" smtClean="0"/>
              <a:t>10/6/2023</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21354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99A8DD2-C443-44AD-85B3-4CE72B962C5F}" type="datetimeFigureOut">
              <a:rPr lang="en-US" smtClean="0"/>
              <a:t>10/6/2023</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66598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99A8DD2-C443-44AD-85B3-4CE72B962C5F}" type="datetimeFigureOut">
              <a:rPr lang="en-US" smtClean="0"/>
              <a:t>10/6/2023</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036398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999A8DD2-C443-44AD-85B3-4CE72B962C5F}" type="datetimeFigureOut">
              <a:rPr lang="en-US" smtClean="0"/>
              <a:t>10/6/2023</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780582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99A8DD2-C443-44AD-85B3-4CE72B962C5F}" type="datetimeFigureOut">
              <a:rPr lang="en-US" smtClean="0"/>
              <a:t>10/6/2023</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01808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999A8DD2-C443-44AD-85B3-4CE72B962C5F}" type="datetimeFigureOut">
              <a:rPr lang="en-US" smtClean="0"/>
              <a:t>10/6/2023</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FA4FCA09-A334-4A38-8A78-E51DCD588AB3}" type="slidenum">
              <a:rPr lang="en-US" smtClean="0"/>
              <a:t>‹#›</a:t>
            </a:fld>
            <a:endParaRPr lang="en-US"/>
          </a:p>
        </p:txBody>
      </p:sp>
    </p:spTree>
    <p:extLst>
      <p:ext uri="{BB962C8B-B14F-4D97-AF65-F5344CB8AC3E}">
        <p14:creationId xmlns:p14="http://schemas.microsoft.com/office/powerpoint/2010/main" val="190565817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konfirmant-online.no/de-ti-bud/hovedopplegg/" TargetMode="External"/><Relationship Id="rId2" Type="http://schemas.openxmlformats.org/officeDocument/2006/relationships/hyperlink" Target="https://slideplayer.no/slide/1987512/" TargetMode="External"/><Relationship Id="rId1" Type="http://schemas.openxmlformats.org/officeDocument/2006/relationships/slideLayout" Target="../slideLayouts/slideLayout6.xml"/><Relationship Id="rId6" Type="http://schemas.openxmlformats.org/officeDocument/2006/relationships/hyperlink" Target="https://bibel.no/om-bibelen/laer-om-bibelen/bibelsk-persongalleri/moses" TargetMode="External"/><Relationship Id="rId5" Type="http://schemas.openxmlformats.org/officeDocument/2006/relationships/hyperlink" Target="https://snl.no/De_ti_bud" TargetMode="External"/><Relationship Id="rId4" Type="http://schemas.openxmlformats.org/officeDocument/2006/relationships/hyperlink" Target="https://bibel.no/tidslinjen/moses-stentavle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katolsk.no/organisasjon/okb/tribunalet"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www.katolsk.no/tro/tema/cic/artikler/kirkerett" TargetMode="External"/><Relationship Id="rId4" Type="http://schemas.openxmlformats.org/officeDocument/2006/relationships/hyperlink" Target="https://snl.no/tribuna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katolsk.no/organisasjon/mn" TargetMode="External"/><Relationship Id="rId2" Type="http://schemas.openxmlformats.org/officeDocument/2006/relationships/hyperlink" Target="https://www.katolsk.no/organisasjon/nn" TargetMode="External"/><Relationship Id="rId1" Type="http://schemas.openxmlformats.org/officeDocument/2006/relationships/slideLayout" Target="../slideLayouts/slideLayout6.xml"/><Relationship Id="rId6" Type="http://schemas.openxmlformats.org/officeDocument/2006/relationships/image" Target="../media/image12.emf"/><Relationship Id="rId5" Type="http://schemas.openxmlformats.org/officeDocument/2006/relationships/hyperlink" Target="https://www.katolsk.no/organisasjon/verden" TargetMode="External"/><Relationship Id="rId4" Type="http://schemas.openxmlformats.org/officeDocument/2006/relationships/hyperlink" Target="https://www.katolsk.no/organisasjon/okb"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XS9ISTEU2zg&amp;t=20s"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blilys.no/filer/youcat-konfirmant/samling1_okt1_katekesens_fire_grunnsoyler.pdf"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https://www.norskbibelinstitutt.no/ressurser/ressurs/article/1583847"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kristenfilm.com/film/220/de-10-bud-2006/" TargetMode="External"/><Relationship Id="rId2" Type="http://schemas.openxmlformats.org/officeDocument/2006/relationships/hyperlink" Target="https://www.sundayschoolnetwork.com/skit_God-rules-ten-commandments.ht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rance24.com/en/focus/20160930/venezuela-lynchings-violence-militias-economic-crisis-looting" TargetMode="External"/><Relationship Id="rId2" Type="http://schemas.openxmlformats.org/officeDocument/2006/relationships/hyperlink" Target="https://www.youtube.com/watch?v=1G8-EejlNZ0"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orld map formed by people united">
            <a:extLst>
              <a:ext uri="{FF2B5EF4-FFF2-40B4-BE49-F238E27FC236}">
                <a16:creationId xmlns:a16="http://schemas.microsoft.com/office/drawing/2014/main" id="{083CB8B1-4A93-D497-27BF-94C9B60FE6AE}"/>
              </a:ext>
            </a:extLst>
          </p:cNvPr>
          <p:cNvPicPr>
            <a:picLocks noChangeAspect="1"/>
          </p:cNvPicPr>
          <p:nvPr/>
        </p:nvPicPr>
        <p:blipFill rotWithShape="1">
          <a:blip r:embed="rId2"/>
          <a:srcRect b="466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1985" y="-752015"/>
            <a:ext cx="6858000" cy="8362030"/>
          </a:xfrm>
          <a:prstGeom prst="rect">
            <a:avLst/>
          </a:prstGeom>
          <a:gradFill>
            <a:gsLst>
              <a:gs pos="0">
                <a:srgbClr val="000000">
                  <a:alpha val="0"/>
                </a:srgbClr>
              </a:gs>
              <a:gs pos="55000">
                <a:srgbClr val="000000">
                  <a:alpha val="50000"/>
                </a:srgbClr>
              </a:gs>
              <a:gs pos="92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C1F1B5-50B6-2949-5F06-EC572487FE17}"/>
              </a:ext>
            </a:extLst>
          </p:cNvPr>
          <p:cNvSpPr>
            <a:spLocks noGrp="1"/>
          </p:cNvSpPr>
          <p:nvPr>
            <p:ph type="ctrTitle"/>
          </p:nvPr>
        </p:nvSpPr>
        <p:spPr>
          <a:xfrm>
            <a:off x="5943600" y="2870151"/>
            <a:ext cx="5274339" cy="1810050"/>
          </a:xfrm>
        </p:spPr>
        <p:txBody>
          <a:bodyPr>
            <a:normAutofit fontScale="90000"/>
          </a:bodyPr>
          <a:lstStyle/>
          <a:p>
            <a:r>
              <a:rPr lang="nb-NO" sz="4900" dirty="0">
                <a:solidFill>
                  <a:srgbClr val="FFFFFF"/>
                </a:solidFill>
              </a:rPr>
              <a:t>Trenger vi regler?</a:t>
            </a:r>
            <a:br>
              <a:rPr lang="nb-NO" sz="4900" dirty="0">
                <a:solidFill>
                  <a:srgbClr val="FFFFFF"/>
                </a:solidFill>
              </a:rPr>
            </a:br>
            <a:br>
              <a:rPr lang="nb-NO" sz="2500" dirty="0">
                <a:solidFill>
                  <a:srgbClr val="FFFFFF"/>
                </a:solidFill>
              </a:rPr>
            </a:br>
            <a:r>
              <a:rPr lang="nb-NO" sz="4400" dirty="0">
                <a:solidFill>
                  <a:srgbClr val="FFFFFF"/>
                </a:solidFill>
              </a:rPr>
              <a:t>De 10 Bud</a:t>
            </a:r>
            <a:br>
              <a:rPr lang="nb-NO" sz="2500" dirty="0">
                <a:solidFill>
                  <a:srgbClr val="FFFFFF"/>
                </a:solidFill>
              </a:rPr>
            </a:br>
            <a:r>
              <a:rPr lang="nb-NO" sz="2800" dirty="0">
                <a:solidFill>
                  <a:srgbClr val="FFFFFF"/>
                </a:solidFill>
              </a:rPr>
              <a:t>Fokusområde: De fire første bud </a:t>
            </a:r>
            <a:br>
              <a:rPr lang="nb-NO" sz="2800" dirty="0">
                <a:solidFill>
                  <a:srgbClr val="FFFFFF"/>
                </a:solidFill>
              </a:rPr>
            </a:br>
            <a:br>
              <a:rPr lang="nb-NO" sz="2500" dirty="0">
                <a:solidFill>
                  <a:srgbClr val="FFFFFF"/>
                </a:solidFill>
              </a:rPr>
            </a:br>
            <a:br>
              <a:rPr lang="nb-NO" sz="2500" dirty="0">
                <a:solidFill>
                  <a:srgbClr val="FFFFFF"/>
                </a:solidFill>
              </a:rPr>
            </a:br>
            <a:br>
              <a:rPr lang="nb-NO" sz="2500" dirty="0">
                <a:solidFill>
                  <a:srgbClr val="FFFFFF"/>
                </a:solidFill>
              </a:rPr>
            </a:br>
            <a:br>
              <a:rPr lang="nb-NO" sz="2500" dirty="0">
                <a:solidFill>
                  <a:srgbClr val="FFFFFF"/>
                </a:solidFill>
              </a:rPr>
            </a:br>
            <a:endParaRPr lang="nb-NO" sz="2500" dirty="0">
              <a:solidFill>
                <a:srgbClr val="FFFFFF"/>
              </a:solidFill>
            </a:endParaRPr>
          </a:p>
        </p:txBody>
      </p:sp>
    </p:spTree>
    <p:extLst>
      <p:ext uri="{BB962C8B-B14F-4D97-AF65-F5344CB8AC3E}">
        <p14:creationId xmlns:p14="http://schemas.microsoft.com/office/powerpoint/2010/main" val="226057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1FE1-5597-ED68-449E-FC56C20B5801}"/>
              </a:ext>
            </a:extLst>
          </p:cNvPr>
          <p:cNvSpPr>
            <a:spLocks noGrp="1"/>
          </p:cNvSpPr>
          <p:nvPr>
            <p:ph type="title"/>
          </p:nvPr>
        </p:nvSpPr>
        <p:spPr>
          <a:xfrm>
            <a:off x="612648" y="548640"/>
            <a:ext cx="10653578" cy="676311"/>
          </a:xfrm>
        </p:spPr>
        <p:txBody>
          <a:bodyPr/>
          <a:lstStyle/>
          <a:p>
            <a:r>
              <a:rPr lang="nb-NO" dirty="0"/>
              <a:t>Temaer å samtale om </a:t>
            </a:r>
          </a:p>
        </p:txBody>
      </p:sp>
      <p:sp>
        <p:nvSpPr>
          <p:cNvPr id="3" name="TextBox 2">
            <a:extLst>
              <a:ext uri="{FF2B5EF4-FFF2-40B4-BE49-F238E27FC236}">
                <a16:creationId xmlns:a16="http://schemas.microsoft.com/office/drawing/2014/main" id="{22DAEBA3-1FF8-58AE-7B1A-C9B0F016CF4E}"/>
              </a:ext>
            </a:extLst>
          </p:cNvPr>
          <p:cNvSpPr txBox="1"/>
          <p:nvPr/>
        </p:nvSpPr>
        <p:spPr>
          <a:xfrm>
            <a:off x="793630" y="1362974"/>
            <a:ext cx="3700732" cy="5136791"/>
          </a:xfrm>
          <a:prstGeom prst="rect">
            <a:avLst/>
          </a:prstGeom>
          <a:noFill/>
        </p:spPr>
        <p:txBody>
          <a:bodyPr wrap="square" rtlCol="0">
            <a:spAutoFit/>
          </a:bodyPr>
          <a:lstStyle/>
          <a:p>
            <a:pPr>
              <a:lnSpc>
                <a:spcPct val="150000"/>
              </a:lnSpc>
              <a:spcAft>
                <a:spcPts val="800"/>
              </a:spcAft>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Har dere sett hvor dyriske mennesker kan bli når de blir satt under ekstremt press, når de opplever panikk eller ekstrem frykt?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800" dirty="0">
                <a:effectLst/>
                <a:latin typeface="Calibri Light" panose="020F0302020204030204" pitchFamily="34" charset="0"/>
                <a:ea typeface="Calibri" panose="020F0502020204030204" pitchFamily="34" charset="0"/>
              </a:rPr>
              <a:t>Det finnes en del katastrofefilmer som nettopp viser hvordan mennesker lett kan endre atferd når de opplever kriser. Et eksempel er den norske filmen «Tunnelen» (Økt 5) (filmene «Bølgen» og «Skjelvet» er i samme gata. Plutselig slutter folk å tenke på andre, men tenker kun på seg selv.</a:t>
            </a:r>
            <a:endParaRPr lang="nb-NO" dirty="0"/>
          </a:p>
        </p:txBody>
      </p:sp>
      <p:sp>
        <p:nvSpPr>
          <p:cNvPr id="4" name="TextBox 3">
            <a:extLst>
              <a:ext uri="{FF2B5EF4-FFF2-40B4-BE49-F238E27FC236}">
                <a16:creationId xmlns:a16="http://schemas.microsoft.com/office/drawing/2014/main" id="{2F758F19-DDD5-75D5-DFEB-28C9D2BF7299}"/>
              </a:ext>
            </a:extLst>
          </p:cNvPr>
          <p:cNvSpPr txBox="1"/>
          <p:nvPr/>
        </p:nvSpPr>
        <p:spPr>
          <a:xfrm>
            <a:off x="4942936" y="1802921"/>
            <a:ext cx="3122762" cy="4801314"/>
          </a:xfrm>
          <a:prstGeom prst="rect">
            <a:avLst/>
          </a:prstGeom>
          <a:noFill/>
        </p:spPr>
        <p:txBody>
          <a:bodyPr wrap="square" rtlCol="0">
            <a:spAutoFit/>
          </a:bodyPr>
          <a:lstStyle/>
          <a:p>
            <a:pPr>
              <a:lnSpc>
                <a:spcPct val="150000"/>
              </a:lnSpc>
            </a:pPr>
            <a:r>
              <a:rPr lang="nb-NO" sz="2400" b="1" dirty="0">
                <a:effectLst/>
                <a:latin typeface="Calibri Light" panose="020F0302020204030204" pitchFamily="34" charset="0"/>
                <a:ea typeface="Calibri" panose="020F0502020204030204" pitchFamily="34" charset="0"/>
                <a:cs typeface="Times New Roman" panose="02020603050405020304" pitchFamily="18" charset="0"/>
              </a:rPr>
              <a:t>Kan vi forberede oss nok på slike ekstreme situasjoner slik at vi fremdeles kan greie å tenke på andre – eller på hele situasjonen vi er i – og ikke bare på oss selv?</a:t>
            </a:r>
            <a:endParaRPr lang="nb-NO"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5" name="TextBox 4">
            <a:extLst>
              <a:ext uri="{FF2B5EF4-FFF2-40B4-BE49-F238E27FC236}">
                <a16:creationId xmlns:a16="http://schemas.microsoft.com/office/drawing/2014/main" id="{1C635BE3-3057-E13A-6B9D-DF969A606377}"/>
              </a:ext>
            </a:extLst>
          </p:cNvPr>
          <p:cNvSpPr txBox="1"/>
          <p:nvPr/>
        </p:nvSpPr>
        <p:spPr>
          <a:xfrm>
            <a:off x="8721306" y="971335"/>
            <a:ext cx="2858046" cy="5126596"/>
          </a:xfrm>
          <a:prstGeom prst="rect">
            <a:avLst/>
          </a:prstGeom>
          <a:noFill/>
        </p:spPr>
        <p:txBody>
          <a:bodyPr wrap="square" rtlCol="0">
            <a:spAutoFit/>
          </a:bodyPr>
          <a:lstStyle/>
          <a:p>
            <a:pPr>
              <a:lnSpc>
                <a:spcPct val="107000"/>
              </a:lnSpc>
              <a:spcAft>
                <a:spcPts val="800"/>
              </a:spcAft>
            </a:pPr>
            <a:r>
              <a:rPr lang="nb-NO" sz="2400" b="1" dirty="0">
                <a:effectLst/>
                <a:latin typeface="Calibri Light" panose="020F0302020204030204" pitchFamily="34" charset="0"/>
                <a:ea typeface="Calibri" panose="020F0502020204030204" pitchFamily="34" charset="0"/>
                <a:cs typeface="Times New Roman" panose="02020603050405020304" pitchFamily="18" charset="0"/>
              </a:rPr>
              <a:t>Før dere går videre …</a:t>
            </a:r>
          </a:p>
          <a:p>
            <a:pPr>
              <a:lnSpc>
                <a:spcPct val="107000"/>
              </a:lnSpc>
              <a:spcAft>
                <a:spcPts val="800"/>
              </a:spcAft>
            </a:pPr>
            <a:r>
              <a:rPr lang="nb-NO" sz="2400" b="1" dirty="0">
                <a:effectLst/>
                <a:latin typeface="Calibri Light" panose="020F0302020204030204" pitchFamily="34" charset="0"/>
                <a:ea typeface="Calibri" panose="020F0502020204030204" pitchFamily="34" charset="0"/>
                <a:cs typeface="Times New Roman" panose="02020603050405020304" pitchFamily="18" charset="0"/>
              </a:rPr>
              <a:t>Tenk igjennom følgende:</a:t>
            </a:r>
          </a:p>
          <a:p>
            <a:pPr>
              <a:lnSpc>
                <a:spcPct val="107000"/>
              </a:lnSpc>
              <a:spcAft>
                <a:spcPts val="800"/>
              </a:spcAft>
            </a:pP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2400" dirty="0">
                <a:effectLst/>
                <a:latin typeface="Calibri Light" panose="020F0302020204030204" pitchFamily="34" charset="0"/>
                <a:ea typeface="Calibri" panose="020F0502020204030204" pitchFamily="34" charset="0"/>
                <a:cs typeface="Times New Roman" panose="02020603050405020304" pitchFamily="18" charset="0"/>
              </a:rPr>
              <a:t>Trenger kirken å ha regler?</a:t>
            </a:r>
          </a:p>
          <a:p>
            <a:pPr lvl="0">
              <a:lnSpc>
                <a:spcPct val="107000"/>
              </a:lnSpc>
            </a:pP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2400" dirty="0">
                <a:effectLst/>
                <a:latin typeface="Calibri Light" panose="020F0302020204030204" pitchFamily="34" charset="0"/>
                <a:ea typeface="Calibri" panose="020F0502020204030204" pitchFamily="34" charset="0"/>
                <a:cs typeface="Times New Roman" panose="02020603050405020304" pitchFamily="18" charset="0"/>
              </a:rPr>
              <a:t>Hva er egentlig forskjell på </a:t>
            </a:r>
            <a:r>
              <a:rPr lang="nb-NO" sz="2400" i="1" dirty="0">
                <a:effectLst/>
                <a:latin typeface="Calibri Light" panose="020F0302020204030204" pitchFamily="34" charset="0"/>
                <a:ea typeface="Calibri" panose="020F0502020204030204" pitchFamily="34" charset="0"/>
                <a:cs typeface="Times New Roman" panose="02020603050405020304" pitchFamily="18" charset="0"/>
              </a:rPr>
              <a:t>kirken</a:t>
            </a:r>
            <a:r>
              <a:rPr lang="nb-NO" sz="2400" dirty="0">
                <a:effectLst/>
                <a:latin typeface="Calibri Light" panose="020F0302020204030204" pitchFamily="34" charset="0"/>
                <a:ea typeface="Calibri" panose="020F0502020204030204" pitchFamily="34" charset="0"/>
                <a:cs typeface="Times New Roman" panose="02020603050405020304" pitchFamily="18" charset="0"/>
              </a:rPr>
              <a:t> og </a:t>
            </a:r>
            <a:r>
              <a:rPr lang="nb-NO" sz="2400" i="1" dirty="0">
                <a:effectLst/>
                <a:latin typeface="Calibri Light" panose="020F0302020204030204" pitchFamily="34" charset="0"/>
                <a:ea typeface="Calibri" panose="020F0502020204030204" pitchFamily="34" charset="0"/>
                <a:cs typeface="Times New Roman" panose="02020603050405020304" pitchFamily="18" charset="0"/>
              </a:rPr>
              <a:t>Kirken</a:t>
            </a:r>
            <a:r>
              <a:rPr lang="nb-NO" sz="2400" dirty="0">
                <a:effectLst/>
                <a:latin typeface="Calibri Light" panose="020F0302020204030204" pitchFamily="34" charset="0"/>
                <a:ea typeface="Calibri" panose="020F0502020204030204" pitchFamily="34" charset="0"/>
                <a:cs typeface="Times New Roman" panose="02020603050405020304" pitchFamily="18" charset="0"/>
              </a:rPr>
              <a:t> (ordene)?</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61101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8D41-C3ED-CFC3-46FD-FDDFA8327C97}"/>
              </a:ext>
            </a:extLst>
          </p:cNvPr>
          <p:cNvSpPr>
            <a:spLocks noGrp="1"/>
          </p:cNvSpPr>
          <p:nvPr>
            <p:ph type="title"/>
          </p:nvPr>
        </p:nvSpPr>
        <p:spPr>
          <a:xfrm>
            <a:off x="673032" y="790180"/>
            <a:ext cx="10653578" cy="641805"/>
          </a:xfrm>
        </p:spPr>
        <p:txBody>
          <a:bodyPr>
            <a:normAutofit/>
          </a:bodyPr>
          <a:lstStyle/>
          <a:p>
            <a:r>
              <a:rPr lang="nb-NO" sz="3200" b="1" dirty="0">
                <a:effectLst/>
                <a:latin typeface="Cooper Black" panose="0208090404030B020404" pitchFamily="18" charset="0"/>
                <a:ea typeface="Calibri" panose="020F0502020204030204" pitchFamily="34" charset="0"/>
                <a:cs typeface="Calibri Light" panose="020F0302020204030204" pitchFamily="34" charset="0"/>
              </a:rPr>
              <a:t>Kirken, kirken og Kirkens regler</a:t>
            </a:r>
            <a:endParaRPr lang="nb-NO" sz="4000" dirty="0"/>
          </a:p>
        </p:txBody>
      </p:sp>
      <p:pic>
        <p:nvPicPr>
          <p:cNvPr id="3" name="Picture 2">
            <a:extLst>
              <a:ext uri="{FF2B5EF4-FFF2-40B4-BE49-F238E27FC236}">
                <a16:creationId xmlns:a16="http://schemas.microsoft.com/office/drawing/2014/main" id="{D591EE2D-708C-10E6-3799-7FB26F7373D1}"/>
              </a:ext>
            </a:extLst>
          </p:cNvPr>
          <p:cNvPicPr>
            <a:picLocks noChangeAspect="1"/>
          </p:cNvPicPr>
          <p:nvPr/>
        </p:nvPicPr>
        <p:blipFill>
          <a:blip r:embed="rId2"/>
          <a:stretch>
            <a:fillRect/>
          </a:stretch>
        </p:blipFill>
        <p:spPr>
          <a:xfrm>
            <a:off x="3405435" y="529917"/>
            <a:ext cx="7921175" cy="3408769"/>
          </a:xfrm>
          <a:prstGeom prst="rect">
            <a:avLst/>
          </a:prstGeom>
        </p:spPr>
      </p:pic>
      <p:sp>
        <p:nvSpPr>
          <p:cNvPr id="4" name="TextBox 3">
            <a:extLst>
              <a:ext uri="{FF2B5EF4-FFF2-40B4-BE49-F238E27FC236}">
                <a16:creationId xmlns:a16="http://schemas.microsoft.com/office/drawing/2014/main" id="{4199352D-540B-FCDD-BF43-C98F93C717A4}"/>
              </a:ext>
            </a:extLst>
          </p:cNvPr>
          <p:cNvSpPr txBox="1"/>
          <p:nvPr/>
        </p:nvSpPr>
        <p:spPr>
          <a:xfrm>
            <a:off x="673032" y="1502688"/>
            <a:ext cx="2846023" cy="5355312"/>
          </a:xfrm>
          <a:prstGeom prst="rect">
            <a:avLst/>
          </a:prstGeom>
          <a:noFill/>
        </p:spPr>
        <p:txBody>
          <a:bodyPr wrap="square" rtlCol="0">
            <a:spAutoFit/>
          </a:bodyPr>
          <a:lstStyle/>
          <a:p>
            <a:pPr>
              <a:lnSpc>
                <a:spcPct val="150000"/>
              </a:lnSpc>
            </a:pPr>
            <a:r>
              <a:rPr lang="nb-NO" sz="2400" dirty="0">
                <a:effectLst/>
                <a:latin typeface="Calibri Light" panose="020F0302020204030204" pitchFamily="34" charset="0"/>
                <a:ea typeface="Calibri" panose="020F0502020204030204" pitchFamily="34" charset="0"/>
                <a:cs typeface="Times New Roman" panose="02020603050405020304" pitchFamily="18" charset="0"/>
              </a:rPr>
              <a:t>Når vi snakker om en </a:t>
            </a:r>
            <a:r>
              <a:rPr lang="nb-NO" sz="2400" b="1" dirty="0">
                <a:effectLst/>
                <a:latin typeface="Calibri Light" panose="020F0302020204030204" pitchFamily="34" charset="0"/>
                <a:ea typeface="Calibri" panose="020F0502020204030204" pitchFamily="34" charset="0"/>
                <a:cs typeface="Times New Roman" panose="02020603050405020304" pitchFamily="18" charset="0"/>
              </a:rPr>
              <a:t>kirke</a:t>
            </a:r>
            <a:r>
              <a:rPr lang="nb-NO" sz="2400" dirty="0">
                <a:effectLst/>
                <a:latin typeface="Calibri Light" panose="020F0302020204030204" pitchFamily="34" charset="0"/>
                <a:ea typeface="Calibri" panose="020F0502020204030204" pitchFamily="34" charset="0"/>
                <a:cs typeface="Times New Roman" panose="02020603050405020304" pitchFamily="18" charset="0"/>
              </a:rPr>
              <a:t> og bruke </a:t>
            </a:r>
            <a:r>
              <a:rPr lang="nb-NO" sz="2400" b="1" dirty="0">
                <a:effectLst/>
                <a:latin typeface="Calibri Light" panose="020F0302020204030204" pitchFamily="34" charset="0"/>
                <a:ea typeface="Calibri" panose="020F0502020204030204" pitchFamily="34" charset="0"/>
                <a:cs typeface="Times New Roman" panose="02020603050405020304" pitchFamily="18" charset="0"/>
              </a:rPr>
              <a:t>liten </a:t>
            </a:r>
            <a:r>
              <a:rPr lang="nb-NO" sz="2400" b="1" i="1" dirty="0">
                <a:effectLst/>
                <a:latin typeface="Calibri Light" panose="020F0302020204030204" pitchFamily="34" charset="0"/>
                <a:ea typeface="Calibri" panose="020F0502020204030204" pitchFamily="34" charset="0"/>
                <a:cs typeface="Times New Roman" panose="02020603050405020304" pitchFamily="18" charset="0"/>
              </a:rPr>
              <a:t>k</a:t>
            </a:r>
            <a:r>
              <a:rPr lang="nb-NO" sz="2400" i="1" dirty="0">
                <a:effectLst/>
                <a:latin typeface="Calibri Light" panose="020F0302020204030204" pitchFamily="34" charset="0"/>
                <a:ea typeface="Calibri" panose="020F0502020204030204" pitchFamily="34" charset="0"/>
                <a:cs typeface="Times New Roman" panose="02020603050405020304" pitchFamily="18" charset="0"/>
              </a:rPr>
              <a:t>,</a:t>
            </a:r>
            <a:r>
              <a:rPr lang="nb-NO" sz="2400" dirty="0">
                <a:effectLst/>
                <a:latin typeface="Calibri Light" panose="020F0302020204030204" pitchFamily="34" charset="0"/>
                <a:ea typeface="Calibri" panose="020F0502020204030204" pitchFamily="34" charset="0"/>
                <a:cs typeface="Times New Roman" panose="02020603050405020304" pitchFamily="18" charset="0"/>
              </a:rPr>
              <a:t> da snakker vi om </a:t>
            </a:r>
            <a:r>
              <a:rPr lang="nb-NO" sz="2400" b="1" dirty="0">
                <a:effectLst/>
                <a:latin typeface="Calibri Light" panose="020F0302020204030204" pitchFamily="34" charset="0"/>
                <a:ea typeface="Calibri" panose="020F0502020204030204" pitchFamily="34" charset="0"/>
                <a:cs typeface="Times New Roman" panose="02020603050405020304" pitchFamily="18" charset="0"/>
              </a:rPr>
              <a:t>bygningen</a:t>
            </a:r>
            <a:r>
              <a:rPr lang="nb-NO" sz="2400" dirty="0">
                <a:effectLst/>
                <a:latin typeface="Calibri Light" panose="020F0302020204030204" pitchFamily="34" charset="0"/>
                <a:ea typeface="Calibri" panose="020F0502020204030204" pitchFamily="34" charset="0"/>
                <a:cs typeface="Times New Roman" panose="02020603050405020304" pitchFamily="18" charset="0"/>
              </a:rPr>
              <a:t>. Hvis vi derimot skriver </a:t>
            </a:r>
            <a:r>
              <a:rPr lang="nb-NO" sz="2400" b="1" dirty="0">
                <a:effectLst/>
                <a:latin typeface="Calibri Light" panose="020F0302020204030204" pitchFamily="34" charset="0"/>
                <a:ea typeface="Calibri" panose="020F0502020204030204" pitchFamily="34" charset="0"/>
                <a:cs typeface="Times New Roman" panose="02020603050405020304" pitchFamily="18" charset="0"/>
              </a:rPr>
              <a:t>Kirke</a:t>
            </a:r>
            <a:r>
              <a:rPr lang="nb-NO" sz="2400" dirty="0">
                <a:effectLst/>
                <a:latin typeface="Calibri Light" panose="020F0302020204030204" pitchFamily="34" charset="0"/>
                <a:ea typeface="Calibri" panose="020F0502020204030204" pitchFamily="34" charset="0"/>
                <a:cs typeface="Times New Roman" panose="02020603050405020304" pitchFamily="18" charset="0"/>
              </a:rPr>
              <a:t> med </a:t>
            </a:r>
            <a:r>
              <a:rPr lang="nb-NO" sz="2400" b="1" dirty="0">
                <a:effectLst/>
                <a:latin typeface="Calibri Light" panose="020F0302020204030204" pitchFamily="34" charset="0"/>
                <a:ea typeface="Calibri" panose="020F0502020204030204" pitchFamily="34" charset="0"/>
                <a:cs typeface="Times New Roman" panose="02020603050405020304" pitchFamily="18" charset="0"/>
              </a:rPr>
              <a:t>stor </a:t>
            </a:r>
            <a:r>
              <a:rPr lang="nb-NO" sz="2400" b="1" i="1" dirty="0">
                <a:effectLst/>
                <a:latin typeface="Calibri Light" panose="020F0302020204030204" pitchFamily="34" charset="0"/>
                <a:ea typeface="Calibri" panose="020F0502020204030204" pitchFamily="34" charset="0"/>
                <a:cs typeface="Times New Roman" panose="02020603050405020304" pitchFamily="18" charset="0"/>
              </a:rPr>
              <a:t>K</a:t>
            </a:r>
            <a:r>
              <a:rPr lang="nb-NO" sz="2400" dirty="0">
                <a:effectLst/>
                <a:latin typeface="Calibri Light" panose="020F0302020204030204" pitchFamily="34" charset="0"/>
                <a:ea typeface="Calibri" panose="020F0502020204030204" pitchFamily="34" charset="0"/>
                <a:cs typeface="Times New Roman" panose="02020603050405020304" pitchFamily="18" charset="0"/>
              </a:rPr>
              <a:t>, da snakker vi (katolikker) om </a:t>
            </a:r>
            <a:r>
              <a:rPr lang="nb-NO" sz="2400" b="1" dirty="0">
                <a:effectLst/>
                <a:latin typeface="Calibri Light" panose="020F0302020204030204" pitchFamily="34" charset="0"/>
                <a:ea typeface="Calibri" panose="020F0502020204030204" pitchFamily="34" charset="0"/>
                <a:cs typeface="Times New Roman" panose="02020603050405020304" pitchFamily="18" charset="0"/>
              </a:rPr>
              <a:t>alle som tilhører Den katolske kirke</a:t>
            </a:r>
            <a:r>
              <a:rPr lang="nb-NO" sz="24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5" name="TextBox 4">
            <a:extLst>
              <a:ext uri="{FF2B5EF4-FFF2-40B4-BE49-F238E27FC236}">
                <a16:creationId xmlns:a16="http://schemas.microsoft.com/office/drawing/2014/main" id="{BCF1EF62-DF24-9D7A-2FE6-14F8C7D4829C}"/>
              </a:ext>
            </a:extLst>
          </p:cNvPr>
          <p:cNvSpPr txBox="1"/>
          <p:nvPr/>
        </p:nvSpPr>
        <p:spPr>
          <a:xfrm>
            <a:off x="3907766" y="4244196"/>
            <a:ext cx="7729268" cy="2649059"/>
          </a:xfrm>
          <a:prstGeom prst="rect">
            <a:avLst/>
          </a:prstGeom>
          <a:noFill/>
        </p:spPr>
        <p:txBody>
          <a:bodyPr wrap="square" rtlCol="0">
            <a:spAutoFit/>
          </a:bodyPr>
          <a:lstStyle/>
          <a:p>
            <a:pPr>
              <a:lnSpc>
                <a:spcPct val="107000"/>
              </a:lnSpc>
              <a:spcAft>
                <a:spcPts val="800"/>
              </a:spcAft>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Vi samles – akkurat som Jesus samlet sine disipler – for være sammen med Gud i hans hus (kirken), og for feire eukaristien sammen med Jesus. Vi </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er</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også Kirken i vårt daglige liv, ettersom vi bekjenner troen og prøver å leve etter den.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Når troende i andre kirkesamfunn snakker om </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Kirken</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da mener de som regel alle de troende som tilhører akkurat deres kirkesamfunn. Vi kan også snakke om </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Verdenskirken</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og kan bruke ordet </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Kirken</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om alle kristne uavhengig av kirkesamfunn.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5999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F0C7-DCD2-9D7A-9978-CEBA3724779C}"/>
              </a:ext>
            </a:extLst>
          </p:cNvPr>
          <p:cNvSpPr>
            <a:spLocks noGrp="1"/>
          </p:cNvSpPr>
          <p:nvPr>
            <p:ph type="title"/>
          </p:nvPr>
        </p:nvSpPr>
        <p:spPr>
          <a:xfrm>
            <a:off x="1317224" y="712101"/>
            <a:ext cx="10199094" cy="1325236"/>
          </a:xfrm>
        </p:spPr>
        <p:txBody>
          <a:bodyPr vert="horz" lIns="91440" tIns="45720" rIns="91440" bIns="45720" rtlCol="0" anchor="t">
            <a:normAutofit/>
          </a:bodyPr>
          <a:lstStyle/>
          <a:p>
            <a:r>
              <a:rPr lang="en-US" b="1" kern="1200" dirty="0" err="1">
                <a:solidFill>
                  <a:schemeClr val="tx1"/>
                </a:solidFill>
                <a:latin typeface="+mj-lt"/>
                <a:ea typeface="+mj-ea"/>
                <a:cs typeface="+mj-cs"/>
              </a:rPr>
              <a:t>Før</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dere</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går</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videre</a:t>
            </a:r>
            <a:r>
              <a:rPr lang="en-US" b="1" kern="1200" dirty="0">
                <a:solidFill>
                  <a:schemeClr val="tx1"/>
                </a:solidFill>
                <a:latin typeface="+mj-lt"/>
                <a:ea typeface="+mj-ea"/>
                <a:cs typeface="+mj-cs"/>
              </a:rPr>
              <a:t> …</a:t>
            </a:r>
          </a:p>
        </p:txBody>
      </p:sp>
      <p:pic>
        <p:nvPicPr>
          <p:cNvPr id="5" name="Picture 4">
            <a:extLst>
              <a:ext uri="{FF2B5EF4-FFF2-40B4-BE49-F238E27FC236}">
                <a16:creationId xmlns:a16="http://schemas.microsoft.com/office/drawing/2014/main" id="{7463AFF6-BC20-9C1C-CC29-0FFA1152AF78}"/>
              </a:ext>
            </a:extLst>
          </p:cNvPr>
          <p:cNvPicPr>
            <a:picLocks noChangeAspect="1"/>
          </p:cNvPicPr>
          <p:nvPr/>
        </p:nvPicPr>
        <p:blipFill>
          <a:blip r:embed="rId2"/>
          <a:stretch>
            <a:fillRect/>
          </a:stretch>
        </p:blipFill>
        <p:spPr>
          <a:xfrm>
            <a:off x="1317224" y="2295939"/>
            <a:ext cx="1970922" cy="323584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82B06E4-9592-E947-18AF-C745B6C994AD}"/>
              </a:ext>
            </a:extLst>
          </p:cNvPr>
          <p:cNvPicPr>
            <a:picLocks noChangeAspect="1"/>
          </p:cNvPicPr>
          <p:nvPr/>
        </p:nvPicPr>
        <p:blipFill>
          <a:blip r:embed="rId3"/>
          <a:stretch>
            <a:fillRect/>
          </a:stretch>
        </p:blipFill>
        <p:spPr>
          <a:xfrm>
            <a:off x="4029848" y="2295939"/>
            <a:ext cx="2261634" cy="3575705"/>
          </a:xfrm>
          <a:prstGeom prst="rect">
            <a:avLst/>
          </a:prstGeom>
          <a:noFill/>
        </p:spPr>
      </p:pic>
      <p:sp>
        <p:nvSpPr>
          <p:cNvPr id="3" name="TextBox 2">
            <a:extLst>
              <a:ext uri="{FF2B5EF4-FFF2-40B4-BE49-F238E27FC236}">
                <a16:creationId xmlns:a16="http://schemas.microsoft.com/office/drawing/2014/main" id="{019A949B-24A4-AE85-E119-2DED9DD2F277}"/>
              </a:ext>
            </a:extLst>
          </p:cNvPr>
          <p:cNvSpPr txBox="1"/>
          <p:nvPr/>
        </p:nvSpPr>
        <p:spPr>
          <a:xfrm>
            <a:off x="7182678" y="2206487"/>
            <a:ext cx="4382975" cy="3747052"/>
          </a:xfrm>
        </p:spPr>
        <p:txBody>
          <a:bodyPr vert="horz" lIns="91440" tIns="45720" rIns="91440" bIns="45720" rtlCol="0" anchor="t">
            <a:normAutofit lnSpcReduction="10000"/>
          </a:bodyPr>
          <a:lstStyle/>
          <a:p>
            <a:pPr>
              <a:lnSpc>
                <a:spcPct val="120000"/>
              </a:lnSpc>
              <a:spcAft>
                <a:spcPts val="600"/>
              </a:spcAft>
            </a:pPr>
            <a:r>
              <a:rPr lang="en-US" b="1" dirty="0">
                <a:effectLst/>
              </a:rPr>
              <a:t>Ta </a:t>
            </a:r>
            <a:r>
              <a:rPr lang="en-US" b="1" dirty="0" err="1">
                <a:effectLst/>
              </a:rPr>
              <a:t>en</a:t>
            </a:r>
            <a:r>
              <a:rPr lang="en-US" b="1" dirty="0">
                <a:effectLst/>
              </a:rPr>
              <a:t> </a:t>
            </a:r>
            <a:r>
              <a:rPr lang="en-US" b="1" dirty="0" err="1">
                <a:effectLst/>
              </a:rPr>
              <a:t>titt</a:t>
            </a:r>
            <a:r>
              <a:rPr lang="en-US" b="1" dirty="0">
                <a:effectLst/>
              </a:rPr>
              <a:t> </a:t>
            </a:r>
            <a:r>
              <a:rPr lang="en-US" b="1" dirty="0" err="1">
                <a:effectLst/>
              </a:rPr>
              <a:t>på</a:t>
            </a:r>
            <a:r>
              <a:rPr lang="en-US" b="1" dirty="0">
                <a:effectLst/>
              </a:rPr>
              <a:t> det </a:t>
            </a:r>
            <a:r>
              <a:rPr lang="en-US" b="1" dirty="0" err="1">
                <a:effectLst/>
              </a:rPr>
              <a:t>som</a:t>
            </a:r>
            <a:r>
              <a:rPr lang="en-US" b="1" dirty="0">
                <a:effectLst/>
              </a:rPr>
              <a:t> </a:t>
            </a:r>
            <a:r>
              <a:rPr lang="en-US" b="1" dirty="0" err="1">
                <a:effectLst/>
              </a:rPr>
              <a:t>står</a:t>
            </a:r>
            <a:r>
              <a:rPr lang="en-US" b="1" dirty="0">
                <a:effectLst/>
              </a:rPr>
              <a:t> </a:t>
            </a:r>
            <a:r>
              <a:rPr lang="en-US" b="1" dirty="0" err="1">
                <a:effectLst/>
              </a:rPr>
              <a:t>i</a:t>
            </a:r>
            <a:r>
              <a:rPr lang="en-US" dirty="0">
                <a:effectLst/>
              </a:rPr>
              <a:t> </a:t>
            </a:r>
            <a:r>
              <a:rPr lang="en-US" b="1" dirty="0">
                <a:effectLst/>
              </a:rPr>
              <a:t>YOUCAT </a:t>
            </a:r>
            <a:r>
              <a:rPr lang="en-US" b="1" dirty="0" err="1">
                <a:effectLst/>
              </a:rPr>
              <a:t>Katekismen</a:t>
            </a:r>
            <a:r>
              <a:rPr lang="en-US" dirty="0">
                <a:effectLst/>
              </a:rPr>
              <a:t> om </a:t>
            </a:r>
            <a:r>
              <a:rPr lang="en-US" dirty="0" err="1">
                <a:effectLst/>
              </a:rPr>
              <a:t>hva</a:t>
            </a:r>
            <a:r>
              <a:rPr lang="en-US" dirty="0">
                <a:effectLst/>
              </a:rPr>
              <a:t> </a:t>
            </a:r>
            <a:r>
              <a:rPr lang="en-US" dirty="0" err="1">
                <a:effectLst/>
              </a:rPr>
              <a:t>Kirken</a:t>
            </a:r>
            <a:r>
              <a:rPr lang="en-US" dirty="0">
                <a:effectLst/>
              </a:rPr>
              <a:t> er: </a:t>
            </a:r>
          </a:p>
          <a:p>
            <a:pPr>
              <a:lnSpc>
                <a:spcPct val="120000"/>
              </a:lnSpc>
              <a:spcAft>
                <a:spcPts val="600"/>
              </a:spcAft>
            </a:pPr>
            <a:r>
              <a:rPr lang="en-US" dirty="0">
                <a:effectLst/>
              </a:rPr>
              <a:t>Y # 122. </a:t>
            </a:r>
          </a:p>
          <a:p>
            <a:pPr>
              <a:lnSpc>
                <a:spcPct val="120000"/>
              </a:lnSpc>
              <a:spcAft>
                <a:spcPts val="600"/>
              </a:spcAft>
            </a:pPr>
            <a:endParaRPr lang="en-US" dirty="0"/>
          </a:p>
          <a:p>
            <a:pPr>
              <a:lnSpc>
                <a:spcPct val="120000"/>
              </a:lnSpc>
              <a:spcAft>
                <a:spcPts val="600"/>
              </a:spcAft>
            </a:pPr>
            <a:r>
              <a:rPr lang="en-US" dirty="0" err="1">
                <a:effectLst/>
              </a:rPr>
              <a:t>Hvis</a:t>
            </a:r>
            <a:r>
              <a:rPr lang="en-US" dirty="0">
                <a:effectLst/>
              </a:rPr>
              <a:t> </a:t>
            </a:r>
            <a:r>
              <a:rPr lang="en-US" dirty="0" err="1">
                <a:effectLst/>
              </a:rPr>
              <a:t>dere</a:t>
            </a:r>
            <a:r>
              <a:rPr lang="en-US" dirty="0">
                <a:effectLst/>
              </a:rPr>
              <a:t> </a:t>
            </a:r>
            <a:r>
              <a:rPr lang="en-US" dirty="0" err="1">
                <a:effectLst/>
              </a:rPr>
              <a:t>vil</a:t>
            </a:r>
            <a:r>
              <a:rPr lang="en-US" dirty="0">
                <a:effectLst/>
              </a:rPr>
              <a:t> </a:t>
            </a:r>
            <a:r>
              <a:rPr lang="en-US" dirty="0" err="1">
                <a:effectLst/>
              </a:rPr>
              <a:t>lære</a:t>
            </a:r>
            <a:r>
              <a:rPr lang="en-US" dirty="0">
                <a:effectLst/>
              </a:rPr>
              <a:t> </a:t>
            </a:r>
            <a:r>
              <a:rPr lang="en-US" dirty="0" err="1">
                <a:effectLst/>
              </a:rPr>
              <a:t>mer</a:t>
            </a:r>
            <a:r>
              <a:rPr lang="en-US" dirty="0">
                <a:effectLst/>
              </a:rPr>
              <a:t> om </a:t>
            </a:r>
            <a:r>
              <a:rPr lang="en-US" dirty="0" err="1">
                <a:effectLst/>
              </a:rPr>
              <a:t>Kirken</a:t>
            </a:r>
            <a:r>
              <a:rPr lang="en-US" dirty="0">
                <a:effectLst/>
              </a:rPr>
              <a:t> </a:t>
            </a:r>
            <a:r>
              <a:rPr lang="en-US" dirty="0" err="1">
                <a:effectLst/>
              </a:rPr>
              <a:t>så</a:t>
            </a:r>
            <a:r>
              <a:rPr lang="en-US" dirty="0">
                <a:effectLst/>
              </a:rPr>
              <a:t> se </a:t>
            </a:r>
            <a:r>
              <a:rPr lang="en-US" dirty="0" err="1">
                <a:effectLst/>
              </a:rPr>
              <a:t>videre</a:t>
            </a:r>
            <a:r>
              <a:rPr lang="en-US" dirty="0">
                <a:effectLst/>
              </a:rPr>
              <a:t> </a:t>
            </a:r>
            <a:r>
              <a:rPr lang="en-US" dirty="0" err="1">
                <a:effectLst/>
              </a:rPr>
              <a:t>på</a:t>
            </a:r>
            <a:r>
              <a:rPr lang="en-US" dirty="0">
                <a:effectLst/>
              </a:rPr>
              <a:t> </a:t>
            </a:r>
            <a:r>
              <a:rPr lang="en-US" dirty="0" err="1">
                <a:effectLst/>
              </a:rPr>
              <a:t>punktene</a:t>
            </a:r>
            <a:r>
              <a:rPr lang="en-US" dirty="0">
                <a:effectLst/>
              </a:rPr>
              <a:t>/</a:t>
            </a:r>
            <a:r>
              <a:rPr lang="en-US" dirty="0" err="1">
                <a:effectLst/>
              </a:rPr>
              <a:t>spørsmålene</a:t>
            </a:r>
            <a:r>
              <a:rPr lang="en-US" dirty="0">
                <a:effectLst/>
              </a:rPr>
              <a:t>: </a:t>
            </a:r>
          </a:p>
          <a:p>
            <a:pPr>
              <a:lnSpc>
                <a:spcPct val="120000"/>
              </a:lnSpc>
              <a:spcAft>
                <a:spcPts val="600"/>
              </a:spcAft>
            </a:pPr>
            <a:r>
              <a:rPr lang="en-US" dirty="0">
                <a:effectLst/>
              </a:rPr>
              <a:t>Y # 123 -  128. </a:t>
            </a:r>
            <a:br>
              <a:rPr lang="en-US" dirty="0">
                <a:effectLst/>
              </a:rPr>
            </a:br>
            <a:endParaRPr lang="en-US" dirty="0">
              <a:effectLst/>
            </a:endParaRPr>
          </a:p>
          <a:p>
            <a:pPr>
              <a:lnSpc>
                <a:spcPct val="120000"/>
              </a:lnSpc>
              <a:spcAft>
                <a:spcPts val="600"/>
              </a:spcAft>
            </a:pPr>
            <a:r>
              <a:rPr lang="en-US" b="1" dirty="0">
                <a:effectLst/>
              </a:rPr>
              <a:t>Les </a:t>
            </a:r>
            <a:r>
              <a:rPr lang="en-US" b="1" dirty="0" err="1">
                <a:effectLst/>
              </a:rPr>
              <a:t>også</a:t>
            </a:r>
            <a:r>
              <a:rPr lang="en-US" b="1" dirty="0">
                <a:effectLst/>
              </a:rPr>
              <a:t> </a:t>
            </a:r>
            <a:r>
              <a:rPr lang="en-US" b="1" dirty="0" err="1">
                <a:effectLst/>
              </a:rPr>
              <a:t>gjerne</a:t>
            </a:r>
            <a:r>
              <a:rPr lang="en-US" b="1" dirty="0">
                <a:effectLst/>
              </a:rPr>
              <a:t> </a:t>
            </a:r>
            <a:r>
              <a:rPr lang="en-US" b="1" dirty="0" err="1">
                <a:effectLst/>
              </a:rPr>
              <a:t>punkt</a:t>
            </a:r>
            <a:r>
              <a:rPr lang="en-US" b="1" dirty="0">
                <a:effectLst/>
              </a:rPr>
              <a:t> 9.2 – 9.5 </a:t>
            </a:r>
            <a:r>
              <a:rPr lang="en-US" b="1" dirty="0" err="1">
                <a:effectLst/>
              </a:rPr>
              <a:t>i</a:t>
            </a:r>
            <a:r>
              <a:rPr lang="en-US" b="1" dirty="0">
                <a:effectLst/>
              </a:rPr>
              <a:t> YOUCAT </a:t>
            </a:r>
            <a:r>
              <a:rPr lang="en-US" b="1" dirty="0" err="1">
                <a:effectLst/>
              </a:rPr>
              <a:t>Konfirmant</a:t>
            </a:r>
            <a:r>
              <a:rPr lang="en-US" b="1" dirty="0">
                <a:effectLst/>
              </a:rPr>
              <a:t>.</a:t>
            </a:r>
            <a:endParaRPr lang="en-US" dirty="0">
              <a:effectLst/>
            </a:endParaRPr>
          </a:p>
          <a:p>
            <a:pPr indent="-228600">
              <a:lnSpc>
                <a:spcPct val="120000"/>
              </a:lnSpc>
              <a:spcAft>
                <a:spcPts val="600"/>
              </a:spcAft>
              <a:buFont typeface="Arial" panose="020B0604020202020204" pitchFamily="34" charset="0"/>
              <a:buChar char="•"/>
            </a:pPr>
            <a:endParaRPr lang="en-US" dirty="0"/>
          </a:p>
        </p:txBody>
      </p:sp>
      <p:sp>
        <p:nvSpPr>
          <p:cNvPr id="11" name="Date Placeholder 6">
            <a:extLst>
              <a:ext uri="{FF2B5EF4-FFF2-40B4-BE49-F238E27FC236}">
                <a16:creationId xmlns:a16="http://schemas.microsoft.com/office/drawing/2014/main" id="{6BE9067F-5384-866E-49AF-6F844DCEEE45}"/>
              </a:ext>
            </a:extLst>
          </p:cNvPr>
          <p:cNvSpPr>
            <a:spLocks noGrp="1"/>
          </p:cNvSpPr>
          <p:nvPr>
            <p:ph type="dt" sz="half" idx="10"/>
          </p:nvPr>
        </p:nvSpPr>
        <p:spPr>
          <a:xfrm>
            <a:off x="137160" y="6453002"/>
            <a:ext cx="3494314" cy="365125"/>
          </a:xfrm>
        </p:spPr>
        <p:txBody>
          <a:bodyPr/>
          <a:lstStyle/>
          <a:p>
            <a:pPr>
              <a:spcAft>
                <a:spcPts val="600"/>
              </a:spcAft>
            </a:pPr>
            <a:fld id="{DBA31CE5-D87F-4B09-B790-A55B9718855A}" type="datetime1">
              <a:rPr lang="en-US" smtClean="0"/>
              <a:pPr>
                <a:spcAft>
                  <a:spcPts val="600"/>
                </a:spcAft>
              </a:pPr>
              <a:t>10/6/2023</a:t>
            </a:fld>
            <a:endParaRPr lang="en-US"/>
          </a:p>
        </p:txBody>
      </p:sp>
      <p:sp>
        <p:nvSpPr>
          <p:cNvPr id="13" name="Footer Placeholder 10">
            <a:extLst>
              <a:ext uri="{FF2B5EF4-FFF2-40B4-BE49-F238E27FC236}">
                <a16:creationId xmlns:a16="http://schemas.microsoft.com/office/drawing/2014/main" id="{3CD2F18B-4398-7777-5D7C-A7D028D00953}"/>
              </a:ext>
            </a:extLst>
          </p:cNvPr>
          <p:cNvSpPr>
            <a:spLocks noGrp="1"/>
          </p:cNvSpPr>
          <p:nvPr>
            <p:ph type="ftr" sz="quarter" idx="11"/>
          </p:nvPr>
        </p:nvSpPr>
        <p:spPr>
          <a:xfrm>
            <a:off x="8876521" y="6453002"/>
            <a:ext cx="2805405" cy="365125"/>
          </a:xfrm>
        </p:spPr>
        <p:txBody>
          <a:bodyPr/>
          <a:lstStyle/>
          <a:p>
            <a:pPr>
              <a:spcAft>
                <a:spcPts val="600"/>
              </a:spcAft>
            </a:pPr>
            <a:r>
              <a:rPr lang="en-US"/>
              <a:t>Sample Footer Text</a:t>
            </a:r>
          </a:p>
        </p:txBody>
      </p:sp>
      <p:sp>
        <p:nvSpPr>
          <p:cNvPr id="15" name="Slide Number Placeholder 11">
            <a:extLst>
              <a:ext uri="{FF2B5EF4-FFF2-40B4-BE49-F238E27FC236}">
                <a16:creationId xmlns:a16="http://schemas.microsoft.com/office/drawing/2014/main" id="{D0D80F6A-4FC6-19A3-0CA5-40BEC233ACCF}"/>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pPr>
                <a:spcAft>
                  <a:spcPts val="600"/>
                </a:spcAft>
              </a:pPr>
              <a:t>12</a:t>
            </a:fld>
            <a:endParaRPr lang="en-US"/>
          </a:p>
        </p:txBody>
      </p:sp>
    </p:spTree>
    <p:extLst>
      <p:ext uri="{BB962C8B-B14F-4D97-AF65-F5344CB8AC3E}">
        <p14:creationId xmlns:p14="http://schemas.microsoft.com/office/powerpoint/2010/main" val="363263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40E6-7B47-70C2-3862-F00555284EC3}"/>
              </a:ext>
            </a:extLst>
          </p:cNvPr>
          <p:cNvSpPr>
            <a:spLocks noGrp="1"/>
          </p:cNvSpPr>
          <p:nvPr>
            <p:ph type="title"/>
          </p:nvPr>
        </p:nvSpPr>
        <p:spPr/>
        <p:txBody>
          <a:bodyPr/>
          <a:lstStyle/>
          <a:p>
            <a:r>
              <a:rPr lang="nb-NO" dirty="0"/>
              <a:t>Kirken er …</a:t>
            </a:r>
          </a:p>
        </p:txBody>
      </p:sp>
      <p:sp>
        <p:nvSpPr>
          <p:cNvPr id="3" name="TextBox 2">
            <a:extLst>
              <a:ext uri="{FF2B5EF4-FFF2-40B4-BE49-F238E27FC236}">
                <a16:creationId xmlns:a16="http://schemas.microsoft.com/office/drawing/2014/main" id="{F8779CB2-E24A-9698-C791-BBCC127CC4F1}"/>
              </a:ext>
            </a:extLst>
          </p:cNvPr>
          <p:cNvSpPr txBox="1"/>
          <p:nvPr/>
        </p:nvSpPr>
        <p:spPr>
          <a:xfrm>
            <a:off x="802257" y="1587260"/>
            <a:ext cx="4459856" cy="4934684"/>
          </a:xfrm>
          <a:prstGeom prst="rect">
            <a:avLst/>
          </a:prstGeom>
          <a:noFill/>
        </p:spPr>
        <p:txBody>
          <a:bodyPr wrap="square" rtlCol="0">
            <a:spAutoFit/>
          </a:bodyPr>
          <a:lstStyle/>
          <a:p>
            <a:pPr>
              <a:lnSpc>
                <a:spcPct val="150000"/>
              </a:lnSpc>
              <a:spcAft>
                <a:spcPts val="800"/>
              </a:spcAft>
            </a:pPr>
            <a:r>
              <a:rPr lang="nb-NO" sz="2000" b="1" dirty="0">
                <a:effectLst/>
                <a:latin typeface="Calibri Light" panose="020F0302020204030204" pitchFamily="34" charset="0"/>
                <a:ea typeface="Calibri" panose="020F0502020204030204" pitchFamily="34" charset="0"/>
                <a:cs typeface="Times New Roman" panose="02020603050405020304" pitchFamily="18" charset="0"/>
              </a:rPr>
              <a:t>Kirken er med andre ord et samfunn</a:t>
            </a:r>
            <a:r>
              <a:rPr lang="nb-NO" sz="2000" dirty="0">
                <a:effectLst/>
                <a:latin typeface="Calibri Light" panose="020F0302020204030204" pitchFamily="34" charset="0"/>
                <a:ea typeface="Calibri" panose="020F0502020204030204" pitchFamily="34" charset="0"/>
                <a:cs typeface="Times New Roman" panose="02020603050405020304" pitchFamily="18" charset="0"/>
              </a:rPr>
              <a:t>, og så langt har dere kanskje fått en forståelse av at det er viktig for alle samfunn å ha noen regler. Dette kan bety at Kirken også har noen regler.</a:t>
            </a:r>
          </a:p>
          <a:p>
            <a:pPr>
              <a:lnSpc>
                <a:spcPct val="150000"/>
              </a:lnSpc>
              <a:spcAft>
                <a:spcPts val="800"/>
              </a:spcAft>
            </a:pP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nb-NO" sz="2000" dirty="0">
                <a:effectLst/>
                <a:latin typeface="Calibri Light" panose="020F0302020204030204" pitchFamily="34" charset="0"/>
                <a:ea typeface="Calibri" panose="020F0502020204030204" pitchFamily="34" charset="0"/>
                <a:cs typeface="Times New Roman" panose="02020603050405020304" pitchFamily="18" charset="0"/>
              </a:rPr>
              <a:t>Hva slags eller hvilke regler har Kirken?</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2000" b="1" dirty="0">
                <a:effectLst/>
                <a:latin typeface="Calibri Light" panose="020F0302020204030204" pitchFamily="34" charset="0"/>
                <a:ea typeface="Calibri" panose="020F0502020204030204" pitchFamily="34" charset="0"/>
                <a:cs typeface="Times New Roman" panose="02020603050405020304" pitchFamily="18" charset="0"/>
              </a:rPr>
              <a:t>Snakk om/del tanker og forslag før dere går videre.</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TextBox 3">
            <a:extLst>
              <a:ext uri="{FF2B5EF4-FFF2-40B4-BE49-F238E27FC236}">
                <a16:creationId xmlns:a16="http://schemas.microsoft.com/office/drawing/2014/main" id="{2D5F364B-1048-CFEA-FC54-51A740C8AC12}"/>
              </a:ext>
            </a:extLst>
          </p:cNvPr>
          <p:cNvSpPr txBox="1"/>
          <p:nvPr/>
        </p:nvSpPr>
        <p:spPr>
          <a:xfrm>
            <a:off x="6357667" y="1556877"/>
            <a:ext cx="4459857" cy="4931030"/>
          </a:xfrm>
          <a:prstGeom prst="rect">
            <a:avLst/>
          </a:prstGeom>
          <a:noFill/>
        </p:spPr>
        <p:txBody>
          <a:bodyPr wrap="square" rtlCol="0">
            <a:spAutoFit/>
          </a:bodyPr>
          <a:lstStyle/>
          <a:p>
            <a:pPr>
              <a:lnSpc>
                <a:spcPct val="107000"/>
              </a:lnSpc>
              <a:spcAft>
                <a:spcPts val="800"/>
              </a:spcAft>
            </a:pPr>
            <a:r>
              <a:rPr lang="nb-NO" sz="3200" b="1" dirty="0">
                <a:effectLst/>
                <a:latin typeface="Cooper Black" panose="0208090404030B020404" pitchFamily="18" charset="0"/>
                <a:ea typeface="Calibri" panose="020F0502020204030204" pitchFamily="34" charset="0"/>
                <a:cs typeface="Calibri Light" panose="020F0302020204030204" pitchFamily="34" charset="0"/>
              </a:rPr>
              <a:t>Kirkens regler</a:t>
            </a:r>
            <a:endParaRPr lang="nb-NO"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8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I YOUCAT Konfirmant i begynnelsen av kap. 9, </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står det noe om at «Kirken ikke er en klubb for de perfekte». Les det som står på side 79 og øverst side 80 (før punkt 9.2).</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nb-NO" dirty="0"/>
          </a:p>
          <a:p>
            <a:pPr>
              <a:lnSpc>
                <a:spcPct val="150000"/>
              </a:lnSpc>
            </a:pPr>
            <a:r>
              <a:rPr lang="nb-NO" sz="1800" b="1" dirty="0">
                <a:effectLst/>
                <a:latin typeface="Calibri Light" panose="020F0302020204030204" pitchFamily="34" charset="0"/>
                <a:ea typeface="Calibri" panose="020F0502020204030204" pitchFamily="34" charset="0"/>
              </a:rPr>
              <a:t>Spørsmål:  Kan dere bruke egne ord og komme med en kort oppsummering av det som står her?</a:t>
            </a:r>
          </a:p>
          <a:p>
            <a:pPr>
              <a:lnSpc>
                <a:spcPct val="150000"/>
              </a:lnSpc>
            </a:pPr>
            <a:endParaRPr lang="nb-NO" b="1" dirty="0">
              <a:latin typeface="Calibri Light" panose="020F0302020204030204" pitchFamily="34" charset="0"/>
              <a:ea typeface="Calibri" panose="020F0502020204030204" pitchFamily="34" charset="0"/>
            </a:endParaRPr>
          </a:p>
          <a:p>
            <a:pPr>
              <a:lnSpc>
                <a:spcPct val="150000"/>
              </a:lnSpc>
            </a:pPr>
            <a:r>
              <a:rPr lang="nb-NO" b="1" dirty="0">
                <a:solidFill>
                  <a:schemeClr val="bg2">
                    <a:lumMod val="75000"/>
                  </a:schemeClr>
                </a:solidFill>
                <a:latin typeface="Calibri Light" panose="020F0302020204030204" pitchFamily="34" charset="0"/>
                <a:ea typeface="Calibri" panose="020F0502020204030204" pitchFamily="34" charset="0"/>
              </a:rPr>
              <a:t>(På neste side får dere en slags fasit.)</a:t>
            </a:r>
            <a:endParaRPr lang="nb-NO" dirty="0">
              <a:solidFill>
                <a:schemeClr val="bg2">
                  <a:lumMod val="75000"/>
                </a:schemeClr>
              </a:solidFill>
            </a:endParaRPr>
          </a:p>
        </p:txBody>
      </p:sp>
    </p:spTree>
    <p:extLst>
      <p:ext uri="{BB962C8B-B14F-4D97-AF65-F5344CB8AC3E}">
        <p14:creationId xmlns:p14="http://schemas.microsoft.com/office/powerpoint/2010/main" val="129634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DA19E-21F4-3D12-31A0-32F0DED439A5}"/>
              </a:ext>
            </a:extLst>
          </p:cNvPr>
          <p:cNvSpPr>
            <a:spLocks noGrp="1"/>
          </p:cNvSpPr>
          <p:nvPr>
            <p:ph type="title"/>
          </p:nvPr>
        </p:nvSpPr>
        <p:spPr>
          <a:xfrm>
            <a:off x="233086" y="186331"/>
            <a:ext cx="1440439" cy="546914"/>
          </a:xfrm>
        </p:spPr>
        <p:txBody>
          <a:bodyPr>
            <a:normAutofit/>
          </a:bodyPr>
          <a:lstStyle/>
          <a:p>
            <a:r>
              <a:rPr lang="nb-NO" sz="2800" dirty="0"/>
              <a:t>Fasit:</a:t>
            </a:r>
          </a:p>
        </p:txBody>
      </p:sp>
      <p:sp>
        <p:nvSpPr>
          <p:cNvPr id="3" name="TextBox 2">
            <a:extLst>
              <a:ext uri="{FF2B5EF4-FFF2-40B4-BE49-F238E27FC236}">
                <a16:creationId xmlns:a16="http://schemas.microsoft.com/office/drawing/2014/main" id="{868E3B76-7427-1776-1D90-C28B8A1B05D3}"/>
              </a:ext>
            </a:extLst>
          </p:cNvPr>
          <p:cNvSpPr txBox="1"/>
          <p:nvPr/>
        </p:nvSpPr>
        <p:spPr>
          <a:xfrm>
            <a:off x="1440611" y="317622"/>
            <a:ext cx="10386204" cy="6354047"/>
          </a:xfrm>
          <a:prstGeom prst="rect">
            <a:avLst/>
          </a:prstGeom>
          <a:noFill/>
        </p:spPr>
        <p:txBody>
          <a:bodyPr wrap="square" rtlCol="0">
            <a:spAutoFit/>
          </a:bodyPr>
          <a:lstStyle/>
          <a:p>
            <a:pPr>
              <a:lnSpc>
                <a:spcPct val="150000"/>
              </a:lnSpc>
              <a:spcAft>
                <a:spcPts val="800"/>
              </a:spcAft>
            </a:pPr>
            <a:r>
              <a:rPr lang="nb-NO" sz="2000" dirty="0">
                <a:effectLst/>
                <a:latin typeface="Calibri" panose="020F0502020204030204" pitchFamily="34" charset="0"/>
                <a:ea typeface="Calibri" panose="020F0502020204030204" pitchFamily="34" charset="0"/>
                <a:cs typeface="Times New Roman" panose="02020603050405020304" pitchFamily="18" charset="0"/>
              </a:rPr>
              <a:t>Som dere sikkert skjønte – og evt. har snakket om – er Kirken åpen for alle som ønsker å tilhøre den og å tro på Gud. Jesus sa selv at det var de som ikke var så perfekte som trengte Gud mest. </a:t>
            </a:r>
            <a:r>
              <a:rPr lang="nb-NO" sz="2000" dirty="0">
                <a:latin typeface="Calibri" panose="020F0502020204030204" pitchFamily="34" charset="0"/>
                <a:ea typeface="Calibri" panose="020F0502020204030204" pitchFamily="34" charset="0"/>
                <a:cs typeface="Times New Roman" panose="02020603050405020304" pitchFamily="18" charset="0"/>
              </a:rPr>
              <a:t>Noen av disse</a:t>
            </a:r>
            <a:r>
              <a:rPr lang="nb-NO" sz="2000" dirty="0">
                <a:effectLst/>
                <a:latin typeface="Calibri" panose="020F0502020204030204" pitchFamily="34" charset="0"/>
                <a:ea typeface="Calibri" panose="020F0502020204030204" pitchFamily="34" charset="0"/>
                <a:cs typeface="Times New Roman" panose="02020603050405020304" pitchFamily="18" charset="0"/>
              </a:rPr>
              <a:t> hadde gjort livet vanskelig for seg selv fordi de hadde gjort valg som ikke var bra for dem, og ofte ikke bra for andre. Noen av disse var ikke selv skyld i sin vanskelige situasjon.</a:t>
            </a:r>
          </a:p>
          <a:p>
            <a:pPr>
              <a:lnSpc>
                <a:spcPct val="150000"/>
              </a:lnSpc>
              <a:spcAft>
                <a:spcPts val="800"/>
              </a:spcAft>
            </a:pPr>
            <a:r>
              <a:rPr lang="nb-NO" sz="2000" dirty="0">
                <a:effectLst/>
                <a:latin typeface="Calibri" panose="020F0502020204030204" pitchFamily="34" charset="0"/>
                <a:ea typeface="Calibri" panose="020F0502020204030204" pitchFamily="34" charset="0"/>
                <a:cs typeface="Times New Roman" panose="02020603050405020304" pitchFamily="18" charset="0"/>
              </a:rPr>
              <a:t>Veldig ofte velger folk feil (gjør feil valg) uten å være klar over det, eller fordi de ikke skjønner hva som er bra og hva som dårlig for dem. Andre kan igjen ha blitt presset til å ta feil valg i livet.</a:t>
            </a:r>
          </a:p>
          <a:p>
            <a:pPr>
              <a:lnSpc>
                <a:spcPct val="150000"/>
              </a:lnSpc>
              <a:spcAft>
                <a:spcPts val="800"/>
              </a:spcAft>
            </a:pPr>
            <a:r>
              <a:rPr lang="nb-NO" sz="2000" dirty="0">
                <a:effectLst/>
                <a:latin typeface="Calibri" panose="020F0502020204030204" pitchFamily="34" charset="0"/>
                <a:ea typeface="Calibri" panose="020F0502020204030204" pitchFamily="34" charset="0"/>
                <a:cs typeface="Times New Roman" panose="02020603050405020304" pitchFamily="18" charset="0"/>
              </a:rPr>
              <a:t>Kirken kan og burde bestå av alle mennesker, uansett hvor smarte, rike, pene, eller flinke de er. Det er derfor det står at «Kirken består av syndere». En synd kan være hva som helst av ting man ikke burde ha sagt, gjort eller tenkt. Den kan også begås av alle mennesker. Det som er så fint er at vi har tilgivelse. Vi er alle syndere. Vi gjør alle feil. I Kirken er det plass til oss alle uansett. </a:t>
            </a:r>
          </a:p>
          <a:p>
            <a:pPr>
              <a:lnSpc>
                <a:spcPct val="150000"/>
              </a:lnSpc>
              <a:spcAft>
                <a:spcPts val="800"/>
              </a:spcAft>
            </a:pPr>
            <a:r>
              <a:rPr lang="nb-NO" sz="2000" dirty="0">
                <a:effectLst/>
                <a:latin typeface="Calibri" panose="020F0502020204030204" pitchFamily="34" charset="0"/>
                <a:ea typeface="Calibri" panose="020F0502020204030204" pitchFamily="34" charset="0"/>
                <a:cs typeface="Times New Roman" panose="02020603050405020304" pitchFamily="18" charset="0"/>
              </a:rPr>
              <a:t>Som troende og medlemmer av Kirken bør vi gjøre vårt beste for å unngå å synde. Vi må granske oss selv slik at vi oppdager og skjønner de feilene vi har begått, og dermed ber om tilgivelse både overfor Gud (i skriftemålet) og overfor våre medmennesker.</a:t>
            </a:r>
          </a:p>
        </p:txBody>
      </p:sp>
    </p:spTree>
    <p:extLst>
      <p:ext uri="{BB962C8B-B14F-4D97-AF65-F5344CB8AC3E}">
        <p14:creationId xmlns:p14="http://schemas.microsoft.com/office/powerpoint/2010/main" val="345628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0D5A-9E95-690D-5AC7-2027C24E2242}"/>
              </a:ext>
            </a:extLst>
          </p:cNvPr>
          <p:cNvSpPr>
            <a:spLocks noGrp="1"/>
          </p:cNvSpPr>
          <p:nvPr>
            <p:ph type="title"/>
          </p:nvPr>
        </p:nvSpPr>
        <p:spPr>
          <a:xfrm>
            <a:off x="612648" y="548640"/>
            <a:ext cx="10653578" cy="710817"/>
          </a:xfrm>
        </p:spPr>
        <p:txBody>
          <a:bodyPr>
            <a:normAutofit/>
          </a:bodyPr>
          <a:lstStyle/>
          <a:p>
            <a:r>
              <a:rPr lang="nb-NO" b="1" dirty="0">
                <a:effectLst/>
                <a:latin typeface="Calibri Light" panose="020F0302020204030204" pitchFamily="34" charset="0"/>
                <a:ea typeface="Calibri" panose="020F0502020204030204" pitchFamily="34" charset="0"/>
              </a:rPr>
              <a:t>Kirken har flere regler. </a:t>
            </a:r>
            <a:endParaRPr lang="nb-NO" sz="6000" dirty="0"/>
          </a:p>
        </p:txBody>
      </p:sp>
      <p:sp>
        <p:nvSpPr>
          <p:cNvPr id="3" name="TextBox 2">
            <a:extLst>
              <a:ext uri="{FF2B5EF4-FFF2-40B4-BE49-F238E27FC236}">
                <a16:creationId xmlns:a16="http://schemas.microsoft.com/office/drawing/2014/main" id="{EDF5DFF6-1BA9-AB67-ECA0-748CE1AA4907}"/>
              </a:ext>
            </a:extLst>
          </p:cNvPr>
          <p:cNvSpPr txBox="1"/>
          <p:nvPr/>
        </p:nvSpPr>
        <p:spPr>
          <a:xfrm>
            <a:off x="612648" y="1204261"/>
            <a:ext cx="6092952" cy="2957092"/>
          </a:xfrm>
          <a:prstGeom prst="rect">
            <a:avLst/>
          </a:prstGeom>
          <a:noFill/>
        </p:spPr>
        <p:txBody>
          <a:bodyPr wrap="square" rtlCol="0">
            <a:spAutoFit/>
          </a:bodyPr>
          <a:lstStyle/>
          <a:p>
            <a:pPr>
              <a:lnSpc>
                <a:spcPct val="150000"/>
              </a:lnSpc>
            </a:pPr>
            <a:r>
              <a:rPr lang="nb-NO" sz="1800" dirty="0">
                <a:effectLst/>
                <a:latin typeface="Abadi" panose="020B0604020104020204" pitchFamily="34" charset="0"/>
                <a:ea typeface="Calibri" panose="020F0502020204030204" pitchFamily="34" charset="0"/>
                <a:cs typeface="Times New Roman" panose="02020603050405020304" pitchFamily="18" charset="0"/>
              </a:rPr>
              <a:t>Dere kjenner (husker) sikkert til noen eller flere av de 10 bud (?). Disse tar vi for oss i Økt 2 til denne samlingen.  Det er også noe som heter Kirkebudene. Disse beskriver hvordan vi skal praktiskere den delen av troen vår som har med Kirken å gjøre. Det er fem slike bud. Dere kan lese om de fem kirkebudene i YOUCAT Katekismen på side 190 og 191 (Y # 345</a:t>
            </a:r>
            <a:r>
              <a:rPr lang="nb-NO" dirty="0">
                <a:latin typeface="Abadi" panose="020B0604020104020204" pitchFamily="34" charset="0"/>
                <a:ea typeface="Calibri" panose="020F0502020204030204" pitchFamily="34" charset="0"/>
                <a:cs typeface="Times New Roman" panose="02020603050405020304" pitchFamily="18" charset="0"/>
              </a:rPr>
              <a:t>).</a:t>
            </a:r>
            <a:r>
              <a:rPr lang="nb-NO" sz="1800" dirty="0">
                <a:effectLst/>
                <a:latin typeface="Abadi" panose="020B060402010402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9138B49A-6F12-392D-8399-7F69F1EAB32F}"/>
              </a:ext>
            </a:extLst>
          </p:cNvPr>
          <p:cNvPicPr>
            <a:picLocks noChangeAspect="1"/>
          </p:cNvPicPr>
          <p:nvPr/>
        </p:nvPicPr>
        <p:blipFill>
          <a:blip r:embed="rId2">
            <a:alphaModFix amt="50000"/>
          </a:blip>
          <a:stretch>
            <a:fillRect/>
          </a:stretch>
        </p:blipFill>
        <p:spPr>
          <a:xfrm>
            <a:off x="2610169" y="4088904"/>
            <a:ext cx="1540135" cy="2432666"/>
          </a:xfrm>
          <a:prstGeom prst="rect">
            <a:avLst/>
          </a:prstGeom>
        </p:spPr>
      </p:pic>
      <p:sp>
        <p:nvSpPr>
          <p:cNvPr id="6" name="TextBox 5">
            <a:extLst>
              <a:ext uri="{FF2B5EF4-FFF2-40B4-BE49-F238E27FC236}">
                <a16:creationId xmlns:a16="http://schemas.microsoft.com/office/drawing/2014/main" id="{0D56BC61-1298-FF4C-101B-C798E30B17D6}"/>
              </a:ext>
            </a:extLst>
          </p:cNvPr>
          <p:cNvSpPr txBox="1"/>
          <p:nvPr/>
        </p:nvSpPr>
        <p:spPr>
          <a:xfrm>
            <a:off x="7272068" y="741726"/>
            <a:ext cx="4117503" cy="5374548"/>
          </a:xfrm>
          <a:prstGeom prst="rect">
            <a:avLst/>
          </a:prstGeom>
          <a:noFill/>
        </p:spPr>
        <p:txBody>
          <a:bodyPr wrap="square" rtlCol="0">
            <a:spAutoFit/>
          </a:bodyPr>
          <a:lstStyle/>
          <a:p>
            <a:pPr>
              <a:lnSpc>
                <a:spcPct val="107000"/>
              </a:lnSpc>
              <a:spcAft>
                <a:spcPts val="800"/>
              </a:spcAft>
            </a:pPr>
            <a:r>
              <a:rPr lang="nb-NO" sz="2800" dirty="0">
                <a:effectLst/>
                <a:latin typeface="Abadi" panose="020B0604020104020204" pitchFamily="34" charset="0"/>
                <a:ea typeface="Calibri" panose="020F0502020204030204" pitchFamily="34" charset="0"/>
                <a:cs typeface="Times New Roman" panose="02020603050405020304" pitchFamily="18" charset="0"/>
              </a:rPr>
              <a:t>Kirkebudene kort oppsummert</a:t>
            </a:r>
            <a:r>
              <a:rPr lang="nb-NO" sz="2800" dirty="0">
                <a:effectLst/>
                <a:latin typeface="Calibri Light" panose="020F0302020204030204" pitchFamily="34" charset="0"/>
                <a:ea typeface="Calibri" panose="020F0502020204030204" pitchFamily="34" charset="0"/>
                <a:cs typeface="Times New Roman" panose="02020603050405020304" pitchFamily="18" charset="0"/>
              </a:rPr>
              <a:t>:</a:t>
            </a:r>
            <a:endParaRPr lang="nb-NO"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aren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Du skal gå i messen og ikke arbeide på helligdager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aren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Du skal skrifte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aren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Du skal motta eukaristien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aren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Du skal faste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spcAft>
                <a:spcPts val="800"/>
              </a:spcAft>
              <a:buFont typeface="+mj-lt"/>
              <a:buAutoNum type="arabicParen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Du skal bidra fysisk (materielt) inn i din menighet.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413197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3A5C2A-C1F1-E8B5-26C4-B3894A82D7A7}"/>
              </a:ext>
            </a:extLst>
          </p:cNvPr>
          <p:cNvSpPr txBox="1"/>
          <p:nvPr/>
        </p:nvSpPr>
        <p:spPr>
          <a:xfrm>
            <a:off x="700178" y="362311"/>
            <a:ext cx="10636369" cy="1846659"/>
          </a:xfrm>
          <a:prstGeom prst="rect">
            <a:avLst/>
          </a:prstGeom>
          <a:noFill/>
        </p:spPr>
        <p:txBody>
          <a:bodyPr wrap="square" rtlCol="0">
            <a:spAutoFit/>
          </a:bodyPr>
          <a:lstStyle/>
          <a:p>
            <a:pPr>
              <a:lnSpc>
                <a:spcPct val="150000"/>
              </a:lnSpc>
            </a:pPr>
            <a:r>
              <a:rPr lang="nb-NO" sz="24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Les gjerne litt mer om regler og organisering av Kirken</a:t>
            </a:r>
            <a:r>
              <a:rPr lang="nb-NO" sz="2400"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 </a:t>
            </a:r>
            <a:r>
              <a:rPr lang="nb-NO" sz="2000" dirty="0">
                <a:effectLst/>
                <a:latin typeface="Calibri Light" panose="020F0302020204030204" pitchFamily="34" charset="0"/>
                <a:ea typeface="Calibri" panose="020F0502020204030204" pitchFamily="34" charset="0"/>
                <a:cs typeface="Times New Roman" panose="02020603050405020304" pitchFamily="18" charset="0"/>
              </a:rPr>
              <a:t>i punkt 9.6 i YOUCAT Konfirmant (sidene 83 – 85). Her tas det spesielt tak i balansen mellom den åndelige og de praktiske (institusjonelle) sidene ved kirken. Pass på å få med dere henvisningene i margene underveis</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TextBox 3">
            <a:extLst>
              <a:ext uri="{FF2B5EF4-FFF2-40B4-BE49-F238E27FC236}">
                <a16:creationId xmlns:a16="http://schemas.microsoft.com/office/drawing/2014/main" id="{FDF34BB8-EF0A-C052-DADB-EDDD92A1A79F}"/>
              </a:ext>
            </a:extLst>
          </p:cNvPr>
          <p:cNvSpPr txBox="1"/>
          <p:nvPr/>
        </p:nvSpPr>
        <p:spPr>
          <a:xfrm>
            <a:off x="700178" y="2472920"/>
            <a:ext cx="10170544" cy="830997"/>
          </a:xfrm>
          <a:prstGeom prst="rect">
            <a:avLst/>
          </a:prstGeom>
          <a:noFill/>
        </p:spPr>
        <p:txBody>
          <a:bodyPr wrap="square" rtlCol="0">
            <a:spAutoFit/>
          </a:bodyPr>
          <a:lstStyle/>
          <a:p>
            <a:r>
              <a:rPr lang="nb-NO" sz="2400" b="1" dirty="0">
                <a:effectLst/>
                <a:latin typeface="Calibri Light" panose="020F0302020204030204" pitchFamily="34" charset="0"/>
                <a:ea typeface="Calibri" panose="020F0502020204030204" pitchFamily="34" charset="0"/>
              </a:rPr>
              <a:t>Spørsmål:</a:t>
            </a:r>
            <a:r>
              <a:rPr lang="nb-NO" sz="2400" dirty="0">
                <a:effectLst/>
                <a:latin typeface="Calibri Light" panose="020F0302020204030204" pitchFamily="34" charset="0"/>
                <a:ea typeface="Calibri" panose="020F0502020204030204" pitchFamily="34" charset="0"/>
              </a:rPr>
              <a:t> Kom med eksempler på hva som er institusjonelle (praktiske) sider ved menigheten/kirken dere tilhører og hva som representerer den åndelige biten</a:t>
            </a:r>
            <a:endParaRPr lang="nb-NO" sz="2400" dirty="0"/>
          </a:p>
        </p:txBody>
      </p:sp>
      <p:sp>
        <p:nvSpPr>
          <p:cNvPr id="5" name="TextBox 4">
            <a:extLst>
              <a:ext uri="{FF2B5EF4-FFF2-40B4-BE49-F238E27FC236}">
                <a16:creationId xmlns:a16="http://schemas.microsoft.com/office/drawing/2014/main" id="{7D4F45C2-5BBC-0778-6A03-D60E223655BA}"/>
              </a:ext>
            </a:extLst>
          </p:cNvPr>
          <p:cNvSpPr txBox="1"/>
          <p:nvPr/>
        </p:nvSpPr>
        <p:spPr>
          <a:xfrm>
            <a:off x="700178" y="3804249"/>
            <a:ext cx="10705382" cy="2945422"/>
          </a:xfrm>
          <a:prstGeom prst="rect">
            <a:avLst/>
          </a:prstGeom>
          <a:noFill/>
        </p:spPr>
        <p:txBody>
          <a:bodyPr wrap="square" rtlCol="0">
            <a:spAutoFit/>
          </a:bodyPr>
          <a:lstStyle/>
          <a:p>
            <a:pPr>
              <a:lnSpc>
                <a:spcPct val="107000"/>
              </a:lnSpc>
              <a:spcAft>
                <a:spcPts val="800"/>
              </a:spcAft>
            </a:pPr>
            <a:r>
              <a:rPr lang="nb-NO" sz="1800" b="1" dirty="0">
                <a:effectLst/>
                <a:latin typeface="Calibri" panose="020F0502020204030204" pitchFamily="34" charset="0"/>
                <a:ea typeface="Calibri" panose="020F0502020204030204" pitchFamily="34" charset="0"/>
                <a:cs typeface="Times New Roman" panose="02020603050405020304" pitchFamily="18" charset="0"/>
              </a:rPr>
              <a:t>Praktiske:</a:t>
            </a:r>
            <a:r>
              <a:rPr lang="nb-NO" sz="1800" dirty="0">
                <a:effectLst/>
                <a:latin typeface="Calibri" panose="020F0502020204030204" pitchFamily="34" charset="0"/>
                <a:ea typeface="Calibri" panose="020F0502020204030204" pitchFamily="34" charset="0"/>
                <a:cs typeface="Times New Roman" panose="02020603050405020304" pitchFamily="18" charset="0"/>
              </a:rPr>
              <a:t> Bygningen skal holdes ved like, det skal betale strøm, presten og ofte flere ansatte skal ha lønn, det skal organiseres kirkekaffe, det organiseres katekese (som også er åndelig), det skal kjøpes inn ting til kirkekjøkkenet og til toalettene, menighetsrådet og andre grupper (for både barn, ungdom og voksne) holder møter, m.m.</a:t>
            </a:r>
          </a:p>
          <a:p>
            <a:pPr>
              <a:lnSpc>
                <a:spcPct val="107000"/>
              </a:lnSpc>
              <a:spcAft>
                <a:spcPts val="800"/>
              </a:spcAft>
            </a:pPr>
            <a:r>
              <a:rPr lang="nb-NO" sz="1800" b="1" dirty="0">
                <a:effectLst/>
                <a:latin typeface="Calibri" panose="020F0502020204030204" pitchFamily="34" charset="0"/>
                <a:ea typeface="Calibri" panose="020F0502020204030204" pitchFamily="34" charset="0"/>
                <a:cs typeface="Times New Roman" panose="02020603050405020304" pitchFamily="18" charset="0"/>
              </a:rPr>
              <a:t>Åndelige:</a:t>
            </a:r>
            <a:r>
              <a:rPr lang="nb-NO" sz="1800" dirty="0">
                <a:effectLst/>
                <a:latin typeface="Calibri" panose="020F0502020204030204" pitchFamily="34" charset="0"/>
                <a:ea typeface="Calibri" panose="020F0502020204030204" pitchFamily="34" charset="0"/>
                <a:cs typeface="Times New Roman" panose="02020603050405020304" pitchFamily="18" charset="0"/>
              </a:rPr>
              <a:t> Messene (også praktiske utfordringer der), sakramentene, katekesen, det å tilhøre kirken/menigheten som en del av Kirken, å be sammen, å lese i/fra Bibelen, å snakke om og å dele Guds ord med andre både innenfor og utenfor menigheten, veldedighetsarbeid som Adventsaksjonen (også praktisk), å besøke syke og gamle på vegne av kirken, å leve i tråd med det kirken sier (de 10 bud, kirkebudene)</a:t>
            </a:r>
          </a:p>
          <a:p>
            <a:endParaRPr lang="nb-NO" dirty="0"/>
          </a:p>
        </p:txBody>
      </p:sp>
    </p:spTree>
    <p:extLst>
      <p:ext uri="{BB962C8B-B14F-4D97-AF65-F5344CB8AC3E}">
        <p14:creationId xmlns:p14="http://schemas.microsoft.com/office/powerpoint/2010/main" val="286324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7BB9-27AB-5C04-A964-BE36BB674072}"/>
              </a:ext>
            </a:extLst>
          </p:cNvPr>
          <p:cNvSpPr>
            <a:spLocks noGrp="1"/>
          </p:cNvSpPr>
          <p:nvPr>
            <p:ph type="title"/>
          </p:nvPr>
        </p:nvSpPr>
        <p:spPr>
          <a:xfrm>
            <a:off x="612648" y="548640"/>
            <a:ext cx="2510114" cy="1132258"/>
          </a:xfrm>
        </p:spPr>
        <p:txBody>
          <a:bodyPr/>
          <a:lstStyle/>
          <a:p>
            <a:r>
              <a:rPr lang="nb-NO" dirty="0"/>
              <a:t>De 10 bud </a:t>
            </a:r>
            <a:br>
              <a:rPr lang="nb-NO" dirty="0"/>
            </a:br>
            <a:r>
              <a:rPr lang="nb-NO" sz="2000" b="0" dirty="0"/>
              <a:t>(Økt 2)</a:t>
            </a:r>
            <a:endParaRPr lang="nb-NO" dirty="0"/>
          </a:p>
        </p:txBody>
      </p:sp>
      <p:pic>
        <p:nvPicPr>
          <p:cNvPr id="3" name="Picture 2">
            <a:extLst>
              <a:ext uri="{FF2B5EF4-FFF2-40B4-BE49-F238E27FC236}">
                <a16:creationId xmlns:a16="http://schemas.microsoft.com/office/drawing/2014/main" id="{65B37A95-F988-EAE6-1709-0512F899C0A3}"/>
              </a:ext>
            </a:extLst>
          </p:cNvPr>
          <p:cNvPicPr>
            <a:picLocks noChangeAspect="1"/>
          </p:cNvPicPr>
          <p:nvPr/>
        </p:nvPicPr>
        <p:blipFill>
          <a:blip r:embed="rId2"/>
          <a:stretch>
            <a:fillRect/>
          </a:stretch>
        </p:blipFill>
        <p:spPr>
          <a:xfrm>
            <a:off x="4582150" y="456276"/>
            <a:ext cx="6645216" cy="4993057"/>
          </a:xfrm>
          <a:prstGeom prst="rect">
            <a:avLst/>
          </a:prstGeom>
        </p:spPr>
      </p:pic>
      <p:sp>
        <p:nvSpPr>
          <p:cNvPr id="4" name="TextBox 3">
            <a:extLst>
              <a:ext uri="{FF2B5EF4-FFF2-40B4-BE49-F238E27FC236}">
                <a16:creationId xmlns:a16="http://schemas.microsoft.com/office/drawing/2014/main" id="{D3DADE31-ABFA-3ED6-1C6A-691928B30AD3}"/>
              </a:ext>
            </a:extLst>
          </p:cNvPr>
          <p:cNvSpPr txBox="1"/>
          <p:nvPr/>
        </p:nvSpPr>
        <p:spPr>
          <a:xfrm>
            <a:off x="4324274" y="5487236"/>
            <a:ext cx="6761019" cy="1463606"/>
          </a:xfrm>
          <a:prstGeom prst="rect">
            <a:avLst/>
          </a:prstGeom>
          <a:noFill/>
        </p:spPr>
        <p:txBody>
          <a:bodyPr wrap="square" rtlCol="0">
            <a:spAutoFit/>
          </a:bodyPr>
          <a:lstStyle/>
          <a:p>
            <a:pPr>
              <a:lnSpc>
                <a:spcPct val="107000"/>
              </a:lnSpc>
              <a:spcAft>
                <a:spcPts val="800"/>
              </a:spcAft>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Moses og de 10 bud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Hm… Var det slik (illustrasjonen ovenfor) du hadde forestilt deg Moses?</a:t>
            </a:r>
            <a:br>
              <a:rPr lang="nb-NO" sz="18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dirty="0">
                <a:effectLst/>
                <a:latin typeface="Calibri Light" panose="020F0302020204030204" pitchFamily="34" charset="0"/>
                <a:ea typeface="Calibri" panose="020F0502020204030204" pitchFamily="34" charset="0"/>
                <a:cs typeface="Times New Roman" panose="02020603050405020304" pitchFamily="18" charset="0"/>
              </a:rPr>
              <a:t>-Moses? svarer du </a:t>
            </a:r>
            <a:r>
              <a:rPr lang="nb-NO" sz="18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5" name="TextBox 4">
            <a:extLst>
              <a:ext uri="{FF2B5EF4-FFF2-40B4-BE49-F238E27FC236}">
                <a16:creationId xmlns:a16="http://schemas.microsoft.com/office/drawing/2014/main" id="{DE0524BA-BB96-60DB-9BE4-AED50F04BD18}"/>
              </a:ext>
            </a:extLst>
          </p:cNvPr>
          <p:cNvSpPr txBox="1"/>
          <p:nvPr/>
        </p:nvSpPr>
        <p:spPr>
          <a:xfrm>
            <a:off x="457200" y="1482491"/>
            <a:ext cx="3769743" cy="5355312"/>
          </a:xfrm>
          <a:prstGeom prst="rect">
            <a:avLst/>
          </a:prstGeom>
          <a:noFill/>
        </p:spPr>
        <p:txBody>
          <a:bodyPr wrap="square" rtlCol="0">
            <a:spAutoFit/>
          </a:bodyPr>
          <a:lstStyle/>
          <a:p>
            <a:pPr>
              <a:lnSpc>
                <a:spcPct val="150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Ja, det var han som var på vandring med israelsfolket fra Egypt lenge, lenge før Jesus ble født. Under vandringen (som tok mange, mange dager, ble han kalt opp på et fjell. Gud talte til han, og </a:t>
            </a: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plutselig</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hadde Moses fått disse to stentavlene fra Gud. På stentavlene hadde Gud skrevet inn 10 regler for israelsfolket, regler om hvordan de skulle leve, hvordan de skulle forholde seg til hverandre og hvordan de skulle forholde seg til Gud.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6658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0E00-B02F-3DE1-14EB-791AD3D30CF4}"/>
              </a:ext>
            </a:extLst>
          </p:cNvPr>
          <p:cNvSpPr>
            <a:spLocks noGrp="1"/>
          </p:cNvSpPr>
          <p:nvPr>
            <p:ph type="title"/>
          </p:nvPr>
        </p:nvSpPr>
        <p:spPr>
          <a:xfrm>
            <a:off x="957704" y="1204248"/>
            <a:ext cx="10653578" cy="1132258"/>
          </a:xfrm>
        </p:spPr>
        <p:txBody>
          <a:bodyPr/>
          <a:lstStyle/>
          <a:p>
            <a:r>
              <a:rPr lang="nb-NO" dirty="0"/>
              <a:t>Spørsmål: </a:t>
            </a:r>
            <a:br>
              <a:rPr lang="nb-NO" dirty="0"/>
            </a:br>
            <a:r>
              <a:rPr lang="nb-NO" sz="3200" b="1" dirty="0">
                <a:effectLst/>
                <a:latin typeface="Calibri Light" panose="020F0302020204030204" pitchFamily="34" charset="0"/>
                <a:ea typeface="Calibri" panose="020F0502020204030204" pitchFamily="34" charset="0"/>
              </a:rPr>
              <a:t>Hvordan var så disse reglene, eller budene, som vi kaller dem?</a:t>
            </a:r>
            <a:endParaRPr lang="nb-NO" dirty="0"/>
          </a:p>
        </p:txBody>
      </p:sp>
      <p:sp>
        <p:nvSpPr>
          <p:cNvPr id="3" name="TextBox 2">
            <a:extLst>
              <a:ext uri="{FF2B5EF4-FFF2-40B4-BE49-F238E27FC236}">
                <a16:creationId xmlns:a16="http://schemas.microsoft.com/office/drawing/2014/main" id="{AC9705A5-06B5-2113-6F20-2DE9DCF8AD01}"/>
              </a:ext>
            </a:extLst>
          </p:cNvPr>
          <p:cNvSpPr txBox="1"/>
          <p:nvPr/>
        </p:nvSpPr>
        <p:spPr>
          <a:xfrm>
            <a:off x="1377351" y="2622431"/>
            <a:ext cx="9437298" cy="3343864"/>
          </a:xfrm>
          <a:prstGeom prst="rect">
            <a:avLst/>
          </a:prstGeom>
          <a:noFill/>
        </p:spPr>
        <p:txBody>
          <a:bodyPr wrap="square" rtlCol="0">
            <a:spAutoFit/>
          </a:bodyPr>
          <a:lstStyle/>
          <a:p>
            <a:pPr>
              <a:lnSpc>
                <a:spcPct val="150000"/>
              </a:lnSpc>
              <a:spcAft>
                <a:spcPts val="800"/>
              </a:spcAft>
            </a:pPr>
            <a:r>
              <a:rPr lang="nb-NO" sz="2000" dirty="0">
                <a:effectLst/>
                <a:latin typeface="Calibri Light" panose="020F0302020204030204" pitchFamily="34" charset="0"/>
                <a:ea typeface="Calibri" panose="020F0502020204030204" pitchFamily="34" charset="0"/>
                <a:cs typeface="Times New Roman" panose="02020603050405020304" pitchFamily="18" charset="0"/>
              </a:rPr>
              <a:t>Sett dere gjerne sammen to og to eller i grupper og diskuter/prøv å huske budene. Da er det lurt å skrive ned det dere fant. Kanskje har dere gjennomgått budene tidligere slik at det ikke er så vanskelig å huske de forskjellige. Kanskje illustrasjonen gir dere noen hint-? Greier dere også få budene i rekkefølge? </a:t>
            </a:r>
            <a:br>
              <a:rPr lang="nb-NO" sz="2000" dirty="0">
                <a:effectLst/>
                <a:latin typeface="Calibri Light" panose="020F0302020204030204" pitchFamily="34" charset="0"/>
                <a:ea typeface="Calibri" panose="020F0502020204030204" pitchFamily="34" charset="0"/>
                <a:cs typeface="Times New Roman" panose="02020603050405020304" pitchFamily="18" charset="0"/>
              </a:rPr>
            </a:b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2800" b="1" dirty="0">
                <a:effectLst/>
                <a:latin typeface="Calibri Light" panose="020F0302020204030204" pitchFamily="34" charset="0"/>
                <a:ea typeface="Calibri" panose="020F0502020204030204" pitchFamily="34" charset="0"/>
                <a:cs typeface="Times New Roman" panose="02020603050405020304" pitchFamily="18" charset="0"/>
              </a:rPr>
              <a:t>Del i plenum før dere går videre.</a:t>
            </a:r>
            <a:endParaRPr lang="nb-NO" sz="2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426985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C5D6-393B-0E11-11E9-D22C92E07718}"/>
              </a:ext>
            </a:extLst>
          </p:cNvPr>
          <p:cNvSpPr>
            <a:spLocks noGrp="1"/>
          </p:cNvSpPr>
          <p:nvPr>
            <p:ph type="title"/>
          </p:nvPr>
        </p:nvSpPr>
        <p:spPr>
          <a:xfrm>
            <a:off x="491707" y="1405046"/>
            <a:ext cx="3071004" cy="4100999"/>
          </a:xfrm>
        </p:spPr>
        <p:txBody>
          <a:bodyPr>
            <a:normAutofit fontScale="90000"/>
          </a:bodyPr>
          <a:lstStyle/>
          <a:p>
            <a:pPr>
              <a:lnSpc>
                <a:spcPct val="150000"/>
              </a:lnSpc>
            </a:pPr>
            <a:r>
              <a:rPr lang="nb-NO" sz="2800" dirty="0">
                <a:effectLst/>
                <a:latin typeface="Cooper Black" panose="0208090404030B020404" pitchFamily="18" charset="0"/>
                <a:ea typeface="Calibri" panose="020F0502020204030204" pitchFamily="34" charset="0"/>
                <a:cs typeface="Times New Roman" panose="02020603050405020304" pitchFamily="18" charset="0"/>
              </a:rPr>
              <a:t>Hvem var Moses?</a:t>
            </a:r>
            <a:br>
              <a:rPr lang="nb-NO" sz="2800" dirty="0">
                <a:effectLst/>
                <a:latin typeface="Cooper Black" panose="0208090404030B020404" pitchFamily="18" charset="0"/>
                <a:ea typeface="Calibri" panose="020F0502020204030204" pitchFamily="34" charset="0"/>
                <a:cs typeface="Times New Roman" panose="02020603050405020304" pitchFamily="18" charset="0"/>
              </a:rPr>
            </a:br>
            <a:br>
              <a:rPr lang="nb-NO" sz="2800" dirty="0">
                <a:effectLst/>
                <a:latin typeface="Cooper Black" panose="0208090404030B020404" pitchFamily="18" charset="0"/>
                <a:ea typeface="Calibri" panose="020F0502020204030204" pitchFamily="34" charset="0"/>
                <a:cs typeface="Times New Roman" panose="02020603050405020304" pitchFamily="18" charset="0"/>
              </a:rPr>
            </a:br>
            <a:r>
              <a:rPr lang="nb-NO" sz="3100" dirty="0">
                <a:effectLst/>
                <a:latin typeface="Calibri Light" panose="020F0302020204030204" pitchFamily="34" charset="0"/>
                <a:ea typeface="Calibri" panose="020F0502020204030204" pitchFamily="34" charset="0"/>
              </a:rPr>
              <a:t>En liten quiz </a:t>
            </a:r>
            <a:r>
              <a:rPr lang="nb-NO" sz="3100" dirty="0">
                <a:solidFill>
                  <a:srgbClr val="B4C7E7"/>
                </a:solidFill>
                <a:effectLst/>
                <a:latin typeface="Segoe UI Emoji" panose="020B0502040204020203" pitchFamily="34" charset="0"/>
                <a:ea typeface="Calibri" panose="020F0502020204030204" pitchFamily="34" charset="0"/>
                <a:cs typeface="Segoe UI Emoji" panose="020B0502040204020203" pitchFamily="34" charset="0"/>
              </a:rPr>
              <a:t>😎</a:t>
            </a:r>
            <a:br>
              <a:rPr lang="nb-NO" sz="2800" dirty="0">
                <a:solidFill>
                  <a:srgbClr val="B4C7E7"/>
                </a:solidFill>
                <a:effectLst/>
                <a:latin typeface="Segoe UI Emoji" panose="020B0502040204020203" pitchFamily="34" charset="0"/>
                <a:ea typeface="Calibri" panose="020F0502020204030204" pitchFamily="34" charset="0"/>
                <a:cs typeface="Segoe UI Emoji" panose="020B0502040204020203" pitchFamily="34" charset="0"/>
              </a:rPr>
            </a:br>
            <a:br>
              <a:rPr lang="nb-NO" sz="2800" dirty="0">
                <a:solidFill>
                  <a:srgbClr val="B4C7E7"/>
                </a:solidFill>
                <a:effectLst/>
                <a:latin typeface="Segoe UI Emoji" panose="020B0502040204020203" pitchFamily="34" charset="0"/>
                <a:ea typeface="Calibri" panose="020F0502020204030204" pitchFamily="34" charset="0"/>
                <a:cs typeface="Segoe UI Emoji" panose="020B0502040204020203" pitchFamily="34" charset="0"/>
              </a:rPr>
            </a:br>
            <a:r>
              <a:rPr lang="nb-NO" sz="2000" dirty="0">
                <a:solidFill>
                  <a:srgbClr val="0070C0"/>
                </a:solidFill>
                <a:effectLst/>
                <a:latin typeface="Segoe UI Emoji" panose="020B0502040204020203" pitchFamily="34" charset="0"/>
                <a:ea typeface="Calibri" panose="020F0502020204030204" pitchFamily="34" charset="0"/>
                <a:cs typeface="Segoe UI Emoji" panose="020B0502040204020203" pitchFamily="34" charset="0"/>
              </a:rPr>
              <a:t>Det kan være lurt å skrive ut denne quizen på papir fra nettressursene, og å passe på at alle får noe skrive med. </a:t>
            </a:r>
            <a:endParaRPr lang="nb-NO" sz="4800" dirty="0">
              <a:solidFill>
                <a:srgbClr val="0070C0"/>
              </a:solidFill>
            </a:endParaRPr>
          </a:p>
        </p:txBody>
      </p:sp>
      <p:graphicFrame>
        <p:nvGraphicFramePr>
          <p:cNvPr id="3" name="Table 2">
            <a:extLst>
              <a:ext uri="{FF2B5EF4-FFF2-40B4-BE49-F238E27FC236}">
                <a16:creationId xmlns:a16="http://schemas.microsoft.com/office/drawing/2014/main" id="{7DA61F34-C044-A171-9453-B90B4AF64FC7}"/>
              </a:ext>
            </a:extLst>
          </p:cNvPr>
          <p:cNvGraphicFramePr>
            <a:graphicFrameLocks noGrp="1"/>
          </p:cNvGraphicFramePr>
          <p:nvPr>
            <p:extLst>
              <p:ext uri="{D42A27DB-BD31-4B8C-83A1-F6EECF244321}">
                <p14:modId xmlns:p14="http://schemas.microsoft.com/office/powerpoint/2010/main" val="2084220104"/>
              </p:ext>
            </p:extLst>
          </p:nvPr>
        </p:nvGraphicFramePr>
        <p:xfrm>
          <a:off x="3975982" y="53093"/>
          <a:ext cx="6884674" cy="6804907"/>
        </p:xfrm>
        <a:graphic>
          <a:graphicData uri="http://schemas.openxmlformats.org/drawingml/2006/table">
            <a:tbl>
              <a:tblPr firstRow="1" firstCol="1" bandRow="1"/>
              <a:tblGrid>
                <a:gridCol w="409547">
                  <a:extLst>
                    <a:ext uri="{9D8B030D-6E8A-4147-A177-3AD203B41FA5}">
                      <a16:colId xmlns:a16="http://schemas.microsoft.com/office/drawing/2014/main" val="1243423703"/>
                    </a:ext>
                  </a:extLst>
                </a:gridCol>
                <a:gridCol w="3803923">
                  <a:extLst>
                    <a:ext uri="{9D8B030D-6E8A-4147-A177-3AD203B41FA5}">
                      <a16:colId xmlns:a16="http://schemas.microsoft.com/office/drawing/2014/main" val="149518078"/>
                    </a:ext>
                  </a:extLst>
                </a:gridCol>
                <a:gridCol w="887877">
                  <a:extLst>
                    <a:ext uri="{9D8B030D-6E8A-4147-A177-3AD203B41FA5}">
                      <a16:colId xmlns:a16="http://schemas.microsoft.com/office/drawing/2014/main" val="1289990616"/>
                    </a:ext>
                  </a:extLst>
                </a:gridCol>
                <a:gridCol w="800793">
                  <a:extLst>
                    <a:ext uri="{9D8B030D-6E8A-4147-A177-3AD203B41FA5}">
                      <a16:colId xmlns:a16="http://schemas.microsoft.com/office/drawing/2014/main" val="3056015103"/>
                    </a:ext>
                  </a:extLst>
                </a:gridCol>
                <a:gridCol w="982534">
                  <a:extLst>
                    <a:ext uri="{9D8B030D-6E8A-4147-A177-3AD203B41FA5}">
                      <a16:colId xmlns:a16="http://schemas.microsoft.com/office/drawing/2014/main" val="3396762783"/>
                    </a:ext>
                  </a:extLst>
                </a:gridCol>
              </a:tblGrid>
              <a:tr h="914355">
                <a:tc>
                  <a:txBody>
                    <a:bodyPr/>
                    <a:lstStyle/>
                    <a:p>
                      <a:pPr algn="ctr">
                        <a:lnSpc>
                          <a:spcPct val="107000"/>
                        </a:lnSpc>
                        <a:spcAft>
                          <a:spcPts val="800"/>
                        </a:spcAft>
                      </a:pPr>
                      <a:r>
                        <a:rPr lang="nb-NO" sz="900" b="1">
                          <a:effectLst/>
                          <a:latin typeface="Cooper Black" panose="0208090404030B020404" pitchFamily="18" charset="0"/>
                          <a:ea typeface="Cooper Black" panose="0208090404030B020404" pitchFamily="18" charset="0"/>
                          <a:cs typeface="Cooper Black" panose="0208090404030B020404" pitchFamily="18" charset="0"/>
                        </a:rPr>
                        <a:t> </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57A7"/>
                    </a:solidFill>
                  </a:tcPr>
                </a:tc>
                <a:tc>
                  <a:txBody>
                    <a:bodyPr/>
                    <a:lstStyle/>
                    <a:p>
                      <a:pPr algn="ctr">
                        <a:lnSpc>
                          <a:spcPct val="107000"/>
                        </a:lnSpc>
                        <a:spcAft>
                          <a:spcPts val="800"/>
                        </a:spcAft>
                      </a:pPr>
                      <a:r>
                        <a:rPr lang="nb-NO" sz="400" b="1" dirty="0">
                          <a:effectLst/>
                          <a:latin typeface="Cooper Black" panose="0208090404030B020404" pitchFamily="18" charset="0"/>
                          <a:ea typeface="Cooper Black" panose="0208090404030B020404" pitchFamily="18" charset="0"/>
                          <a:cs typeface="Cooper Black" panose="0208090404030B020404" pitchFamily="18" charset="0"/>
                        </a:rPr>
                        <a:t> </a:t>
                      </a:r>
                      <a:endParaRPr lang="nb-NO" sz="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00" dirty="0">
                          <a:effectLst/>
                          <a:latin typeface="Cooper Black" panose="0208090404030B020404" pitchFamily="18" charset="0"/>
                          <a:ea typeface="Cooper Black" panose="0208090404030B020404" pitchFamily="18" charset="0"/>
                          <a:cs typeface="Calibri Light" panose="020F0302020204030204" pitchFamily="34" charset="0"/>
                        </a:rPr>
                        <a:t> </a:t>
                      </a:r>
                      <a:endParaRPr lang="nb-NO" sz="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800" dirty="0">
                          <a:effectLst/>
                          <a:latin typeface="Cooper Black" panose="0208090404030B020404" pitchFamily="18" charset="0"/>
                          <a:ea typeface="Calibri" panose="020F0502020204030204" pitchFamily="34" charset="0"/>
                          <a:cs typeface="Times New Roman" panose="02020603050405020304" pitchFamily="18" charset="0"/>
                        </a:rPr>
                        <a:t>Moses – Guds første pakt</a:t>
                      </a:r>
                      <a:br>
                        <a:rPr lang="nb-NO" sz="1800" dirty="0">
                          <a:effectLst/>
                          <a:latin typeface="Cooper Black" panose="0208090404030B020404" pitchFamily="18" charset="0"/>
                          <a:ea typeface="Calibri" panose="020F0502020204030204" pitchFamily="34" charset="0"/>
                          <a:cs typeface="Times New Roman" panose="02020603050405020304" pitchFamily="18" charset="0"/>
                        </a:rPr>
                      </a:br>
                      <a:r>
                        <a:rPr lang="nb-NO" sz="1000" dirty="0">
                          <a:effectLst/>
                          <a:latin typeface="Calibri Light" panose="020F0302020204030204" pitchFamily="34" charset="0"/>
                          <a:ea typeface="Cooper Black" panose="0208090404030B020404" pitchFamily="18" charset="0"/>
                          <a:cs typeface="Times New Roman" panose="02020603050405020304" pitchFamily="18" charset="0"/>
                        </a:rPr>
                        <a:t>På noen spørsmål er det både to og kanskje alle tre svarene riktige. Der hvor det kun er ett svar som er riktig kan du få minuspoeng hvis du velger feil svar </a:t>
                      </a:r>
                      <a:r>
                        <a:rPr lang="nb-NO" sz="10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400" b="1" dirty="0">
                          <a:effectLst/>
                          <a:latin typeface="Cooper Black" panose="0208090404030B020404" pitchFamily="18" charset="0"/>
                          <a:ea typeface="Cooper Black" panose="0208090404030B020404" pitchFamily="18" charset="0"/>
                          <a:cs typeface="Calibri Light" panose="020F0302020204030204" pitchFamily="34" charset="0"/>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400" b="1" dirty="0">
                          <a:effectLst/>
                          <a:latin typeface="Cooper Black" panose="0208090404030B020404" pitchFamily="18" charset="0"/>
                          <a:ea typeface="Cooper Black" panose="0208090404030B020404" pitchFamily="18" charset="0"/>
                          <a:cs typeface="Cooper Black" panose="0208090404030B020404" pitchFamily="18" charset="0"/>
                        </a:rPr>
                        <a:t>A</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b-NO" sz="1400" b="1" dirty="0">
                          <a:effectLst/>
                          <a:latin typeface="Cooper Black" panose="0208090404030B020404" pitchFamily="18" charset="0"/>
                          <a:ea typeface="Cooper Black" panose="0208090404030B020404" pitchFamily="18" charset="0"/>
                          <a:cs typeface="Cooper Black" panose="0208090404030B020404" pitchFamily="18" charset="0"/>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400" b="1" dirty="0">
                          <a:effectLst/>
                          <a:latin typeface="Cooper Black" panose="0208090404030B020404" pitchFamily="18" charset="0"/>
                          <a:ea typeface="Cooper Black" panose="0208090404030B020404" pitchFamily="18" charset="0"/>
                          <a:cs typeface="Cooper Black" panose="0208090404030B020404" pitchFamily="18" charset="0"/>
                        </a:rPr>
                        <a:t>B</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1400" b="1" dirty="0">
                          <a:effectLst/>
                          <a:latin typeface="Cooper Black" panose="0208090404030B020404" pitchFamily="18" charset="0"/>
                          <a:ea typeface="Cooper Black" panose="0208090404030B020404" pitchFamily="18" charset="0"/>
                          <a:cs typeface="Calibri Light" panose="020F0302020204030204" pitchFamily="34" charset="0"/>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400" b="1" dirty="0">
                          <a:effectLst/>
                          <a:latin typeface="Cooper Black" panose="0208090404030B020404" pitchFamily="18" charset="0"/>
                          <a:ea typeface="Cooper Black" panose="0208090404030B020404" pitchFamily="18" charset="0"/>
                          <a:cs typeface="Calibri Light" panose="020F0302020204030204" pitchFamily="34" charset="0"/>
                        </a:rPr>
                        <a:t>C</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1400" b="1" dirty="0">
                          <a:effectLst/>
                          <a:latin typeface="Cooper Black" panose="0208090404030B020404" pitchFamily="18" charset="0"/>
                          <a:ea typeface="Cooper Black" panose="0208090404030B020404" pitchFamily="18" charset="0"/>
                          <a:cs typeface="Cooper Black" panose="0208090404030B020404" pitchFamily="18" charset="0"/>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555685"/>
                  </a:ext>
                </a:extLst>
              </a:tr>
              <a:tr h="94232">
                <a:tc gridSpan="3">
                  <a:txBody>
                    <a:bodyPr/>
                    <a:lstStyle/>
                    <a:p>
                      <a:pPr algn="ctr">
                        <a:lnSpc>
                          <a:spcPct val="107000"/>
                        </a:lnSpc>
                        <a:spcAft>
                          <a:spcPts val="800"/>
                        </a:spcAft>
                      </a:pPr>
                      <a:r>
                        <a:rPr lang="nb-NO" sz="500" b="1">
                          <a:effectLst/>
                          <a:latin typeface="Calibri Light" panose="020F0302020204030204" pitchFamily="34" charset="0"/>
                          <a:ea typeface="Cooper Black" panose="0208090404030B020404" pitchFamily="18" charset="0"/>
                          <a:cs typeface="Times New Roman" panose="02020603050405020304" pitchFamily="18" charset="0"/>
                        </a:rPr>
                        <a:t> </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nb-NO"/>
                    </a:p>
                  </a:txBody>
                  <a:tcPr/>
                </a:tc>
                <a:tc hMerge="1">
                  <a:txBody>
                    <a:bodyPr/>
                    <a:lstStyle/>
                    <a:p>
                      <a:endParaRPr lang="nb-NO"/>
                    </a:p>
                  </a:txBody>
                  <a:tcPr/>
                </a:tc>
                <a:tc gridSpan="2">
                  <a:txBody>
                    <a:bodyPr/>
                    <a:lstStyle/>
                    <a:p>
                      <a:pPr algn="ctr">
                        <a:lnSpc>
                          <a:spcPct val="107000"/>
                        </a:lnSpc>
                        <a:spcAft>
                          <a:spcPts val="800"/>
                        </a:spcAft>
                      </a:pPr>
                      <a:r>
                        <a:rPr lang="nb-NO" sz="500" b="1">
                          <a:effectLst/>
                          <a:latin typeface="Calibri Light" panose="020F0302020204030204" pitchFamily="34" charset="0"/>
                          <a:ea typeface="Cooper Black" panose="0208090404030B020404" pitchFamily="18" charset="0"/>
                          <a:cs typeface="Times New Roman" panose="02020603050405020304" pitchFamily="18" charset="0"/>
                        </a:rPr>
                        <a:t> </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nb-NO"/>
                    </a:p>
                  </a:txBody>
                  <a:tcPr/>
                </a:tc>
                <a:extLst>
                  <a:ext uri="{0D108BD9-81ED-4DB2-BD59-A6C34878D82A}">
                    <a16:rowId xmlns:a16="http://schemas.microsoft.com/office/drawing/2014/main" val="4170005255"/>
                  </a:ext>
                </a:extLst>
              </a:tr>
              <a:tr h="291448">
                <a:tc>
                  <a:txBody>
                    <a:bodyPr/>
                    <a:lstStyle/>
                    <a:p>
                      <a:pPr algn="ctr">
                        <a:lnSpc>
                          <a:spcPct val="150000"/>
                        </a:lnSpc>
                        <a:spcAft>
                          <a:spcPts val="800"/>
                        </a:spcAft>
                      </a:pPr>
                      <a:r>
                        <a:rPr lang="nb-NO" sz="9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1</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57A7"/>
                    </a:solidFill>
                  </a:tcPr>
                </a:tc>
                <a:tc>
                  <a:txBody>
                    <a:bodyPr/>
                    <a:lstStyle/>
                    <a:p>
                      <a:pPr algn="r">
                        <a:lnSpc>
                          <a:spcPct val="107000"/>
                        </a:lnSpc>
                        <a:spcAft>
                          <a:spcPts val="800"/>
                        </a:spcAft>
                      </a:pPr>
                      <a:r>
                        <a:rPr lang="nb-NO" sz="1100" b="1" dirty="0">
                          <a:effectLst/>
                          <a:latin typeface="Calibri Light" panose="020F0302020204030204" pitchFamily="34" charset="0"/>
                          <a:ea typeface="Cooper Black" panose="0208090404030B020404" pitchFamily="18" charset="0"/>
                          <a:cs typeface="Times New Roman" panose="02020603050405020304" pitchFamily="18" charset="0"/>
                        </a:rPr>
                        <a:t>Hvor i Bibelen kan vi lese om Moses?</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dirty="0">
                          <a:effectLst/>
                          <a:latin typeface="Calibri Light" panose="020F0302020204030204" pitchFamily="34" charset="0"/>
                          <a:ea typeface="Cooper Black" panose="0208090404030B020404" pitchFamily="18" charset="0"/>
                          <a:cs typeface="Times New Roman" panose="02020603050405020304" pitchFamily="18" charset="0"/>
                        </a:rPr>
                        <a:t>Han blir nevnt flere steder i Bibelen.</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i 2 Mosebok.</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i Det gamle testamentet</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968357"/>
                  </a:ext>
                </a:extLst>
              </a:tr>
              <a:tr h="390057">
                <a:tc>
                  <a:txBody>
                    <a:bodyPr/>
                    <a:lstStyle/>
                    <a:p>
                      <a:pPr algn="ctr">
                        <a:lnSpc>
                          <a:spcPct val="150000"/>
                        </a:lnSpc>
                        <a:spcAft>
                          <a:spcPts val="800"/>
                        </a:spcAft>
                      </a:pPr>
                      <a:r>
                        <a:rPr lang="nb-NO" sz="9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2</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57A7"/>
                    </a:solidFill>
                  </a:tcPr>
                </a:tc>
                <a:tc>
                  <a:txBody>
                    <a:bodyPr/>
                    <a:lstStyle/>
                    <a:p>
                      <a:pPr algn="r">
                        <a:lnSpc>
                          <a:spcPct val="107000"/>
                        </a:lnSpc>
                        <a:spcAft>
                          <a:spcPts val="800"/>
                        </a:spcAft>
                      </a:pPr>
                      <a:r>
                        <a:rPr lang="nb-NO" sz="1100" b="1">
                          <a:effectLst/>
                          <a:latin typeface="Calibri Light" panose="020F0302020204030204" pitchFamily="34" charset="0"/>
                          <a:ea typeface="Cooper Black" panose="0208090404030B020404" pitchFamily="18" charset="0"/>
                          <a:cs typeface="Times New Roman" panose="02020603050405020304" pitchFamily="18" charset="0"/>
                        </a:rPr>
                        <a:t>Hva skjedde med Moses etter at han ble født?</a:t>
                      </a:r>
                      <a:endParaRPr lang="nb-NO" sz="105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Moren hans la ham i en kurv på elven Nilen.</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dirty="0">
                          <a:effectLst/>
                          <a:latin typeface="Calibri Light" panose="020F0302020204030204" pitchFamily="34" charset="0"/>
                          <a:ea typeface="Cooper Black" panose="0208090404030B020404" pitchFamily="18" charset="0"/>
                          <a:cs typeface="Times New Roman" panose="02020603050405020304" pitchFamily="18" charset="0"/>
                        </a:rPr>
                        <a:t>Han ble funnet av Faraos datter.</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Han ble drept, slik regel var for hebreerguttebarn.</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686249"/>
                  </a:ext>
                </a:extLst>
              </a:tr>
              <a:tr h="390057">
                <a:tc>
                  <a:txBody>
                    <a:bodyPr/>
                    <a:lstStyle/>
                    <a:p>
                      <a:pPr algn="ctr">
                        <a:lnSpc>
                          <a:spcPct val="150000"/>
                        </a:lnSpc>
                        <a:spcAft>
                          <a:spcPts val="800"/>
                        </a:spcAft>
                      </a:pPr>
                      <a:r>
                        <a:rPr lang="nb-NO" sz="9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3</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57A7"/>
                    </a:solidFill>
                  </a:tcPr>
                </a:tc>
                <a:tc>
                  <a:txBody>
                    <a:bodyPr/>
                    <a:lstStyle/>
                    <a:p>
                      <a:pPr algn="r">
                        <a:lnSpc>
                          <a:spcPct val="107000"/>
                        </a:lnSpc>
                        <a:spcAft>
                          <a:spcPts val="800"/>
                        </a:spcAft>
                      </a:pPr>
                      <a:r>
                        <a:rPr lang="nb-NO" sz="1100" b="1" dirty="0">
                          <a:effectLst/>
                          <a:latin typeface="Calibri Light" panose="020F0302020204030204" pitchFamily="34" charset="0"/>
                          <a:ea typeface="Comic Sans MS" panose="030F0702030302020204" pitchFamily="66" charset="0"/>
                          <a:cs typeface="Times New Roman" panose="02020603050405020304" pitchFamily="18" charset="0"/>
                        </a:rPr>
                        <a:t>Hvorfor rømte Moses vekk fra Faraos land da han var en ung mann?</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Han fikk ikke lov til å føre folket sitt ut av Egypt.</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dirty="0">
                          <a:effectLst/>
                          <a:latin typeface="Calibri Light" panose="020F0302020204030204" pitchFamily="34" charset="0"/>
                          <a:ea typeface="Cooper Black" panose="0208090404030B020404" pitchFamily="18" charset="0"/>
                          <a:cs typeface="Times New Roman" panose="02020603050405020304" pitchFamily="18" charset="0"/>
                        </a:rPr>
                        <a:t>Han hadde drept en egypter.</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dirty="0">
                          <a:effectLst/>
                          <a:latin typeface="Calibri Light" panose="020F0302020204030204" pitchFamily="34" charset="0"/>
                          <a:ea typeface="Cooper Black" panose="0208090404030B020404" pitchFamily="18" charset="0"/>
                          <a:cs typeface="Times New Roman" panose="02020603050405020304" pitchFamily="18" charset="0"/>
                        </a:rPr>
                        <a:t>Han lette etter en brønn han kunne bo ved.</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047424"/>
                  </a:ext>
                </a:extLst>
              </a:tr>
              <a:tr h="390057">
                <a:tc>
                  <a:txBody>
                    <a:bodyPr/>
                    <a:lstStyle/>
                    <a:p>
                      <a:pPr algn="ctr">
                        <a:lnSpc>
                          <a:spcPct val="150000"/>
                        </a:lnSpc>
                        <a:spcAft>
                          <a:spcPts val="800"/>
                        </a:spcAft>
                      </a:pPr>
                      <a:r>
                        <a:rPr lang="nb-NO" sz="9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4</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57A7"/>
                    </a:solidFill>
                  </a:tcPr>
                </a:tc>
                <a:tc>
                  <a:txBody>
                    <a:bodyPr/>
                    <a:lstStyle/>
                    <a:p>
                      <a:pPr algn="r">
                        <a:lnSpc>
                          <a:spcPct val="107000"/>
                        </a:lnSpc>
                        <a:spcAft>
                          <a:spcPts val="800"/>
                        </a:spcAft>
                      </a:pPr>
                      <a:r>
                        <a:rPr lang="nb-NO" sz="1100" b="1" dirty="0">
                          <a:effectLst/>
                          <a:latin typeface="Calibri Light" panose="020F0302020204030204" pitchFamily="34" charset="0"/>
                          <a:ea typeface="Cooper Black" panose="0208090404030B020404" pitchFamily="18" charset="0"/>
                          <a:cs typeface="Times New Roman" panose="02020603050405020304" pitchFamily="18" charset="0"/>
                        </a:rPr>
                        <a:t>Hva sa Gud til Moses i den brennende tornebusken?</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«Ta skolene av føttene!»</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dirty="0">
                          <a:effectLst/>
                          <a:latin typeface="Calibri Light" panose="020F0302020204030204" pitchFamily="34" charset="0"/>
                          <a:ea typeface="Cooper Black" panose="0208090404030B020404" pitchFamily="18" charset="0"/>
                          <a:cs typeface="Times New Roman" panose="02020603050405020304" pitchFamily="18" charset="0"/>
                        </a:rPr>
                        <a:t>«Du skal bli konge over israelittene.»</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dirty="0">
                          <a:effectLst/>
                          <a:latin typeface="Calibri Light" panose="020F0302020204030204" pitchFamily="34" charset="0"/>
                          <a:ea typeface="Cooper Black" panose="0208090404030B020404" pitchFamily="18" charset="0"/>
                          <a:cs typeface="Times New Roman" panose="02020603050405020304" pitchFamily="18" charset="0"/>
                        </a:rPr>
                        <a:t>«Du skal føre mitt folk, israelittene, ut av Egypt.»</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6639541"/>
                  </a:ext>
                </a:extLst>
              </a:tr>
              <a:tr h="587273">
                <a:tc>
                  <a:txBody>
                    <a:bodyPr/>
                    <a:lstStyle/>
                    <a:p>
                      <a:pPr algn="ctr">
                        <a:lnSpc>
                          <a:spcPct val="150000"/>
                        </a:lnSpc>
                        <a:spcAft>
                          <a:spcPts val="800"/>
                        </a:spcAft>
                      </a:pPr>
                      <a:r>
                        <a:rPr lang="nb-NO" sz="9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5</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57A7"/>
                    </a:solidFill>
                  </a:tcPr>
                </a:tc>
                <a:tc>
                  <a:txBody>
                    <a:bodyPr/>
                    <a:lstStyle/>
                    <a:p>
                      <a:pPr algn="r">
                        <a:lnSpc>
                          <a:spcPct val="107000"/>
                        </a:lnSpc>
                        <a:spcAft>
                          <a:spcPts val="800"/>
                        </a:spcAft>
                      </a:pPr>
                      <a:r>
                        <a:rPr lang="nb-NO" sz="1100" b="1" dirty="0">
                          <a:effectLst/>
                          <a:latin typeface="Calibri Light" panose="020F0302020204030204" pitchFamily="34" charset="0"/>
                          <a:ea typeface="Comic Sans MS" panose="030F0702030302020204" pitchFamily="66" charset="0"/>
                          <a:cs typeface="Times New Roman" panose="02020603050405020304" pitchFamily="18" charset="0"/>
                        </a:rPr>
                        <a:t>Hva skulle Aron, broren til Moses, gjøre for å hjelpe Moses å overbevise israelittene om at det var Gud som hadde vist seg for Moses og talt til han?</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Aron skulle gjøre under/utføre mirakler.</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Aron skulle hjelpe Moses ¨tale til folket.</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dirty="0">
                          <a:effectLst/>
                          <a:latin typeface="Calibri Light" panose="020F0302020204030204" pitchFamily="34" charset="0"/>
                          <a:ea typeface="Cooper Black" panose="0208090404030B020404" pitchFamily="18" charset="0"/>
                          <a:cs typeface="Times New Roman" panose="02020603050405020304" pitchFamily="18" charset="0"/>
                        </a:rPr>
                        <a:t>Aron skulle få hovedansvaret for hele folket, fordi Moses nektet å gjøre dette.</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758873"/>
                  </a:ext>
                </a:extLst>
              </a:tr>
              <a:tr h="488665">
                <a:tc>
                  <a:txBody>
                    <a:bodyPr/>
                    <a:lstStyle/>
                    <a:p>
                      <a:pPr algn="ctr">
                        <a:lnSpc>
                          <a:spcPct val="150000"/>
                        </a:lnSpc>
                        <a:spcAft>
                          <a:spcPts val="800"/>
                        </a:spcAft>
                      </a:pPr>
                      <a:r>
                        <a:rPr lang="nb-NO" sz="9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6</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57A7"/>
                    </a:solidFill>
                  </a:tcPr>
                </a:tc>
                <a:tc>
                  <a:txBody>
                    <a:bodyPr/>
                    <a:lstStyle/>
                    <a:p>
                      <a:pPr algn="r">
                        <a:lnSpc>
                          <a:spcPct val="107000"/>
                        </a:lnSpc>
                        <a:spcAft>
                          <a:spcPts val="800"/>
                        </a:spcAft>
                      </a:pPr>
                      <a:r>
                        <a:rPr lang="nb-NO" sz="1100" b="1" dirty="0">
                          <a:effectLst/>
                          <a:latin typeface="Calibri Light" panose="020F0302020204030204" pitchFamily="34" charset="0"/>
                          <a:ea typeface="Cooper Black" panose="0208090404030B020404" pitchFamily="18" charset="0"/>
                          <a:cs typeface="Times New Roman" panose="02020603050405020304" pitchFamily="18" charset="0"/>
                        </a:rPr>
                        <a:t>Vi kan lese om de ti landeplager som en del av fortellingen om Moses og utgangen av Egypt. Hva dreide det seg om her?</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Det dreide seg om at Farao nektet israelittene å dra fra landet.</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Det handlet om plager Gud sendte over Egypterne.</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dirty="0">
                          <a:effectLst/>
                          <a:latin typeface="Calibri Light" panose="020F0302020204030204" pitchFamily="34" charset="0"/>
                          <a:ea typeface="Cooper Black" panose="0208090404030B020404" pitchFamily="18" charset="0"/>
                          <a:cs typeface="Times New Roman" panose="02020603050405020304" pitchFamily="18" charset="0"/>
                        </a:rPr>
                        <a:t>Det handlet om plager israelittene opplevde mens de var i Egypt.</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279292"/>
                  </a:ext>
                </a:extLst>
              </a:tr>
              <a:tr h="291448">
                <a:tc>
                  <a:txBody>
                    <a:bodyPr/>
                    <a:lstStyle/>
                    <a:p>
                      <a:pPr algn="ctr">
                        <a:lnSpc>
                          <a:spcPct val="150000"/>
                        </a:lnSpc>
                        <a:spcAft>
                          <a:spcPts val="800"/>
                        </a:spcAft>
                      </a:pPr>
                      <a:r>
                        <a:rPr lang="nb-NO" sz="9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7</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57A7"/>
                    </a:solidFill>
                  </a:tcPr>
                </a:tc>
                <a:tc>
                  <a:txBody>
                    <a:bodyPr/>
                    <a:lstStyle/>
                    <a:p>
                      <a:pPr algn="r">
                        <a:lnSpc>
                          <a:spcPct val="107000"/>
                        </a:lnSpc>
                        <a:spcAft>
                          <a:spcPts val="800"/>
                        </a:spcAft>
                      </a:pPr>
                      <a:r>
                        <a:rPr lang="nb-NO" sz="1100" b="1" dirty="0">
                          <a:effectLst/>
                          <a:latin typeface="Calibri Light" panose="020F0302020204030204" pitchFamily="34" charset="0"/>
                          <a:ea typeface="Comic Sans MS" panose="030F0702030302020204" pitchFamily="66" charset="0"/>
                          <a:cs typeface="Times New Roman" panose="02020603050405020304" pitchFamily="18" charset="0"/>
                        </a:rPr>
                        <a:t>Hva betyr ordet </a:t>
                      </a:r>
                      <a:r>
                        <a:rPr lang="nb-NO" sz="1100" b="1" i="1" dirty="0">
                          <a:effectLst/>
                          <a:latin typeface="Calibri Light" panose="020F0302020204030204" pitchFamily="34" charset="0"/>
                          <a:ea typeface="Comic Sans MS" panose="030F0702030302020204" pitchFamily="66" charset="0"/>
                          <a:cs typeface="Times New Roman" panose="02020603050405020304" pitchFamily="18" charset="0"/>
                        </a:rPr>
                        <a:t>påske</a:t>
                      </a:r>
                      <a:r>
                        <a:rPr lang="nb-NO" sz="1100" b="1" dirty="0">
                          <a:effectLst/>
                          <a:latin typeface="Calibri Light" panose="020F0302020204030204" pitchFamily="34" charset="0"/>
                          <a:ea typeface="Comic Sans MS" panose="030F0702030302020204" pitchFamily="66" charset="0"/>
                          <a:cs typeface="Times New Roman" panose="02020603050405020304" pitchFamily="18" charset="0"/>
                        </a:rPr>
                        <a:t>?</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Det betyr Jesu død og oppstandelse.</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Det betyr </a:t>
                      </a:r>
                      <a:r>
                        <a:rPr lang="nb-NO" sz="800" i="1">
                          <a:effectLst/>
                          <a:latin typeface="Calibri Light" panose="020F0302020204030204" pitchFamily="34" charset="0"/>
                          <a:ea typeface="Cooper Black" panose="0208090404030B020404" pitchFamily="18" charset="0"/>
                          <a:cs typeface="Times New Roman" panose="02020603050405020304" pitchFamily="18" charset="0"/>
                        </a:rPr>
                        <a:t>å feire.</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dirty="0">
                          <a:effectLst/>
                          <a:latin typeface="Calibri Light" panose="020F0302020204030204" pitchFamily="34" charset="0"/>
                          <a:ea typeface="Cooper Black" panose="0208090404030B020404" pitchFamily="18" charset="0"/>
                          <a:cs typeface="Times New Roman" panose="02020603050405020304" pitchFamily="18" charset="0"/>
                        </a:rPr>
                        <a:t>Det betyr </a:t>
                      </a:r>
                      <a:r>
                        <a:rPr lang="nb-NO" sz="800" i="1" dirty="0">
                          <a:effectLst/>
                          <a:latin typeface="Calibri Light" panose="020F0302020204030204" pitchFamily="34" charset="0"/>
                          <a:ea typeface="Cooper Black" panose="0208090404030B020404" pitchFamily="18" charset="0"/>
                          <a:cs typeface="Times New Roman" panose="02020603050405020304" pitchFamily="18" charset="0"/>
                        </a:rPr>
                        <a:t>å gå forbi </a:t>
                      </a:r>
                      <a:r>
                        <a:rPr lang="nb-NO" sz="800" dirty="0">
                          <a:effectLst/>
                          <a:latin typeface="Calibri Light" panose="020F0302020204030204" pitchFamily="34" charset="0"/>
                          <a:ea typeface="Cooper Black" panose="0208090404030B020404" pitchFamily="18" charset="0"/>
                          <a:cs typeface="Times New Roman" panose="02020603050405020304" pitchFamily="18" charset="0"/>
                        </a:rPr>
                        <a:t>eller </a:t>
                      </a:r>
                      <a:r>
                        <a:rPr lang="nb-NO" sz="800" i="1" dirty="0">
                          <a:effectLst/>
                          <a:latin typeface="Calibri Light" panose="020F0302020204030204" pitchFamily="34" charset="0"/>
                          <a:ea typeface="Cooper Black" panose="0208090404030B020404" pitchFamily="18" charset="0"/>
                          <a:cs typeface="Times New Roman" panose="02020603050405020304" pitchFamily="18" charset="0"/>
                        </a:rPr>
                        <a:t>å hoppe over</a:t>
                      </a:r>
                      <a:r>
                        <a:rPr lang="nb-NO" sz="800" dirty="0">
                          <a:effectLst/>
                          <a:latin typeface="Calibri Light" panose="020F0302020204030204" pitchFamily="34" charset="0"/>
                          <a:ea typeface="Cooper Black" panose="0208090404030B020404" pitchFamily="18" charset="0"/>
                          <a:cs typeface="Times New Roman" panose="02020603050405020304" pitchFamily="18" charset="0"/>
                        </a:rPr>
                        <a:t>.</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702509"/>
                  </a:ext>
                </a:extLst>
              </a:tr>
              <a:tr h="848232">
                <a:tc>
                  <a:txBody>
                    <a:bodyPr/>
                    <a:lstStyle/>
                    <a:p>
                      <a:pPr algn="ctr">
                        <a:lnSpc>
                          <a:spcPct val="150000"/>
                        </a:lnSpc>
                        <a:spcAft>
                          <a:spcPts val="800"/>
                        </a:spcAft>
                      </a:pPr>
                      <a:r>
                        <a:rPr lang="nb-NO" sz="9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8</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57A7"/>
                    </a:solidFill>
                  </a:tcPr>
                </a:tc>
                <a:tc>
                  <a:txBody>
                    <a:bodyPr/>
                    <a:lstStyle/>
                    <a:p>
                      <a:pPr algn="r">
                        <a:lnSpc>
                          <a:spcPct val="107000"/>
                        </a:lnSpc>
                        <a:spcAft>
                          <a:spcPts val="800"/>
                        </a:spcAft>
                      </a:pPr>
                      <a:r>
                        <a:rPr lang="nb-NO" sz="1100" b="1" dirty="0">
                          <a:effectLst/>
                          <a:latin typeface="Calibri Light" panose="020F0302020204030204" pitchFamily="34" charset="0"/>
                          <a:ea typeface="Comic Sans MS" panose="030F0702030302020204" pitchFamily="66" charset="0"/>
                          <a:cs typeface="Times New Roman" panose="02020603050405020304" pitchFamily="18" charset="0"/>
                        </a:rPr>
                        <a:t>Hvorfor skulle israelittene bruke blodet fra lammet de skulle spise for å markere dørstolpene på huset sitt? </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Dette var en gammel tradisjon som israelittene hadde holdt på med før de kom til Egypt.</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500">
                          <a:effectLst/>
                          <a:latin typeface="Calibri Light" panose="020F0302020204030204" pitchFamily="34" charset="0"/>
                          <a:ea typeface="Cooper Black" panose="0208090404030B020404" pitchFamily="18" charset="0"/>
                          <a:cs typeface="Times New Roman" panose="02020603050405020304" pitchFamily="18" charset="0"/>
                        </a:rPr>
                        <a:t> </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Det var for at Herren ikke skulle komme inn og drepe deres førstefødte.</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dirty="0">
                          <a:effectLst/>
                          <a:latin typeface="Calibri Light" panose="020F0302020204030204" pitchFamily="34" charset="0"/>
                          <a:ea typeface="Cooper Black" panose="0208090404030B020404" pitchFamily="18" charset="0"/>
                          <a:cs typeface="Times New Roman" panose="02020603050405020304" pitchFamily="18" charset="0"/>
                        </a:rPr>
                        <a:t>Det var for å pynte husene sine til påskefesten.</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355389"/>
                  </a:ext>
                </a:extLst>
              </a:tr>
              <a:tr h="685882">
                <a:tc>
                  <a:txBody>
                    <a:bodyPr/>
                    <a:lstStyle/>
                    <a:p>
                      <a:pPr algn="ctr">
                        <a:lnSpc>
                          <a:spcPct val="150000"/>
                        </a:lnSpc>
                        <a:spcAft>
                          <a:spcPts val="800"/>
                        </a:spcAft>
                      </a:pPr>
                      <a:r>
                        <a:rPr lang="nb-NO" sz="9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9</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57A7"/>
                    </a:solidFill>
                  </a:tcPr>
                </a:tc>
                <a:tc>
                  <a:txBody>
                    <a:bodyPr/>
                    <a:lstStyle/>
                    <a:p>
                      <a:pPr algn="r">
                        <a:lnSpc>
                          <a:spcPct val="107000"/>
                        </a:lnSpc>
                        <a:spcAft>
                          <a:spcPts val="800"/>
                        </a:spcAft>
                      </a:pPr>
                      <a:r>
                        <a:rPr lang="nb-NO" sz="1100" b="1" dirty="0">
                          <a:effectLst/>
                          <a:latin typeface="Calibri Light" panose="020F0302020204030204" pitchFamily="34" charset="0"/>
                          <a:ea typeface="Cooper Black" panose="0208090404030B020404" pitchFamily="18" charset="0"/>
                          <a:cs typeface="Times New Roman" panose="02020603050405020304" pitchFamily="18" charset="0"/>
                        </a:rPr>
                        <a:t>Hvordan hjalp Herren (Gud) israelittene å finne den riktige veien tilbake til sitt eget land?</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Israelittene kunne følge etter en stor stjerne på himmelen.</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Herren hadde gitt Moses et magisk kart som viste veien.</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dirty="0">
                          <a:effectLst/>
                          <a:latin typeface="Calibri Light" panose="020F0302020204030204" pitchFamily="34" charset="0"/>
                          <a:ea typeface="Cooper Black" panose="0208090404030B020404" pitchFamily="18" charset="0"/>
                          <a:cs typeface="Times New Roman" panose="02020603050405020304" pitchFamily="18" charset="0"/>
                        </a:rPr>
                        <a:t>Om dagen gikk Herren foran dem som en skysøyle og om natten som en ildsøyle for å vise vei.</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725669"/>
                  </a:ext>
                </a:extLst>
              </a:tr>
              <a:tr h="685882">
                <a:tc>
                  <a:txBody>
                    <a:bodyPr/>
                    <a:lstStyle/>
                    <a:p>
                      <a:pPr algn="ctr">
                        <a:lnSpc>
                          <a:spcPct val="150000"/>
                        </a:lnSpc>
                        <a:spcAft>
                          <a:spcPts val="800"/>
                        </a:spcAft>
                      </a:pPr>
                      <a:r>
                        <a:rPr lang="nb-NO" sz="9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10</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57A7"/>
                    </a:solidFill>
                  </a:tcPr>
                </a:tc>
                <a:tc>
                  <a:txBody>
                    <a:bodyPr/>
                    <a:lstStyle/>
                    <a:p>
                      <a:pPr algn="r">
                        <a:lnSpc>
                          <a:spcPct val="107000"/>
                        </a:lnSpc>
                        <a:spcAft>
                          <a:spcPts val="800"/>
                        </a:spcAft>
                      </a:pPr>
                      <a:r>
                        <a:rPr lang="nb-NO" sz="1100" b="1" dirty="0">
                          <a:effectLst/>
                          <a:latin typeface="Calibri Light" panose="020F0302020204030204" pitchFamily="34" charset="0"/>
                          <a:ea typeface="Cooper Black" panose="0208090404030B020404" pitchFamily="18" charset="0"/>
                          <a:cs typeface="Times New Roman" panose="02020603050405020304" pitchFamily="18" charset="0"/>
                        </a:rPr>
                        <a:t>Hvordan kom israelittene seg gjennom </a:t>
                      </a:r>
                      <a:r>
                        <a:rPr lang="nb-NO" sz="1100" b="1" dirty="0" err="1">
                          <a:effectLst/>
                          <a:latin typeface="Calibri Light" panose="020F0302020204030204" pitchFamily="34" charset="0"/>
                          <a:ea typeface="Cooper Black" panose="0208090404030B020404" pitchFamily="18" charset="0"/>
                          <a:cs typeface="Times New Roman" panose="02020603050405020304" pitchFamily="18" charset="0"/>
                        </a:rPr>
                        <a:t>Sivsjøen</a:t>
                      </a:r>
                      <a:r>
                        <a:rPr lang="nb-NO" sz="1100" b="1" dirty="0">
                          <a:effectLst/>
                          <a:latin typeface="Calibri Light" panose="020F0302020204030204" pitchFamily="34" charset="0"/>
                          <a:ea typeface="Cooper Black" panose="0208090404030B020404" pitchFamily="18" charset="0"/>
                          <a:cs typeface="Times New Roman" panose="02020603050405020304" pitchFamily="18" charset="0"/>
                        </a:rPr>
                        <a:t>?</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Moses løftet staven sin, sjøen ble det i to og israelittene kunne gå gjennom.</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Gud viste israelittene en hemmelig vei rundt Sivsjøen.</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dirty="0">
                          <a:effectLst/>
                          <a:latin typeface="Calibri Light" panose="020F0302020204030204" pitchFamily="34" charset="0"/>
                          <a:ea typeface="Cooper Black" panose="0208090404030B020404" pitchFamily="18" charset="0"/>
                          <a:cs typeface="Times New Roman" panose="02020603050405020304" pitchFamily="18" charset="0"/>
                        </a:rPr>
                        <a:t>De kom seg ikke gjennom </a:t>
                      </a:r>
                      <a:r>
                        <a:rPr lang="nb-NO" sz="800" dirty="0" err="1">
                          <a:effectLst/>
                          <a:latin typeface="Calibri Light" panose="020F0302020204030204" pitchFamily="34" charset="0"/>
                          <a:ea typeface="Cooper Black" panose="0208090404030B020404" pitchFamily="18" charset="0"/>
                          <a:cs typeface="Times New Roman" panose="02020603050405020304" pitchFamily="18" charset="0"/>
                        </a:rPr>
                        <a:t>Sivsjøen</a:t>
                      </a:r>
                      <a:r>
                        <a:rPr lang="nb-NO" sz="800" dirty="0">
                          <a:effectLst/>
                          <a:latin typeface="Calibri Light" panose="020F0302020204030204" pitchFamily="34" charset="0"/>
                          <a:ea typeface="Cooper Black" panose="0208090404030B020404" pitchFamily="18" charset="0"/>
                          <a:cs typeface="Times New Roman" panose="02020603050405020304" pitchFamily="18" charset="0"/>
                        </a:rPr>
                        <a:t>, men druknet alle mann. Så fikk Moses de ti bud fra Herren.</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846001"/>
                  </a:ext>
                </a:extLst>
              </a:tr>
              <a:tr h="488665">
                <a:tc>
                  <a:txBody>
                    <a:bodyPr/>
                    <a:lstStyle/>
                    <a:p>
                      <a:pPr algn="ctr">
                        <a:lnSpc>
                          <a:spcPct val="150000"/>
                        </a:lnSpc>
                        <a:spcAft>
                          <a:spcPts val="800"/>
                        </a:spcAft>
                      </a:pPr>
                      <a:r>
                        <a:rPr lang="nb-NO" sz="900" b="1">
                          <a:solidFill>
                            <a:srgbClr val="FFFFFF"/>
                          </a:solidFill>
                          <a:effectLst/>
                          <a:latin typeface="Cooper Black" panose="0208090404030B020404" pitchFamily="18" charset="0"/>
                          <a:ea typeface="Cooper Black" panose="0208090404030B020404" pitchFamily="18" charset="0"/>
                          <a:cs typeface="Cooper Black" panose="0208090404030B020404" pitchFamily="18" charset="0"/>
                        </a:rPr>
                        <a:t>11</a:t>
                      </a:r>
                      <a:endParaRPr lang="nb-NO" sz="6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57A7"/>
                    </a:solidFill>
                  </a:tcPr>
                </a:tc>
                <a:tc>
                  <a:txBody>
                    <a:bodyPr/>
                    <a:lstStyle/>
                    <a:p>
                      <a:pPr algn="r">
                        <a:lnSpc>
                          <a:spcPct val="107000"/>
                        </a:lnSpc>
                        <a:spcAft>
                          <a:spcPts val="800"/>
                        </a:spcAft>
                      </a:pPr>
                      <a:r>
                        <a:rPr lang="nb-NO" sz="1100" b="1" dirty="0">
                          <a:effectLst/>
                          <a:latin typeface="Calibri Light" panose="020F0302020204030204" pitchFamily="34" charset="0"/>
                          <a:ea typeface="Comic Sans MS" panose="030F0702030302020204" pitchFamily="66" charset="0"/>
                          <a:cs typeface="Times New Roman" panose="02020603050405020304" pitchFamily="18" charset="0"/>
                        </a:rPr>
                        <a:t>Hva skjedde i Sinai-ørkenen og på Sinai-fjellet?</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Gud møtte Moes.</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a:effectLst/>
                          <a:latin typeface="Calibri Light" panose="020F0302020204030204" pitchFamily="34" charset="0"/>
                          <a:ea typeface="Cooper Black" panose="0208090404030B020404" pitchFamily="18" charset="0"/>
                          <a:cs typeface="Times New Roman" panose="02020603050405020304" pitchFamily="18" charset="0"/>
                        </a:rPr>
                        <a:t>Moses mottok de 10 bud fra Herren.</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nb-NO" sz="800" dirty="0">
                          <a:effectLst/>
                          <a:latin typeface="Calibri Light" panose="020F0302020204030204" pitchFamily="34" charset="0"/>
                          <a:ea typeface="Cooper Black" panose="0208090404030B020404" pitchFamily="18" charset="0"/>
                          <a:cs typeface="Times New Roman" panose="02020603050405020304" pitchFamily="18" charset="0"/>
                        </a:rPr>
                        <a:t>Israelfolket ble lei av å vente på Moses og laget seg en Gullkalv som de tilbad.</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632" marR="356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102371"/>
                  </a:ext>
                </a:extLst>
              </a:tr>
            </a:tbl>
          </a:graphicData>
        </a:graphic>
      </p:graphicFrame>
    </p:spTree>
    <p:extLst>
      <p:ext uri="{BB962C8B-B14F-4D97-AF65-F5344CB8AC3E}">
        <p14:creationId xmlns:p14="http://schemas.microsoft.com/office/powerpoint/2010/main" val="146908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97B17-B513-7ED3-69D8-6F7DBA07FFDC}"/>
              </a:ext>
            </a:extLst>
          </p:cNvPr>
          <p:cNvSpPr>
            <a:spLocks noGrp="1"/>
          </p:cNvSpPr>
          <p:nvPr>
            <p:ph type="title"/>
          </p:nvPr>
        </p:nvSpPr>
        <p:spPr/>
        <p:txBody>
          <a:bodyPr>
            <a:normAutofit fontScale="90000"/>
          </a:bodyPr>
          <a:lstStyle/>
          <a:p>
            <a:pPr>
              <a:lnSpc>
                <a:spcPct val="107000"/>
              </a:lnSpc>
              <a:spcAft>
                <a:spcPts val="800"/>
              </a:spcAft>
            </a:pPr>
            <a:r>
              <a:rPr lang="nb-NO" dirty="0">
                <a:effectLst/>
                <a:latin typeface="Cooper Black" panose="0208090404030B020404" pitchFamily="18" charset="0"/>
                <a:ea typeface="Calibri" panose="020F0502020204030204" pitchFamily="34" charset="0"/>
                <a:cs typeface="Times New Roman" panose="02020603050405020304" pitchFamily="18" charset="0"/>
              </a:rPr>
              <a:t>Hvordan lever en katolikk? </a:t>
            </a:r>
            <a:br>
              <a:rPr lang="nb-NO" dirty="0">
                <a:effectLst/>
                <a:latin typeface="Calibri" panose="020F0502020204030204" pitchFamily="34" charset="0"/>
                <a:ea typeface="Calibri" panose="020F0502020204030204" pitchFamily="34" charset="0"/>
                <a:cs typeface="Times New Roman" panose="02020603050405020304" pitchFamily="18" charset="0"/>
              </a:rPr>
            </a:br>
            <a:r>
              <a:rPr lang="nb-NO" sz="2200" b="0" dirty="0">
                <a:effectLst/>
                <a:latin typeface="Calibri" panose="020F0502020204030204" pitchFamily="34" charset="0"/>
                <a:ea typeface="Calibri" panose="020F0502020204030204" pitchFamily="34" charset="0"/>
                <a:cs typeface="Calibri" panose="020F0502020204030204" pitchFamily="34" charset="0"/>
              </a:rPr>
              <a:t>Samling 11, Økt 1</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Content Placeholder 2">
            <a:extLst>
              <a:ext uri="{FF2B5EF4-FFF2-40B4-BE49-F238E27FC236}">
                <a16:creationId xmlns:a16="http://schemas.microsoft.com/office/drawing/2014/main" id="{CBBF9A6D-2F37-DAFA-6649-BC500704D25F}"/>
              </a:ext>
            </a:extLst>
          </p:cNvPr>
          <p:cNvSpPr>
            <a:spLocks noGrp="1"/>
          </p:cNvSpPr>
          <p:nvPr>
            <p:ph idx="1"/>
          </p:nvPr>
        </p:nvSpPr>
        <p:spPr>
          <a:xfrm>
            <a:off x="612647" y="1715532"/>
            <a:ext cx="10653579" cy="1847177"/>
          </a:xfrm>
        </p:spPr>
        <p:txBody>
          <a:bodyPr/>
          <a:lstStyle/>
          <a:p>
            <a:pPr marL="0" indent="0">
              <a:buNone/>
            </a:pPr>
            <a:r>
              <a:rPr lang="nb-NO" b="1" dirty="0"/>
              <a:t>Hva er egentlig et samfunn? Har du en definisjon på det?</a:t>
            </a:r>
          </a:p>
          <a:p>
            <a:pPr marL="0" indent="0">
              <a:buNone/>
            </a:pPr>
            <a:endParaRPr lang="nb-NO" dirty="0"/>
          </a:p>
          <a:p>
            <a:pPr marL="0" indent="0">
              <a:buNone/>
            </a:pPr>
            <a:r>
              <a:rPr lang="nb-NO" b="1" dirty="0"/>
              <a:t>Finnes det forskjellige typer samfunn? Har du noen eksempler på dette</a:t>
            </a:r>
            <a:r>
              <a:rPr lang="nb-NO" dirty="0"/>
              <a:t>?</a:t>
            </a:r>
          </a:p>
        </p:txBody>
      </p:sp>
      <p:sp>
        <p:nvSpPr>
          <p:cNvPr id="4" name="TextBox 3">
            <a:extLst>
              <a:ext uri="{FF2B5EF4-FFF2-40B4-BE49-F238E27FC236}">
                <a16:creationId xmlns:a16="http://schemas.microsoft.com/office/drawing/2014/main" id="{69BCED1B-9FF6-B789-319A-0AC4A4CAB550}"/>
              </a:ext>
            </a:extLst>
          </p:cNvPr>
          <p:cNvSpPr txBox="1"/>
          <p:nvPr/>
        </p:nvSpPr>
        <p:spPr>
          <a:xfrm>
            <a:off x="1086928" y="3864634"/>
            <a:ext cx="10179298" cy="2446824"/>
          </a:xfrm>
          <a:prstGeom prst="rect">
            <a:avLst/>
          </a:prstGeom>
          <a:noFill/>
        </p:spPr>
        <p:txBody>
          <a:bodyPr wrap="square" rtlCol="0">
            <a:spAutoFit/>
          </a:bodyPr>
          <a:lstStyle/>
          <a:p>
            <a:pPr>
              <a:lnSpc>
                <a:spcPct val="150000"/>
              </a:lnSpc>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Definisjonen på et samfunn</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kan vi si sånn ca. er et område der en gruppe mennesker (større eller mindre gruppe og større eller mindre område) har noe til felles slik at de må samarbeide og/eller sameksistere for å bo der de bor eller være medlem av den gruppen de er medlemmer av. Det hver og en av oss gjør, kan gjøre, eller velger å gjøre, kan være med på å bidra inn positivt i et slikt samfunn. Så kan de valgene vi tar også dessverre være med på å skape problemer, og til og med å ødelegge dette/et samfunn(et).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82916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9913E-115C-14D2-E4F6-FA73890DB577}"/>
              </a:ext>
            </a:extLst>
          </p:cNvPr>
          <p:cNvSpPr>
            <a:spLocks noGrp="1"/>
          </p:cNvSpPr>
          <p:nvPr>
            <p:ph type="title"/>
          </p:nvPr>
        </p:nvSpPr>
        <p:spPr>
          <a:xfrm>
            <a:off x="1475290" y="418539"/>
            <a:ext cx="3993858" cy="1132258"/>
          </a:xfrm>
        </p:spPr>
        <p:txBody>
          <a:bodyPr/>
          <a:lstStyle/>
          <a:p>
            <a:r>
              <a:rPr lang="nb-NO" dirty="0"/>
              <a:t>Fasiten til quizen</a:t>
            </a:r>
          </a:p>
        </p:txBody>
      </p:sp>
      <p:pic>
        <p:nvPicPr>
          <p:cNvPr id="3" name="Picture 2">
            <a:extLst>
              <a:ext uri="{FF2B5EF4-FFF2-40B4-BE49-F238E27FC236}">
                <a16:creationId xmlns:a16="http://schemas.microsoft.com/office/drawing/2014/main" id="{0F9142AC-BCA5-49E0-A21B-C8109CC11000}"/>
              </a:ext>
            </a:extLst>
          </p:cNvPr>
          <p:cNvPicPr>
            <a:picLocks noChangeAspect="1"/>
          </p:cNvPicPr>
          <p:nvPr/>
        </p:nvPicPr>
        <p:blipFill>
          <a:blip r:embed="rId2"/>
          <a:stretch>
            <a:fillRect/>
          </a:stretch>
        </p:blipFill>
        <p:spPr>
          <a:xfrm>
            <a:off x="2026665" y="1508805"/>
            <a:ext cx="2847079" cy="2139881"/>
          </a:xfrm>
          <a:prstGeom prst="rect">
            <a:avLst/>
          </a:prstGeom>
        </p:spPr>
      </p:pic>
      <p:sp>
        <p:nvSpPr>
          <p:cNvPr id="4" name="TextBox 3">
            <a:extLst>
              <a:ext uri="{FF2B5EF4-FFF2-40B4-BE49-F238E27FC236}">
                <a16:creationId xmlns:a16="http://schemas.microsoft.com/office/drawing/2014/main" id="{8C814931-B3EC-E62C-91C8-0F97D8D9E938}"/>
              </a:ext>
            </a:extLst>
          </p:cNvPr>
          <p:cNvSpPr txBox="1"/>
          <p:nvPr/>
        </p:nvSpPr>
        <p:spPr>
          <a:xfrm>
            <a:off x="1698533" y="4105302"/>
            <a:ext cx="4227815" cy="2649059"/>
          </a:xfrm>
          <a:prstGeom prst="rect">
            <a:avLst/>
          </a:prstGeom>
          <a:noFill/>
        </p:spPr>
        <p:txBody>
          <a:bodyPr wrap="square" rtlCol="0">
            <a:spAutoFit/>
          </a:bodyPr>
          <a:lstStyle/>
          <a:p>
            <a:pPr>
              <a:lnSpc>
                <a:spcPct val="107000"/>
              </a:lnSpc>
              <a:spcAft>
                <a:spcPts val="800"/>
              </a:spcAft>
            </a:pPr>
            <a:r>
              <a:rPr lang="nb-NO" sz="18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Beskjed til kateketen: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Forslag: </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Der det er flere riktige svar kan konfirmantene få flere poeng. De får så mange poeng som de har riktige svar til hvert spørsmål. Men, hvis de velger et feil svar, får de minuspoeng. Da blir det litt spenning</a:t>
            </a:r>
            <a:r>
              <a:rPr lang="nb-NO" sz="1800" dirty="0">
                <a:solidFill>
                  <a:srgbClr val="F4B083"/>
                </a:solidFill>
                <a:effectLst/>
                <a:latin typeface="Calibri Light" panose="020F0302020204030204" pitchFamily="34" charset="0"/>
                <a:ea typeface="Calibri" panose="020F0502020204030204" pitchFamily="34" charset="0"/>
                <a:cs typeface="Times New Roman" panose="02020603050405020304" pitchFamily="18" charset="0"/>
              </a:rPr>
              <a:t> </a:t>
            </a:r>
            <a:r>
              <a:rPr lang="nb-NO" sz="1800" dirty="0">
                <a:solidFill>
                  <a:srgbClr val="F4B083"/>
                </a:solidFill>
                <a:effectLst/>
                <a:latin typeface="Segoe UI Emoji" panose="020B0502040204020203" pitchFamily="34" charset="0"/>
                <a:ea typeface="Calibri" panose="020F0502020204030204" pitchFamily="34" charset="0"/>
                <a:cs typeface="Segoe UI Emoji" panose="020B0502040204020203" pitchFamily="34" charset="0"/>
              </a:rPr>
              <a: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5" name="TextBox 4">
            <a:extLst>
              <a:ext uri="{FF2B5EF4-FFF2-40B4-BE49-F238E27FC236}">
                <a16:creationId xmlns:a16="http://schemas.microsoft.com/office/drawing/2014/main" id="{1E00FEE0-735D-0871-AA7C-5FBCFACAB88D}"/>
              </a:ext>
            </a:extLst>
          </p:cNvPr>
          <p:cNvSpPr txBox="1"/>
          <p:nvPr/>
        </p:nvSpPr>
        <p:spPr>
          <a:xfrm>
            <a:off x="7125418" y="418539"/>
            <a:ext cx="2682816" cy="6460295"/>
          </a:xfrm>
          <a:prstGeom prst="rect">
            <a:avLst/>
          </a:prstGeom>
          <a:noFill/>
        </p:spPr>
        <p:txBody>
          <a:bodyPr wrap="square" rtlCol="0">
            <a:spAutoFit/>
          </a:bodyPr>
          <a:lstStyle/>
          <a:p>
            <a:pPr>
              <a:lnSpc>
                <a:spcPct val="107000"/>
              </a:lnSpc>
              <a:spcAft>
                <a:spcPts val="800"/>
              </a:spcAft>
            </a:pPr>
            <a:r>
              <a:rPr lang="nb-NO" sz="2400" b="1"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1 </a:t>
            </a:r>
            <a:r>
              <a:rPr lang="nb-NO" sz="24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 A, B og C</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2400" b="1"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2</a:t>
            </a:r>
            <a:r>
              <a:rPr lang="nb-NO" sz="24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 = A og B</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2400" b="1"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3 </a:t>
            </a:r>
            <a:r>
              <a:rPr lang="nb-NO" sz="24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 B</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2400" b="1"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4</a:t>
            </a:r>
            <a:r>
              <a:rPr lang="nb-NO" sz="24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 = A og C</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5</a:t>
            </a:r>
            <a:r>
              <a:rPr lang="en-US" sz="24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 = B</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6</a:t>
            </a:r>
            <a:r>
              <a:rPr lang="en-US" sz="24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 = A </a:t>
            </a:r>
            <a:r>
              <a:rPr lang="en-US" sz="2400" dirty="0" err="1">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og</a:t>
            </a:r>
            <a:r>
              <a:rPr lang="en-US" sz="24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 B</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7</a:t>
            </a:r>
            <a:r>
              <a:rPr lang="en-US" sz="24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 = C</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400" b="1"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8</a:t>
            </a:r>
            <a:r>
              <a:rPr lang="en-US" sz="24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 = B</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400" b="1"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9</a:t>
            </a:r>
            <a:r>
              <a:rPr lang="en-US" sz="24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 = C</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400" b="1"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10</a:t>
            </a:r>
            <a:r>
              <a:rPr lang="en-US" sz="24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 = A</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400" b="1"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11</a:t>
            </a:r>
            <a:r>
              <a:rPr lang="en-US" sz="24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 = A, B </a:t>
            </a:r>
            <a:r>
              <a:rPr lang="en-US" sz="2400" dirty="0" err="1">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og</a:t>
            </a:r>
            <a:r>
              <a:rPr lang="en-US" sz="24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 C</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401577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091D-8BD9-E2F6-27FC-2802B2A7738C}"/>
              </a:ext>
            </a:extLst>
          </p:cNvPr>
          <p:cNvSpPr>
            <a:spLocks noGrp="1"/>
          </p:cNvSpPr>
          <p:nvPr>
            <p:ph type="title"/>
          </p:nvPr>
        </p:nvSpPr>
        <p:spPr>
          <a:xfrm>
            <a:off x="569516" y="350232"/>
            <a:ext cx="10653578" cy="1081753"/>
          </a:xfrm>
        </p:spPr>
        <p:txBody>
          <a:bodyPr>
            <a:normAutofit fontScale="90000"/>
          </a:bodyPr>
          <a:lstStyle/>
          <a:p>
            <a:r>
              <a:rPr lang="nb-NO" dirty="0">
                <a:latin typeface="Cooper Black" panose="0208090404030B020404" pitchFamily="18" charset="0"/>
                <a:ea typeface="Calibri" panose="020F0502020204030204" pitchFamily="34" charset="0"/>
                <a:cs typeface="Times New Roman" panose="02020603050405020304" pitchFamily="18" charset="0"/>
              </a:rPr>
              <a:t>Mer om b</a:t>
            </a:r>
            <a:r>
              <a:rPr lang="nb-NO" dirty="0">
                <a:effectLst/>
                <a:latin typeface="Cooper Black" panose="0208090404030B020404" pitchFamily="18" charset="0"/>
                <a:ea typeface="Calibri" panose="020F0502020204030204" pitchFamily="34" charset="0"/>
                <a:cs typeface="Times New Roman" panose="02020603050405020304" pitchFamily="18" charset="0"/>
              </a:rPr>
              <a:t>udene, Litt om tribunalet og litt om Bispedømmet - </a:t>
            </a:r>
            <a:r>
              <a:rPr lang="nb-NO" sz="2200" dirty="0">
                <a:effectLst/>
                <a:latin typeface="Calibri Light" panose="020F0302020204030204" pitchFamily="34" charset="0"/>
                <a:ea typeface="Calibri" panose="020F0502020204030204" pitchFamily="34" charset="0"/>
                <a:cs typeface="Times New Roman" panose="02020603050405020304" pitchFamily="18" charset="0"/>
              </a:rPr>
              <a:t>Samling 11 og 12, Økt 2 </a:t>
            </a:r>
            <a:r>
              <a:rPr lang="nb-NO" sz="1800" b="0" dirty="0">
                <a:effectLst/>
                <a:latin typeface="Calibri Light" panose="020F0302020204030204" pitchFamily="34" charset="0"/>
                <a:ea typeface="Calibri" panose="020F0502020204030204" pitchFamily="34" charset="0"/>
                <a:cs typeface="Times New Roman" panose="02020603050405020304" pitchFamily="18" charset="0"/>
              </a:rPr>
              <a:t>(De tre neste lysbildene)</a:t>
            </a:r>
            <a:br>
              <a:rPr lang="nb-NO" dirty="0"/>
            </a:br>
            <a:endParaRPr lang="nb-NO" dirty="0"/>
          </a:p>
        </p:txBody>
      </p:sp>
      <p:sp>
        <p:nvSpPr>
          <p:cNvPr id="3" name="TextBox 2">
            <a:extLst>
              <a:ext uri="{FF2B5EF4-FFF2-40B4-BE49-F238E27FC236}">
                <a16:creationId xmlns:a16="http://schemas.microsoft.com/office/drawing/2014/main" id="{9A9BFCB7-E30E-AD39-2F6F-98CF8C21FF6B}"/>
              </a:ext>
            </a:extLst>
          </p:cNvPr>
          <p:cNvSpPr txBox="1"/>
          <p:nvPr/>
        </p:nvSpPr>
        <p:spPr>
          <a:xfrm>
            <a:off x="782128" y="1431985"/>
            <a:ext cx="10506973" cy="5597686"/>
          </a:xfrm>
          <a:prstGeom prst="rect">
            <a:avLst/>
          </a:prstGeom>
          <a:noFill/>
        </p:spPr>
        <p:txBody>
          <a:bodyPr wrap="square" rtlCol="0">
            <a:spAutoFit/>
          </a:bodyPr>
          <a:lstStyle/>
          <a:p>
            <a:pPr>
              <a:lnSpc>
                <a:spcPct val="150000"/>
              </a:lnSpc>
            </a:pPr>
            <a:r>
              <a:rPr lang="nb-NO" sz="2800" b="1" dirty="0">
                <a:effectLst/>
                <a:latin typeface="Calibri Light" panose="020F0302020204030204" pitchFamily="34" charset="0"/>
                <a:ea typeface="Calibri" panose="020F0502020204030204" pitchFamily="34" charset="0"/>
                <a:cs typeface="Times New Roman" panose="02020603050405020304" pitchFamily="18" charset="0"/>
              </a:rPr>
              <a:t>Først: Noe forskjellige </a:t>
            </a:r>
            <a:r>
              <a:rPr lang="nb-NO" sz="2000" dirty="0">
                <a:effectLst/>
                <a:latin typeface="Calibri Light" panose="020F0302020204030204" pitchFamily="34" charset="0"/>
                <a:ea typeface="Calibri" panose="020F0502020204030204" pitchFamily="34" charset="0"/>
                <a:cs typeface="Times New Roman" panose="02020603050405020304" pitchFamily="18" charset="0"/>
              </a:rPr>
              <a:t>(tilleggs-)</a:t>
            </a:r>
            <a:r>
              <a:rPr lang="nb-NO" sz="2800" b="1" dirty="0">
                <a:effectLst/>
                <a:latin typeface="Calibri Light" panose="020F0302020204030204" pitchFamily="34" charset="0"/>
                <a:ea typeface="Calibri" panose="020F0502020204030204" pitchFamily="34" charset="0"/>
                <a:cs typeface="Times New Roman" panose="02020603050405020304" pitchFamily="18" charset="0"/>
              </a:rPr>
              <a:t>presentasjoner av de 10 bud</a:t>
            </a:r>
            <a:r>
              <a:rPr lang="nb-NO" sz="2800" dirty="0">
                <a:effectLst/>
                <a:latin typeface="Calibri Light" panose="020F0302020204030204" pitchFamily="34" charset="0"/>
                <a:ea typeface="Calibri" panose="020F0502020204030204" pitchFamily="34" charset="0"/>
                <a:cs typeface="Times New Roman" panose="02020603050405020304" pitchFamily="18" charset="0"/>
              </a:rPr>
              <a:t> </a:t>
            </a:r>
            <a:br>
              <a:rPr lang="nb-NO" sz="2000" dirty="0">
                <a:effectLst/>
                <a:latin typeface="Calibri Light" panose="020F0302020204030204" pitchFamily="34" charset="0"/>
                <a:ea typeface="Calibri" panose="020F0502020204030204" pitchFamily="34" charset="0"/>
                <a:cs typeface="Times New Roman" panose="02020603050405020304" pitchFamily="18" charset="0"/>
              </a:rPr>
            </a:br>
            <a:r>
              <a:rPr lang="nb-NO" sz="2000" dirty="0">
                <a:effectLst/>
                <a:latin typeface="Calibri Light" panose="020F0302020204030204" pitchFamily="34" charset="0"/>
                <a:ea typeface="Calibri" panose="020F0502020204030204" pitchFamily="34" charset="0"/>
                <a:cs typeface="Times New Roman" panose="02020603050405020304" pitchFamily="18" charset="0"/>
              </a:rPr>
              <a:t>Hvis dere vil fordype dere mer i de 10 bud, så finnes det masse bra stoff på nettet som dere gjerne må bruke. Her er noe av det, og et par av lenkene bruker </a:t>
            </a:r>
            <a:r>
              <a:rPr lang="nb-NO" sz="2000" b="1" dirty="0">
                <a:effectLst/>
                <a:latin typeface="Calibri Light" panose="020F0302020204030204" pitchFamily="34" charset="0"/>
                <a:ea typeface="Calibri" panose="020F0502020204030204" pitchFamily="34" charset="0"/>
                <a:cs typeface="Times New Roman" panose="02020603050405020304" pitchFamily="18" charset="0"/>
              </a:rPr>
              <a:t>Bibelen</a:t>
            </a:r>
            <a:r>
              <a:rPr lang="nb-NO" sz="2000" dirty="0">
                <a:effectLst/>
                <a:latin typeface="Calibri Light" panose="020F0302020204030204" pitchFamily="34" charset="0"/>
                <a:ea typeface="Calibri" panose="020F0502020204030204" pitchFamily="34" charset="0"/>
                <a:cs typeface="Times New Roman" panose="02020603050405020304" pitchFamily="18" charset="0"/>
              </a:rPr>
              <a:t> som ressurs:</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b-NO" sz="105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SzPts val="1600"/>
              <a:buFont typeface="Symbol" panose="05050102010706020507" pitchFamily="18" charset="2"/>
              <a:buChar char=""/>
            </a:pPr>
            <a:r>
              <a:rPr lang="nb-NO" sz="2000" dirty="0">
                <a:effectLst/>
                <a:latin typeface="Calibri Light" panose="020F0302020204030204" pitchFamily="34" charset="0"/>
                <a:ea typeface="Calibri" panose="020F0502020204030204" pitchFamily="34" charset="0"/>
                <a:cs typeface="Times New Roman" panose="02020603050405020304" pitchFamily="18" charset="0"/>
              </a:rPr>
              <a:t>En </a:t>
            </a:r>
            <a:r>
              <a:rPr lang="nb-NO" sz="2000" dirty="0" err="1">
                <a:effectLst/>
                <a:latin typeface="Calibri Light" panose="020F0302020204030204" pitchFamily="34" charset="0"/>
                <a:ea typeface="Calibri" panose="020F0502020204030204" pitchFamily="34" charset="0"/>
                <a:cs typeface="Times New Roman" panose="02020603050405020304" pitchFamily="18" charset="0"/>
              </a:rPr>
              <a:t>Slideplayer</a:t>
            </a:r>
            <a:r>
              <a:rPr lang="nb-NO" sz="2000" dirty="0">
                <a:effectLst/>
                <a:latin typeface="Calibri Light" panose="020F0302020204030204" pitchFamily="34" charset="0"/>
                <a:ea typeface="Calibri" panose="020F0502020204030204" pitchFamily="34" charset="0"/>
                <a:cs typeface="Times New Roman" panose="02020603050405020304" pitchFamily="18" charset="0"/>
              </a:rPr>
              <a:t>-presentasjon, også </a:t>
            </a:r>
            <a:r>
              <a:rPr lang="nb-NO" sz="2000" b="1" dirty="0">
                <a:effectLst/>
                <a:latin typeface="Calibri Light" panose="020F0302020204030204" pitchFamily="34" charset="0"/>
                <a:ea typeface="Calibri" panose="020F0502020204030204" pitchFamily="34" charset="0"/>
                <a:cs typeface="Times New Roman" panose="02020603050405020304" pitchFamily="18" charset="0"/>
              </a:rPr>
              <a:t>med noen bibelhenvisninger</a:t>
            </a:r>
            <a:r>
              <a:rPr lang="nb-NO" sz="2000" dirty="0">
                <a:effectLst/>
                <a:latin typeface="Calibri Light" panose="020F0302020204030204" pitchFamily="34" charset="0"/>
                <a:ea typeface="Calibri" panose="020F0502020204030204" pitchFamily="34" charset="0"/>
                <a:cs typeface="Times New Roman" panose="02020603050405020304" pitchFamily="18" charset="0"/>
              </a:rPr>
              <a:t> og gode forklaringer: </a:t>
            </a:r>
            <a:r>
              <a:rPr lang="nb-NO" sz="20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De 10 bud 10 måter å elske på. - </a:t>
            </a:r>
            <a:r>
              <a:rPr lang="nb-NO" sz="2000" u="sng" dirty="0" err="1">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ppt</a:t>
            </a:r>
            <a:r>
              <a:rPr lang="nb-NO" sz="20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 video online laste ned (slideplayer.no)</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SzPts val="1600"/>
              <a:buFont typeface="Symbol" panose="05050102010706020507" pitchFamily="18" charset="2"/>
              <a:buChar char=""/>
            </a:pPr>
            <a:r>
              <a:rPr lang="nb-NO" sz="2000" dirty="0">
                <a:effectLst/>
                <a:latin typeface="Calibri Light" panose="020F0302020204030204" pitchFamily="34" charset="0"/>
                <a:ea typeface="Calibri" panose="020F0502020204030204" pitchFamily="34" charset="0"/>
                <a:cs typeface="Times New Roman" panose="02020603050405020304" pitchFamily="18" charset="0"/>
              </a:rPr>
              <a:t>En større presentasjon med forskjellige oppgaver m.m. fra Konfirmantonline: </a:t>
            </a:r>
            <a:r>
              <a:rPr lang="nb-NO" sz="2000" u="sng" dirty="0" err="1">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Hovedopplegg</a:t>
            </a:r>
            <a:r>
              <a:rPr lang="nb-NO" sz="20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 - Konfirmantonline (konfirmant-online.no)</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SzPts val="1600"/>
              <a:buFont typeface="Symbol" panose="05050102010706020507" pitchFamily="18" charset="2"/>
              <a:buChar char=""/>
            </a:pPr>
            <a:r>
              <a:rPr lang="nb-NO" sz="2000" b="1" dirty="0">
                <a:effectLst/>
                <a:latin typeface="Calibri Light" panose="020F0302020204030204" pitchFamily="34" charset="0"/>
                <a:ea typeface="Calibri" panose="020F0502020204030204" pitchFamily="34" charset="0"/>
                <a:cs typeface="Times New Roman" panose="02020603050405020304" pitchFamily="18" charset="0"/>
              </a:rPr>
              <a:t>Fra Bibeltidslinjen:</a:t>
            </a:r>
            <a:r>
              <a:rPr lang="nb-NO" sz="20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20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4"/>
              </a:rPr>
              <a:t>Bibelselskapet | De ti bud</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SzPts val="1600"/>
              <a:buFont typeface="Symbol" panose="05050102010706020507" pitchFamily="18" charset="2"/>
              <a:buChar char=""/>
            </a:pPr>
            <a:r>
              <a:rPr lang="nb-NO" sz="2000" dirty="0">
                <a:effectLst/>
                <a:latin typeface="Calibri Light" panose="020F0302020204030204" pitchFamily="34" charset="0"/>
                <a:ea typeface="Calibri" panose="020F0502020204030204" pitchFamily="34" charset="0"/>
                <a:cs typeface="Times New Roman" panose="02020603050405020304" pitchFamily="18" charset="0"/>
              </a:rPr>
              <a:t>Hva står det i Store Norske Leksikon om De 10 Bud ? </a:t>
            </a:r>
            <a:r>
              <a:rPr lang="nb-NO" sz="20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5"/>
              </a:rPr>
              <a:t>De ti bud – Store norske leksikon (snl.no)</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SzPts val="1600"/>
              <a:buFont typeface="Symbol" panose="05050102010706020507" pitchFamily="18" charset="2"/>
              <a:buChar char=""/>
            </a:pPr>
            <a:r>
              <a:rPr lang="nb-NO" sz="2000" dirty="0">
                <a:effectLst/>
                <a:latin typeface="Calibri Light" panose="020F0302020204030204" pitchFamily="34" charset="0"/>
                <a:ea typeface="Calibri" panose="020F0502020204030204" pitchFamily="34" charset="0"/>
                <a:cs typeface="Times New Roman" panose="02020603050405020304" pitchFamily="18" charset="0"/>
              </a:rPr>
              <a:t>Hvem var Moses (fra Bibelselskapet): </a:t>
            </a:r>
            <a:r>
              <a:rPr lang="nb-NO" sz="20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6"/>
              </a:rPr>
              <a:t>Bibelselskapet | Moses</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3787753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B5ED-4B02-F9F6-090C-B9449F626BE0}"/>
              </a:ext>
            </a:extLst>
          </p:cNvPr>
          <p:cNvSpPr>
            <a:spLocks noGrp="1"/>
          </p:cNvSpPr>
          <p:nvPr>
            <p:ph type="title"/>
          </p:nvPr>
        </p:nvSpPr>
        <p:spPr>
          <a:xfrm>
            <a:off x="1017431" y="1538242"/>
            <a:ext cx="3710319" cy="1784282"/>
          </a:xfrm>
        </p:spPr>
        <p:txBody>
          <a:bodyPr vert="horz" lIns="91440" tIns="45720" rIns="91440" bIns="45720" rtlCol="0" anchor="t">
            <a:normAutofit/>
          </a:bodyPr>
          <a:lstStyle/>
          <a:p>
            <a:pPr algn="r"/>
            <a:r>
              <a:rPr lang="en-US" b="1" kern="1200">
                <a:solidFill>
                  <a:schemeClr val="tx1"/>
                </a:solidFill>
                <a:effectLst/>
                <a:latin typeface="+mj-lt"/>
                <a:ea typeface="+mj-ea"/>
                <a:cs typeface="+mj-cs"/>
              </a:rPr>
              <a:t>Hva er egentlig Tribunalet?</a:t>
            </a:r>
            <a:endParaRPr lang="en-US" b="1" kern="1200">
              <a:solidFill>
                <a:schemeClr val="tx1"/>
              </a:solidFill>
              <a:latin typeface="+mj-lt"/>
              <a:ea typeface="+mj-ea"/>
              <a:cs typeface="+mj-cs"/>
            </a:endParaRPr>
          </a:p>
        </p:txBody>
      </p:sp>
      <p:pic>
        <p:nvPicPr>
          <p:cNvPr id="6" name="Picture 5">
            <a:extLst>
              <a:ext uri="{FF2B5EF4-FFF2-40B4-BE49-F238E27FC236}">
                <a16:creationId xmlns:a16="http://schemas.microsoft.com/office/drawing/2014/main" id="{77EE8C08-03EA-001F-2B43-4ADE57300AE2}"/>
              </a:ext>
            </a:extLst>
          </p:cNvPr>
          <p:cNvPicPr>
            <a:picLocks noChangeAspect="1"/>
          </p:cNvPicPr>
          <p:nvPr/>
        </p:nvPicPr>
        <p:blipFill>
          <a:blip r:embed="rId2"/>
          <a:stretch>
            <a:fillRect/>
          </a:stretch>
        </p:blipFill>
        <p:spPr>
          <a:xfrm>
            <a:off x="2049289" y="3429000"/>
            <a:ext cx="2570412" cy="2407620"/>
          </a:xfrm>
          <a:prstGeom prst="rect">
            <a:avLst/>
          </a:prstGeom>
          <a:noFill/>
        </p:spPr>
      </p:pic>
      <p:sp>
        <p:nvSpPr>
          <p:cNvPr id="5" name="TextBox 4">
            <a:extLst>
              <a:ext uri="{FF2B5EF4-FFF2-40B4-BE49-F238E27FC236}">
                <a16:creationId xmlns:a16="http://schemas.microsoft.com/office/drawing/2014/main" id="{07D0AB0E-3BB1-FB7C-8A2B-4DD32CDC456E}"/>
              </a:ext>
            </a:extLst>
          </p:cNvPr>
          <p:cNvSpPr txBox="1"/>
          <p:nvPr/>
        </p:nvSpPr>
        <p:spPr>
          <a:xfrm>
            <a:off x="5455920" y="1513360"/>
            <a:ext cx="4879355" cy="4306236"/>
          </a:xfrm>
        </p:spPr>
        <p:txBody>
          <a:bodyPr vert="horz" lIns="91440" tIns="45720" rIns="91440" bIns="45720" rtlCol="0">
            <a:normAutofit fontScale="92500" lnSpcReduction="10000"/>
          </a:bodyPr>
          <a:lstStyle/>
          <a:p>
            <a:pPr>
              <a:lnSpc>
                <a:spcPct val="150000"/>
              </a:lnSpc>
              <a:spcAft>
                <a:spcPts val="600"/>
              </a:spcAft>
            </a:pPr>
            <a:r>
              <a:rPr lang="nb-NO" dirty="0">
                <a:effectLst/>
                <a:latin typeface="Abadi Extra Light" panose="020B0204020104020204" pitchFamily="34" charset="0"/>
              </a:rPr>
              <a:t>Slik dere kan lese i </a:t>
            </a:r>
            <a:r>
              <a:rPr lang="nb-NO" dirty="0">
                <a:latin typeface="Abadi Extra Light" panose="020B0204020104020204" pitchFamily="34" charset="0"/>
              </a:rPr>
              <a:t>innledningen til den </a:t>
            </a:r>
            <a:r>
              <a:rPr lang="nb-NO" dirty="0">
                <a:effectLst/>
                <a:latin typeface="Abadi Extra Light" panose="020B0204020104020204" pitchFamily="34" charset="0"/>
              </a:rPr>
              <a:t>første lenken nedenfor, så er Tribunalet en domstol. Tribunalet tar seg blant annet av saker som har med ekteskap å gjøre i de tilfeller der de som skal gifte seg har vært gift før. I disse tilfellene må det/de tidligere ekteskapene annulleres, og da må det gjennom Kirkens domstol.</a:t>
            </a:r>
          </a:p>
          <a:p>
            <a:pPr>
              <a:lnSpc>
                <a:spcPct val="110000"/>
              </a:lnSpc>
              <a:spcAft>
                <a:spcPts val="600"/>
              </a:spcAft>
            </a:pPr>
            <a:endParaRPr lang="en-US" dirty="0">
              <a:effectLst/>
            </a:endParaRPr>
          </a:p>
          <a:p>
            <a:pPr>
              <a:lnSpc>
                <a:spcPct val="110000"/>
              </a:lnSpc>
              <a:spcAft>
                <a:spcPts val="600"/>
              </a:spcAft>
            </a:pPr>
            <a:r>
              <a:rPr lang="en-US" dirty="0">
                <a:effectLst/>
              </a:rPr>
              <a:t> </a:t>
            </a:r>
          </a:p>
          <a:p>
            <a:pPr marL="342900" lvl="0" indent="-228600">
              <a:lnSpc>
                <a:spcPct val="110000"/>
              </a:lnSpc>
              <a:spcAft>
                <a:spcPts val="600"/>
              </a:spcAft>
              <a:buFont typeface="Arial" panose="020B0604020202020204" pitchFamily="34" charset="0"/>
              <a:buChar char="•"/>
            </a:pPr>
            <a:r>
              <a:rPr lang="en-US" u="sng" dirty="0" err="1">
                <a:effectLst/>
                <a:hlinkClick r:id="rId3"/>
              </a:rPr>
              <a:t>Tribunalet</a:t>
            </a:r>
            <a:r>
              <a:rPr lang="en-US" u="sng" dirty="0">
                <a:effectLst/>
                <a:hlinkClick r:id="rId3"/>
              </a:rPr>
              <a:t> — Den </a:t>
            </a:r>
            <a:r>
              <a:rPr lang="en-US" u="sng" dirty="0" err="1">
                <a:effectLst/>
                <a:hlinkClick r:id="rId3"/>
              </a:rPr>
              <a:t>katolske</a:t>
            </a:r>
            <a:r>
              <a:rPr lang="en-US" u="sng" dirty="0">
                <a:effectLst/>
                <a:hlinkClick r:id="rId3"/>
              </a:rPr>
              <a:t> </a:t>
            </a:r>
            <a:r>
              <a:rPr lang="en-US" u="sng" dirty="0" err="1">
                <a:effectLst/>
                <a:hlinkClick r:id="rId3"/>
              </a:rPr>
              <a:t>kirke</a:t>
            </a:r>
            <a:r>
              <a:rPr lang="en-US" u="sng" dirty="0">
                <a:effectLst/>
              </a:rPr>
              <a:t> </a:t>
            </a:r>
            <a:endParaRPr lang="en-US" dirty="0">
              <a:effectLst/>
            </a:endParaRPr>
          </a:p>
          <a:p>
            <a:pPr marL="342900" lvl="0" indent="-228600">
              <a:lnSpc>
                <a:spcPct val="110000"/>
              </a:lnSpc>
              <a:spcAft>
                <a:spcPts val="600"/>
              </a:spcAft>
              <a:buFont typeface="Arial" panose="020B0604020202020204" pitchFamily="34" charset="0"/>
              <a:buChar char="•"/>
            </a:pPr>
            <a:r>
              <a:rPr lang="en-US" u="sng" dirty="0">
                <a:effectLst/>
                <a:hlinkClick r:id="rId4"/>
              </a:rPr>
              <a:t>tribunal – Store </a:t>
            </a:r>
            <a:r>
              <a:rPr lang="en-US" u="sng" dirty="0" err="1">
                <a:effectLst/>
                <a:hlinkClick r:id="rId4"/>
              </a:rPr>
              <a:t>norske</a:t>
            </a:r>
            <a:r>
              <a:rPr lang="en-US" u="sng" dirty="0">
                <a:effectLst/>
                <a:hlinkClick r:id="rId4"/>
              </a:rPr>
              <a:t> </a:t>
            </a:r>
            <a:r>
              <a:rPr lang="en-US" u="sng" dirty="0" err="1">
                <a:effectLst/>
                <a:hlinkClick r:id="rId4"/>
              </a:rPr>
              <a:t>leksikon</a:t>
            </a:r>
            <a:r>
              <a:rPr lang="en-US" u="sng" dirty="0">
                <a:effectLst/>
                <a:hlinkClick r:id="rId4"/>
              </a:rPr>
              <a:t> (snl.no)</a:t>
            </a:r>
            <a:endParaRPr lang="en-US" dirty="0"/>
          </a:p>
          <a:p>
            <a:pPr marL="342900" lvl="0" indent="-228600">
              <a:lnSpc>
                <a:spcPct val="110000"/>
              </a:lnSpc>
              <a:spcAft>
                <a:spcPts val="600"/>
              </a:spcAft>
              <a:buFont typeface="Arial" panose="020B0604020202020204" pitchFamily="34" charset="0"/>
              <a:buChar char="•"/>
            </a:pPr>
            <a:r>
              <a:rPr lang="en-US" u="sng" dirty="0" err="1">
                <a:effectLst/>
                <a:hlinkClick r:id="rId5"/>
              </a:rPr>
              <a:t>Kirkerett</a:t>
            </a:r>
            <a:r>
              <a:rPr lang="en-US" u="sng" dirty="0">
                <a:effectLst/>
                <a:hlinkClick r:id="rId5"/>
              </a:rPr>
              <a:t> - </a:t>
            </a:r>
            <a:r>
              <a:rPr lang="en-US" u="sng" dirty="0" err="1">
                <a:effectLst/>
                <a:hlinkClick r:id="rId5"/>
              </a:rPr>
              <a:t>en</a:t>
            </a:r>
            <a:r>
              <a:rPr lang="en-US" u="sng" dirty="0">
                <a:effectLst/>
                <a:hlinkClick r:id="rId5"/>
              </a:rPr>
              <a:t> </a:t>
            </a:r>
            <a:r>
              <a:rPr lang="en-US" u="sng" dirty="0" err="1">
                <a:effectLst/>
                <a:hlinkClick r:id="rId5"/>
              </a:rPr>
              <a:t>innføring</a:t>
            </a:r>
            <a:r>
              <a:rPr lang="en-US" u="sng" dirty="0">
                <a:effectLst/>
                <a:hlinkClick r:id="rId5"/>
              </a:rPr>
              <a:t> — Den </a:t>
            </a:r>
            <a:r>
              <a:rPr lang="en-US" u="sng" dirty="0" err="1">
                <a:effectLst/>
                <a:hlinkClick r:id="rId5"/>
              </a:rPr>
              <a:t>katolske</a:t>
            </a:r>
            <a:r>
              <a:rPr lang="en-US" u="sng" dirty="0">
                <a:effectLst/>
                <a:hlinkClick r:id="rId5"/>
              </a:rPr>
              <a:t> </a:t>
            </a:r>
            <a:r>
              <a:rPr lang="en-US" u="sng" dirty="0" err="1">
                <a:effectLst/>
                <a:hlinkClick r:id="rId5"/>
              </a:rPr>
              <a:t>kirke</a:t>
            </a:r>
            <a:endParaRPr lang="en-US" dirty="0"/>
          </a:p>
        </p:txBody>
      </p:sp>
      <p:sp>
        <p:nvSpPr>
          <p:cNvPr id="15" name="Slide Number Placeholder 5">
            <a:extLst>
              <a:ext uri="{FF2B5EF4-FFF2-40B4-BE49-F238E27FC236}">
                <a16:creationId xmlns:a16="http://schemas.microsoft.com/office/drawing/2014/main" id="{1371EB49-634B-3460-68CA-8802A91D801C}"/>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pPr>
                <a:spcAft>
                  <a:spcPts val="600"/>
                </a:spcAft>
              </a:pPr>
              <a:t>22</a:t>
            </a:fld>
            <a:endParaRPr lang="en-US"/>
          </a:p>
        </p:txBody>
      </p:sp>
    </p:spTree>
    <p:extLst>
      <p:ext uri="{BB962C8B-B14F-4D97-AF65-F5344CB8AC3E}">
        <p14:creationId xmlns:p14="http://schemas.microsoft.com/office/powerpoint/2010/main" val="238517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1771-0C7B-F7E6-EC1F-EC70B5FB80D7}"/>
              </a:ext>
            </a:extLst>
          </p:cNvPr>
          <p:cNvSpPr>
            <a:spLocks noGrp="1"/>
          </p:cNvSpPr>
          <p:nvPr>
            <p:ph type="title"/>
          </p:nvPr>
        </p:nvSpPr>
        <p:spPr>
          <a:xfrm>
            <a:off x="612647" y="548640"/>
            <a:ext cx="10964001" cy="736696"/>
          </a:xfrm>
        </p:spPr>
        <p:txBody>
          <a:bodyPr>
            <a:normAutofit fontScale="90000"/>
          </a:bodyPr>
          <a:lstStyle/>
          <a:p>
            <a:r>
              <a:rPr lang="nb-NO" sz="4000" b="1" dirty="0">
                <a:effectLst/>
                <a:latin typeface="Calibri Light" panose="020F0302020204030204" pitchFamily="34" charset="0"/>
                <a:ea typeface="Calibri" panose="020F0502020204030204" pitchFamily="34" charset="0"/>
                <a:cs typeface="Times New Roman" panose="02020603050405020304" pitchFamily="18" charset="0"/>
              </a:rPr>
              <a:t>Bispedømme: </a:t>
            </a:r>
            <a:r>
              <a:rPr lang="nb-NO" b="1" dirty="0">
                <a:effectLst/>
                <a:latin typeface="Calibri Light" panose="020F0302020204030204" pitchFamily="34" charset="0"/>
                <a:ea typeface="Calibri" panose="020F0502020204030204" pitchFamily="34" charset="0"/>
                <a:cs typeface="Times New Roman" panose="02020603050405020304" pitchFamily="18" charset="0"/>
              </a:rPr>
              <a:t>Hvordan Kirken organiseres i Norge og i verden</a:t>
            </a:r>
            <a:endParaRPr lang="nb-NO" b="0" dirty="0"/>
          </a:p>
        </p:txBody>
      </p:sp>
      <p:sp>
        <p:nvSpPr>
          <p:cNvPr id="3" name="TextBox 2">
            <a:extLst>
              <a:ext uri="{FF2B5EF4-FFF2-40B4-BE49-F238E27FC236}">
                <a16:creationId xmlns:a16="http://schemas.microsoft.com/office/drawing/2014/main" id="{0F9BFD61-32A6-67FA-9E7E-3D386082DF0D}"/>
              </a:ext>
            </a:extLst>
          </p:cNvPr>
          <p:cNvSpPr txBox="1"/>
          <p:nvPr/>
        </p:nvSpPr>
        <p:spPr>
          <a:xfrm>
            <a:off x="724619" y="1466491"/>
            <a:ext cx="10610490" cy="2516651"/>
          </a:xfrm>
          <a:prstGeom prst="rect">
            <a:avLst/>
          </a:prstGeom>
          <a:noFill/>
        </p:spPr>
        <p:txBody>
          <a:bodyPr wrap="square" rtlCol="0">
            <a:spAutoFit/>
          </a:bodyPr>
          <a:lstStyle/>
          <a:p>
            <a:pPr>
              <a:lnSpc>
                <a:spcPct val="115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I kapittel 9 i YOUCAT Konfirmant (som kanskje var det siste kapitlet dere har sett på-?), kan du lese om kirken med både stor og liten ‘k’. Hver eneste kirkebygning og hver menighet tilhører et bispedømme, og alle verdens bispedømmer er underlagt Vatikanet og Paven.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I en menighet er det presten som har hovedansvaret, men i et bispedømme sitter det en biskop som har hovedansvaret for alle de prester, kirker og menigheter som tilhører hans bispedømme. Nedenfor kan dere lese mer om bispedømmene vi har i Norge. Den fjerde og siste lenken har informasjon om hvordan Den katolske kirken er organisert på verdensbasis.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929BC09-970C-BBDB-3540-FEC8AA2220A5}"/>
              </a:ext>
            </a:extLst>
          </p:cNvPr>
          <p:cNvSpPr txBox="1"/>
          <p:nvPr/>
        </p:nvSpPr>
        <p:spPr>
          <a:xfrm>
            <a:off x="724619" y="4080294"/>
            <a:ext cx="5483353" cy="2230739"/>
          </a:xfrm>
          <a:prstGeom prst="rect">
            <a:avLst/>
          </a:prstGeom>
          <a:noFill/>
        </p:spPr>
        <p:txBody>
          <a:bodyPr wrap="square" rtlCol="0">
            <a:spAutoFit/>
          </a:bodyPr>
          <a:lstStyle/>
          <a:p>
            <a:pPr marL="342900" lvl="0" indent="-342900">
              <a:lnSpc>
                <a:spcPct val="200000"/>
              </a:lnSpc>
              <a:buFont typeface="Symbol" panose="05050102010706020507" pitchFamily="18" charset="2"/>
              <a:buChar char=""/>
            </a:pPr>
            <a:r>
              <a:rPr lang="nb-NO"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Tromsø Stift – Nord-Norge — Den katolske kirke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nb-NO"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Trondheim Stift – Midt-Norge — Den katolske kirke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nb-NO"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Oslo katolske bispedømme — Den katolske kirke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nb-NO"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Verdenskirken — Den katolske kirke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19A2FA8-1F93-34D1-F6F1-C498045D286E}"/>
              </a:ext>
            </a:extLst>
          </p:cNvPr>
          <p:cNvPicPr>
            <a:picLocks noChangeAspect="1"/>
          </p:cNvPicPr>
          <p:nvPr/>
        </p:nvPicPr>
        <p:blipFill>
          <a:blip r:embed="rId6"/>
          <a:stretch>
            <a:fillRect/>
          </a:stretch>
        </p:blipFill>
        <p:spPr>
          <a:xfrm>
            <a:off x="6094647" y="4515750"/>
            <a:ext cx="12460786" cy="1359825"/>
          </a:xfrm>
          <a:prstGeom prst="rect">
            <a:avLst/>
          </a:prstGeom>
        </p:spPr>
      </p:pic>
    </p:spTree>
    <p:extLst>
      <p:ext uri="{BB962C8B-B14F-4D97-AF65-F5344CB8AC3E}">
        <p14:creationId xmlns:p14="http://schemas.microsoft.com/office/powerpoint/2010/main" val="638937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8A9D8-817E-F779-7A50-662A4727D205}"/>
              </a:ext>
            </a:extLst>
          </p:cNvPr>
          <p:cNvSpPr>
            <a:spLocks noGrp="1"/>
          </p:cNvSpPr>
          <p:nvPr>
            <p:ph type="title"/>
          </p:nvPr>
        </p:nvSpPr>
        <p:spPr>
          <a:xfrm>
            <a:off x="612648" y="548640"/>
            <a:ext cx="10653578" cy="728069"/>
          </a:xfrm>
        </p:spPr>
        <p:txBody>
          <a:bodyPr/>
          <a:lstStyle/>
          <a:p>
            <a:r>
              <a:rPr lang="nb-NO" dirty="0">
                <a:effectLst/>
                <a:latin typeface="Cooper Black" panose="0208090404030B020404" pitchFamily="18" charset="0"/>
                <a:ea typeface="Calibri" panose="020F0502020204030204" pitchFamily="34" charset="0"/>
                <a:cs typeface="Times New Roman" panose="02020603050405020304" pitchFamily="18" charset="0"/>
              </a:rPr>
              <a:t>Mer om De 10 Bud – </a:t>
            </a: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Samling 11, Økt 2, Punkt 3 og 4</a:t>
            </a:r>
            <a:endParaRPr lang="nb-NO" dirty="0"/>
          </a:p>
        </p:txBody>
      </p:sp>
      <p:sp>
        <p:nvSpPr>
          <p:cNvPr id="5" name="TextBox 4">
            <a:extLst>
              <a:ext uri="{FF2B5EF4-FFF2-40B4-BE49-F238E27FC236}">
                <a16:creationId xmlns:a16="http://schemas.microsoft.com/office/drawing/2014/main" id="{C55B95AC-77E5-8B77-1E9A-01B1FA9294D2}"/>
              </a:ext>
            </a:extLst>
          </p:cNvPr>
          <p:cNvSpPr txBox="1"/>
          <p:nvPr/>
        </p:nvSpPr>
        <p:spPr>
          <a:xfrm>
            <a:off x="724619" y="1282864"/>
            <a:ext cx="10136038" cy="1231106"/>
          </a:xfrm>
          <a:prstGeom prst="rect">
            <a:avLst/>
          </a:prstGeom>
          <a:noFill/>
        </p:spPr>
        <p:txBody>
          <a:bodyPr wrap="square" rtlCol="0">
            <a:spAutoFit/>
          </a:bodyPr>
          <a:lstStyle/>
          <a:p>
            <a:r>
              <a:rPr lang="nb-NO" sz="28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Pater Josefs gjennomgang av de 10 bud</a:t>
            </a:r>
            <a:br>
              <a:rPr lang="nb-NO" sz="28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br>
            <a:r>
              <a:rPr lang="nb-NO" sz="2800" b="1" dirty="0">
                <a:effectLst/>
                <a:latin typeface="Calibri Light" panose="020F0302020204030204" pitchFamily="34" charset="0"/>
                <a:ea typeface="Calibri" panose="020F0502020204030204" pitchFamily="34" charset="0"/>
                <a:cs typeface="Times New Roman" panose="02020603050405020304" pitchFamily="18" charset="0"/>
              </a:rPr>
              <a:t>Se video nr. 7 fra Kateketisk Senter </a:t>
            </a:r>
            <a:r>
              <a:rPr lang="nn-NO" sz="2800" b="1" dirty="0">
                <a:effectLst/>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nn-NO" sz="28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28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(935) 7 - De 10 bud - </a:t>
            </a:r>
            <a:r>
              <a:rPr lang="nb-NO" sz="2800" u="sng" dirty="0" err="1">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YouTube</a:t>
            </a:r>
            <a:endParaRPr lang="nb-NO"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6" name="TextBox 5">
            <a:extLst>
              <a:ext uri="{FF2B5EF4-FFF2-40B4-BE49-F238E27FC236}">
                <a16:creationId xmlns:a16="http://schemas.microsoft.com/office/drawing/2014/main" id="{7FC0C896-5F15-65F6-65D4-575A154DF105}"/>
              </a:ext>
            </a:extLst>
          </p:cNvPr>
          <p:cNvSpPr txBox="1"/>
          <p:nvPr/>
        </p:nvSpPr>
        <p:spPr>
          <a:xfrm>
            <a:off x="724619" y="2513970"/>
            <a:ext cx="11240219" cy="4431149"/>
          </a:xfrm>
          <a:prstGeom prst="rect">
            <a:avLst/>
          </a:prstGeom>
          <a:noFill/>
        </p:spPr>
        <p:txBody>
          <a:bodyPr wrap="square" rtlCol="0">
            <a:spAutoFit/>
          </a:bodyPr>
          <a:lstStyle/>
          <a:p>
            <a:pPr>
              <a:lnSpc>
                <a:spcPct val="107000"/>
              </a:lnSpc>
              <a:spcAft>
                <a:spcPts val="800"/>
              </a:spcAft>
            </a:pPr>
            <a:r>
              <a:rPr lang="nb-NO" sz="1800" b="1" i="1" dirty="0">
                <a:effectLst/>
                <a:latin typeface="Calibri Light" panose="020F0302020204030204" pitchFamily="34" charset="0"/>
                <a:ea typeface="Calibri" panose="020F0502020204030204" pitchFamily="34" charset="0"/>
                <a:cs typeface="Times New Roman" panose="02020603050405020304" pitchFamily="18" charset="0"/>
              </a:rPr>
              <a:t>Spørsmålene nedenfor</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600" i="1" dirty="0">
                <a:effectLst/>
                <a:latin typeface="Calibri Light" panose="020F0302020204030204" pitchFamily="34" charset="0"/>
                <a:ea typeface="Calibri" panose="020F0502020204030204" pitchFamily="34" charset="0"/>
                <a:cs typeface="Times New Roman" panose="02020603050405020304" pitchFamily="18" charset="0"/>
              </a:rPr>
              <a:t>kan dere enten gjennomgå sammen før dere ser videoen, og så prøve å svare på underveis, eller dere svarer på dem i par eller grupper etter å ha sett videoen. Kanskje må dere se videoen to ganger, eller dere kan få tilgang til den på mobil og se litt av den mens dere jobber med spørsmålene.</a:t>
            </a:r>
            <a:r>
              <a:rPr lang="nb-NO" sz="1600" i="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Hvorfor er budene en gave?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Vi har nasjonale lover, seremonielle lover og moralske lover. Hva slags lover er de 10 bud?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Kan dere komme med eksempler på de to andre </a:t>
            </a:r>
            <a:r>
              <a:rPr lang="nb-NO" sz="1800" b="1" dirty="0" err="1">
                <a:effectLst/>
                <a:latin typeface="Calibri Light" panose="020F0302020204030204" pitchFamily="34" charset="0"/>
                <a:ea typeface="Calibri" panose="020F0502020204030204" pitchFamily="34" charset="0"/>
                <a:cs typeface="Times New Roman" panose="02020603050405020304" pitchFamily="18" charset="0"/>
              </a:rPr>
              <a:t>lovtypene</a:t>
            </a: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 (se spm. 2)?</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Hva er forskjellen på en pakt og en kontrakt?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Hvorfor kaller jødene de 10 bud for «de 10 ord»?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Hvordan kan vi sammenligne det dobbelte kjærlighetsbudet med de 10 bud?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Vil du si at noen av de 10 bud er noe som undertrykker noen i dag? Kanskje er budene for gamle og ikke aktuelle i dag?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Et tankeeksperiment: Prøv å lage noen regler som gjelder for alle (deg selv, fellesskapet og for menneskers forhold til Gud). Hvordan skulle disse reglene høres ut? Hvor mange regler ville du/vi trenge?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54739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E5D7-83B1-4958-BA3D-ECD69F11E6A3}"/>
              </a:ext>
            </a:extLst>
          </p:cNvPr>
          <p:cNvSpPr>
            <a:spLocks noGrp="1"/>
          </p:cNvSpPr>
          <p:nvPr>
            <p:ph type="title"/>
          </p:nvPr>
        </p:nvSpPr>
        <p:spPr>
          <a:xfrm>
            <a:off x="277483" y="281220"/>
            <a:ext cx="10653578" cy="840213"/>
          </a:xfrm>
        </p:spPr>
        <p:txBody>
          <a:bodyPr>
            <a:normAutofit fontScale="90000"/>
          </a:bodyPr>
          <a:lstStyle/>
          <a:p>
            <a:r>
              <a:rPr lang="nb-NO" sz="3200" dirty="0"/>
              <a:t>Før dere sjekker fasitsvarene (nedenfor): </a:t>
            </a:r>
            <a:br>
              <a:rPr lang="nb-NO" sz="2400" dirty="0"/>
            </a:br>
            <a:r>
              <a:rPr lang="nb-NO" sz="2400" b="0" dirty="0"/>
              <a:t>Gjennomgå det dere kom fram til (forrige lysbilde) først.</a:t>
            </a:r>
          </a:p>
        </p:txBody>
      </p:sp>
      <p:sp>
        <p:nvSpPr>
          <p:cNvPr id="3" name="TextBox 2">
            <a:extLst>
              <a:ext uri="{FF2B5EF4-FFF2-40B4-BE49-F238E27FC236}">
                <a16:creationId xmlns:a16="http://schemas.microsoft.com/office/drawing/2014/main" id="{8CDF49B2-0DA7-7099-A577-7DEF97FCB1B5}"/>
              </a:ext>
            </a:extLst>
          </p:cNvPr>
          <p:cNvSpPr txBox="1"/>
          <p:nvPr/>
        </p:nvSpPr>
        <p:spPr>
          <a:xfrm>
            <a:off x="759125" y="1121433"/>
            <a:ext cx="10653578" cy="5306902"/>
          </a:xfrm>
          <a:prstGeom prst="rect">
            <a:avLst/>
          </a:prstGeom>
          <a:noFill/>
        </p:spPr>
        <p:txBody>
          <a:bodyPr wrap="square" rtlCol="0">
            <a:spAutoFit/>
          </a:bodyPr>
          <a:lstStyle/>
          <a:p>
            <a:pPr>
              <a:lnSpc>
                <a:spcPct val="200000"/>
              </a:lnSpc>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Fasit svar:</a:t>
            </a:r>
            <a:br>
              <a:rPr lang="nb-NO" sz="1800" b="1" dirty="0">
                <a:effectLst/>
                <a:latin typeface="Calibri Light" panose="020F0302020204030204" pitchFamily="34" charset="0"/>
                <a:ea typeface="Calibri" panose="020F0502020204030204" pitchFamily="34" charset="0"/>
                <a:cs typeface="Times New Roman" panose="02020603050405020304" pitchFamily="18" charset="0"/>
              </a:rPr>
            </a:b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1)</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Budene hjelper oss fra å leve destruktive og bortkastede liv.</a:t>
            </a:r>
          </a:p>
          <a:p>
            <a:pPr>
              <a:lnSpc>
                <a:spcPct val="150000"/>
              </a:lnSpc>
            </a:pPr>
            <a:br>
              <a:rPr lang="nb-NO" sz="18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2)</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De 10 bud er moralske lover, fordi de sier noe om hvordan vi skal være (oppføre oss) i relasjon med Gud og med andre mennesker (den universelle morallov).</a:t>
            </a:r>
          </a:p>
          <a:p>
            <a:pPr>
              <a:lnSpc>
                <a:spcPct val="150000"/>
              </a:lnSpc>
            </a:pPr>
            <a:br>
              <a:rPr lang="nb-NO" sz="18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3) </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Nasjonale lover = lover som gjelder for et spesifikt land. Seremonielle lover = Hvordan messen skal feires, hvordan man skal gå i 17.mai tog. </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Men, seremonielle lover var knyttet opp mot nasjonale lover før, spesielt her til lands da vi hadde statskirke. Nå knyttes seremonielle lover mer til hver enkelt religion. Disse lovene har direkte å gjøre med reglene rundt seremonier. 17.mai-tog, hvordan man feirer jul, hva vi gjør til sankthans; mange av de seremoniene er mer knyttet til normer og ikke regler og lover. Normer handler mer om hva som er forventet. </a:t>
            </a:r>
            <a:br>
              <a:rPr lang="nb-NO" sz="1800" i="1" dirty="0">
                <a:effectLst/>
                <a:latin typeface="Calibri Light" panose="020F0302020204030204" pitchFamily="34" charset="0"/>
                <a:ea typeface="Calibri" panose="020F0502020204030204" pitchFamily="34" charset="0"/>
                <a:cs typeface="Times New Roman" panose="02020603050405020304" pitchFamily="18" charset="0"/>
              </a:rPr>
            </a:br>
            <a:endParaRPr lang="nb-NO" dirty="0"/>
          </a:p>
        </p:txBody>
      </p:sp>
    </p:spTree>
    <p:extLst>
      <p:ext uri="{BB962C8B-B14F-4D97-AF65-F5344CB8AC3E}">
        <p14:creationId xmlns:p14="http://schemas.microsoft.com/office/powerpoint/2010/main" val="1093333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794FD7-ED4C-D158-9BC2-E2AA2288AB1C}"/>
              </a:ext>
            </a:extLst>
          </p:cNvPr>
          <p:cNvSpPr txBox="1"/>
          <p:nvPr/>
        </p:nvSpPr>
        <p:spPr>
          <a:xfrm>
            <a:off x="603849" y="439948"/>
            <a:ext cx="11041811" cy="6601807"/>
          </a:xfrm>
          <a:prstGeom prst="rect">
            <a:avLst/>
          </a:prstGeom>
          <a:noFill/>
        </p:spPr>
        <p:txBody>
          <a:bodyPr wrap="square" rtlCol="0">
            <a:spAutoFit/>
          </a:bodyPr>
          <a:lstStyle/>
          <a:p>
            <a:pPr>
              <a:lnSpc>
                <a:spcPct val="150000"/>
              </a:lnSpc>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4)</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En kontrakt er en utveksling av betingelser for en avtale, en </a:t>
            </a:r>
            <a:r>
              <a:rPr lang="nb-NO" sz="1800" i="1" dirty="0" err="1">
                <a:effectLst/>
                <a:latin typeface="Calibri Light" panose="020F0302020204030204" pitchFamily="34" charset="0"/>
                <a:ea typeface="Calibri" panose="020F0502020204030204" pitchFamily="34" charset="0"/>
                <a:cs typeface="Times New Roman" panose="02020603050405020304" pitchFamily="18" charset="0"/>
              </a:rPr>
              <a:t>deal</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En pakt er en utveksling av mennesker. Det handler om hva vi selv gir (av oss selv) for at avtalen med Gud skal fungere (de 10 bud). De 10 bud er den første pakt. Den blir også kalt </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Den gamle pakt</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for Jesus er den siste pakt, eller </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Den nye pakt</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Fordi han ga seg selv til menneskene kan vi bli frelst hvis vi tror på han og følger han. Igjen: En utveksling av mennesker (= en pakt).</a:t>
            </a:r>
          </a:p>
          <a:p>
            <a:pPr>
              <a:lnSpc>
                <a:spcPct val="150000"/>
              </a:lnSpc>
            </a:pPr>
            <a:br>
              <a:rPr lang="nb-NO" sz="18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5) </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Her betyr ikke et ord det samme som 10 x 1 ord. </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«Et ord» her betyr hver ting Gud har sagt (til menneskene). Hvert ord – eller hvert bud – er hva Gud vil for menneskene, altså Guds vilje. Det er jødene som bruker betegnelsen ‘ord’ om budene.</a:t>
            </a:r>
          </a:p>
          <a:p>
            <a:pPr>
              <a:lnSpc>
                <a:spcPct val="150000"/>
              </a:lnSpc>
            </a:pPr>
            <a:br>
              <a:rPr lang="nb-NO" sz="18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6)</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Det dobbelte kjærlighetsbudet er en oppsummering av loven. </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De tre første budene = «Du elske Herren din Gud av hele ditt hjerte og av hele din sjel og av all din forstand.» De syv siste budene = «Du skal elske din neste som deg selv.»</a:t>
            </a:r>
          </a:p>
          <a:p>
            <a:pPr>
              <a:lnSpc>
                <a:spcPct val="150000"/>
              </a:lnSpc>
            </a:pPr>
            <a:br>
              <a:rPr lang="nb-NO" sz="1800" dirty="0">
                <a:effectLst/>
                <a:latin typeface="Calibri Light" panose="020F0302020204030204" pitchFamily="34" charset="0"/>
                <a:ea typeface="Calibri" panose="020F0502020204030204" pitchFamily="34" charset="0"/>
                <a:cs typeface="Times New Roman" panose="02020603050405020304" pitchFamily="18" charset="0"/>
              </a:rPr>
            </a:b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7)</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og </a:t>
            </a: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8)</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har ikke en direkte fasit. Men, kan det tenkes at (til spm. 7) ingen av reglene er gammeldagse? Kan det også tenkes  at de fleste regler vi lager oss i dag kan knyttes opp mot ett eller flere av de 10 bud (med tanke på spm. 8)? Ta gjerne en titt på </a:t>
            </a: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Y # 350 og 351.</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131231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B9AC-3F10-09D9-3485-35027BB104D0}"/>
              </a:ext>
            </a:extLst>
          </p:cNvPr>
          <p:cNvSpPr>
            <a:spLocks noGrp="1"/>
          </p:cNvSpPr>
          <p:nvPr>
            <p:ph type="title"/>
          </p:nvPr>
        </p:nvSpPr>
        <p:spPr>
          <a:xfrm>
            <a:off x="769211" y="373524"/>
            <a:ext cx="10653578" cy="615926"/>
          </a:xfrm>
        </p:spPr>
        <p:txBody>
          <a:bodyPr>
            <a:normAutofit/>
          </a:bodyPr>
          <a:lstStyle/>
          <a:p>
            <a:r>
              <a:rPr lang="nb-NO" b="1" dirty="0">
                <a:effectLst/>
                <a:latin typeface="Calibri Light" panose="020F0302020204030204" pitchFamily="34" charset="0"/>
                <a:ea typeface="Calibri" panose="020F0502020204030204" pitchFamily="34" charset="0"/>
              </a:rPr>
              <a:t>De fire første budene</a:t>
            </a:r>
            <a:endParaRPr lang="nb-NO" sz="6000" dirty="0"/>
          </a:p>
        </p:txBody>
      </p:sp>
      <p:sp>
        <p:nvSpPr>
          <p:cNvPr id="3" name="TextBox 2">
            <a:extLst>
              <a:ext uri="{FF2B5EF4-FFF2-40B4-BE49-F238E27FC236}">
                <a16:creationId xmlns:a16="http://schemas.microsoft.com/office/drawing/2014/main" id="{CE829039-727F-6B50-C65E-DDF88E2AD5F0}"/>
              </a:ext>
            </a:extLst>
          </p:cNvPr>
          <p:cNvSpPr txBox="1"/>
          <p:nvPr/>
        </p:nvSpPr>
        <p:spPr>
          <a:xfrm>
            <a:off x="439948" y="1252274"/>
            <a:ext cx="11345196" cy="5842625"/>
          </a:xfrm>
          <a:prstGeom prst="rect">
            <a:avLst/>
          </a:prstGeom>
          <a:noFill/>
        </p:spPr>
        <p:txBody>
          <a:bodyPr wrap="square" rtlCol="0">
            <a:spAutoFit/>
          </a:bodyPr>
          <a:lstStyle/>
          <a:p>
            <a:pPr>
              <a:lnSpc>
                <a:spcPct val="150000"/>
              </a:lnSpc>
              <a:spcAft>
                <a:spcPts val="800"/>
              </a:spcAft>
            </a:pPr>
            <a:r>
              <a:rPr lang="nb-NO" sz="1800" b="1" i="1" dirty="0">
                <a:effectLst/>
                <a:latin typeface="Calibri Light" panose="020F0302020204030204" pitchFamily="34" charset="0"/>
                <a:ea typeface="Calibri" panose="020F0502020204030204" pitchFamily="34" charset="0"/>
                <a:cs typeface="Times New Roman" panose="02020603050405020304" pitchFamily="18" charset="0"/>
              </a:rPr>
              <a:t>Hvis dere mangler en oversikt over budene</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 så finner dere budene i nettressursene til kateketen på nettsiden </a:t>
            </a:r>
            <a:r>
              <a:rPr lang="nb-NO" sz="1800" i="1" dirty="0" err="1">
                <a:effectLst/>
                <a:latin typeface="Calibri Light" panose="020F0302020204030204" pitchFamily="34" charset="0"/>
                <a:ea typeface="Calibri" panose="020F0502020204030204" pitchFamily="34" charset="0"/>
                <a:cs typeface="Times New Roman" panose="02020603050405020304" pitchFamily="18" charset="0"/>
              </a:rPr>
              <a:t>Blilys</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800" i="1"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samling1_okt1_katekesens_fire_grunnsoyler.pdf (blilys.no)</a:t>
            </a:r>
            <a:r>
              <a:rPr lang="nb-NO" sz="1800" i="1" dirty="0">
                <a:effectLst/>
                <a:latin typeface="Calibri Light" panose="020F0302020204030204" pitchFamily="34" charset="0"/>
                <a:ea typeface="Calibri" panose="020F0502020204030204" pitchFamily="34" charset="0"/>
                <a:cs typeface="Times New Roman" panose="02020603050405020304" pitchFamily="18" charset="0"/>
              </a:rPr>
              <a:t> (side 2).</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24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Oppgave: </a:t>
            </a:r>
            <a:r>
              <a:rPr lang="nb-NO" sz="2400" b="1" dirty="0">
                <a:effectLst/>
                <a:latin typeface="Calibri Light" panose="020F0302020204030204" pitchFamily="34" charset="0"/>
                <a:ea typeface="Calibri" panose="020F0502020204030204" pitchFamily="34" charset="0"/>
                <a:cs typeface="Times New Roman" panose="02020603050405020304" pitchFamily="18" charset="0"/>
              </a:rPr>
              <a:t>Snakk sammen enten i grupper, par eller kanskje i plenum om </a:t>
            </a:r>
            <a:r>
              <a:rPr lang="nb-NO" sz="2400" b="1" u="sng" dirty="0">
                <a:effectLst/>
                <a:latin typeface="Calibri Light" panose="020F0302020204030204" pitchFamily="34" charset="0"/>
                <a:ea typeface="Calibri" panose="020F0502020204030204" pitchFamily="34" charset="0"/>
                <a:cs typeface="Times New Roman" panose="02020603050405020304" pitchFamily="18" charset="0"/>
              </a:rPr>
              <a:t>hva de fire første budene betyr</a:t>
            </a:r>
            <a:r>
              <a:rPr lang="nb-NO" sz="24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nb-NO" sz="1800" b="1"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Se nå igjennom </a:t>
            </a:r>
            <a:r>
              <a:rPr lang="nb-NO" sz="18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YOUCAT Katekismen </a:t>
            </a: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(Y) på # 352 – 377</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800" dirty="0" err="1">
                <a:effectLst/>
                <a:latin typeface="Calibri Light" panose="020F0302020204030204" pitchFamily="34" charset="0"/>
                <a:ea typeface="Calibri" panose="020F0502020204030204" pitchFamily="34" charset="0"/>
                <a:cs typeface="Times New Roman" panose="02020603050405020304" pitchFamily="18" charset="0"/>
              </a:rPr>
              <a:t>spes.</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Y # 352, 355,359, 361, 362, 364, 365,  367, 371, 372)</a:t>
            </a:r>
          </a:p>
          <a:p>
            <a:pPr>
              <a:lnSpc>
                <a:spcPct val="150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nb-NO" sz="2400" b="1" dirty="0">
                <a:solidFill>
                  <a:srgbClr val="FF6600"/>
                </a:solidFill>
                <a:effectLst/>
                <a:latin typeface="Calibri Light" panose="020F0302020204030204" pitchFamily="34" charset="0"/>
                <a:ea typeface="Calibri" panose="020F0502020204030204" pitchFamily="34" charset="0"/>
                <a:cs typeface="Times New Roman" panose="02020603050405020304" pitchFamily="18" charset="0"/>
              </a:rPr>
              <a:t>Refleksjonsspørsmål:</a:t>
            </a:r>
            <a:r>
              <a:rPr lang="nb-NO" sz="2400" b="1" dirty="0">
                <a:solidFill>
                  <a:srgbClr val="FF0000"/>
                </a:solidFill>
                <a:effectLst/>
                <a:latin typeface="Calibri Light" panose="020F0302020204030204" pitchFamily="34" charset="0"/>
                <a:ea typeface="Calibri" panose="020F0502020204030204" pitchFamily="34" charset="0"/>
                <a:cs typeface="Times New Roman" panose="02020603050405020304" pitchFamily="18" charset="0"/>
              </a:rPr>
              <a:t> </a:t>
            </a:r>
            <a:r>
              <a:rPr lang="nb-NO" sz="2400" b="1" dirty="0">
                <a:effectLst/>
                <a:latin typeface="Calibri Light" panose="020F0302020204030204" pitchFamily="34" charset="0"/>
                <a:ea typeface="Calibri" panose="020F0502020204030204" pitchFamily="34" charset="0"/>
                <a:cs typeface="Times New Roman" panose="02020603050405020304" pitchFamily="18" charset="0"/>
              </a:rPr>
              <a:t>En venn av deg synes budene er gammeldagse. </a:t>
            </a:r>
          </a:p>
          <a:p>
            <a:pPr>
              <a:lnSpc>
                <a:spcPct val="150000"/>
              </a:lnSpc>
              <a:spcAft>
                <a:spcPts val="800"/>
              </a:spcAft>
            </a:pPr>
            <a:br>
              <a:rPr lang="nb-NO" sz="800" b="1" dirty="0">
                <a:effectLst/>
                <a:latin typeface="Calibri Light" panose="020F0302020204030204" pitchFamily="34" charset="0"/>
                <a:ea typeface="Calibri" panose="020F0502020204030204" pitchFamily="34" charset="0"/>
                <a:cs typeface="Times New Roman" panose="02020603050405020304" pitchFamily="18" charset="0"/>
              </a:rPr>
            </a:br>
            <a:r>
              <a:rPr lang="nb-NO" sz="1800" b="1" dirty="0">
                <a:solidFill>
                  <a:srgbClr val="FF6600"/>
                </a:solidFill>
                <a:effectLst/>
                <a:latin typeface="Calibri Light" panose="020F0302020204030204" pitchFamily="34" charset="0"/>
                <a:ea typeface="Calibri" panose="020F0502020204030204" pitchFamily="34" charset="0"/>
                <a:cs typeface="Calibri Light" panose="020F0302020204030204" pitchFamily="34" charset="0"/>
                <a:sym typeface="Wingdings" panose="05000000000000000000" pitchFamily="2" charset="2"/>
              </a:rPr>
              <a:t></a:t>
            </a: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 Kom med gode argumenter for hva som er </a:t>
            </a:r>
            <a:r>
              <a:rPr lang="nb-NO" sz="1800" b="1" i="1" u="sng" dirty="0">
                <a:effectLst/>
                <a:latin typeface="Calibri Light" panose="020F0302020204030204" pitchFamily="34" charset="0"/>
                <a:ea typeface="Calibri" panose="020F0502020204030204" pitchFamily="34" charset="0"/>
                <a:cs typeface="Times New Roman" panose="02020603050405020304" pitchFamily="18" charset="0"/>
              </a:rPr>
              <a:t>bra</a:t>
            </a: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 med de fire første budene. Jobb gjerne litt i grupper med dette. Kanskje det kan være en liten konkurranse: Hvem kommer på flest argumenter - ? </a:t>
            </a:r>
            <a:r>
              <a:rPr lang="nb-NO" sz="1800" b="1" dirty="0">
                <a:effectLst/>
                <a:latin typeface="Segoe UI Emoji" panose="020B0502040204020203" pitchFamily="34" charset="0"/>
                <a:ea typeface="Calibri" panose="020F0502020204030204" pitchFamily="34" charset="0"/>
                <a:cs typeface="Calibri Light" panose="020F0302020204030204" pitchFamily="34" charset="0"/>
                <a:sym typeface="Segoe UI Emoji" panose="020B0502040204020203" pitchFamily="34" charset="0"/>
              </a:rPr>
              <a: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589997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3B40-516B-286B-8C76-242E0DDD1954}"/>
              </a:ext>
            </a:extLst>
          </p:cNvPr>
          <p:cNvSpPr>
            <a:spLocks noGrp="1"/>
          </p:cNvSpPr>
          <p:nvPr>
            <p:ph type="title"/>
          </p:nvPr>
        </p:nvSpPr>
        <p:spPr>
          <a:xfrm>
            <a:off x="904685" y="345010"/>
            <a:ext cx="10653578" cy="1132258"/>
          </a:xfrm>
        </p:spPr>
        <p:txBody>
          <a:bodyPr>
            <a:normAutofit fontScale="90000"/>
          </a:bodyPr>
          <a:lstStyle/>
          <a:p>
            <a:r>
              <a:rPr lang="nb-NO" sz="4000" dirty="0">
                <a:effectLst/>
                <a:latin typeface="Cooper Black" panose="0208090404030B020404" pitchFamily="18" charset="0"/>
                <a:ea typeface="Calibri" panose="020F0502020204030204" pitchFamily="34" charset="0"/>
                <a:cs typeface="Times New Roman" panose="02020603050405020304" pitchFamily="18" charset="0"/>
              </a:rPr>
              <a:t>Den gamle og Den nye pakt – </a:t>
            </a:r>
            <a:r>
              <a:rPr lang="nb-NO" sz="4000" b="1" dirty="0">
                <a:effectLst/>
                <a:latin typeface="Calibri Light" panose="020F0302020204030204" pitchFamily="34" charset="0"/>
                <a:ea typeface="Calibri" panose="020F0502020204030204" pitchFamily="34" charset="0"/>
                <a:cs typeface="Times New Roman" panose="02020603050405020304" pitchFamily="18" charset="0"/>
              </a:rPr>
              <a:t>Samling 11, Økt 23</a:t>
            </a:r>
            <a:endParaRPr lang="nb-NO" dirty="0"/>
          </a:p>
        </p:txBody>
      </p:sp>
      <p:pic>
        <p:nvPicPr>
          <p:cNvPr id="3" name="Picture 2">
            <a:extLst>
              <a:ext uri="{FF2B5EF4-FFF2-40B4-BE49-F238E27FC236}">
                <a16:creationId xmlns:a16="http://schemas.microsoft.com/office/drawing/2014/main" id="{3035B2F1-F6C9-EC43-E301-E4F20DD52252}"/>
              </a:ext>
            </a:extLst>
          </p:cNvPr>
          <p:cNvPicPr>
            <a:picLocks noChangeAspect="1"/>
          </p:cNvPicPr>
          <p:nvPr/>
        </p:nvPicPr>
        <p:blipFill>
          <a:blip r:embed="rId2"/>
          <a:stretch>
            <a:fillRect/>
          </a:stretch>
        </p:blipFill>
        <p:spPr>
          <a:xfrm>
            <a:off x="2681727" y="1670372"/>
            <a:ext cx="1778129" cy="1333597"/>
          </a:xfrm>
          <a:prstGeom prst="rect">
            <a:avLst/>
          </a:prstGeom>
        </p:spPr>
      </p:pic>
      <p:sp>
        <p:nvSpPr>
          <p:cNvPr id="4" name="TextBox 3">
            <a:extLst>
              <a:ext uri="{FF2B5EF4-FFF2-40B4-BE49-F238E27FC236}">
                <a16:creationId xmlns:a16="http://schemas.microsoft.com/office/drawing/2014/main" id="{4A241D6A-7060-9907-6979-42B6B96F609A}"/>
              </a:ext>
            </a:extLst>
          </p:cNvPr>
          <p:cNvSpPr txBox="1"/>
          <p:nvPr/>
        </p:nvSpPr>
        <p:spPr>
          <a:xfrm>
            <a:off x="504133" y="3854031"/>
            <a:ext cx="3877878" cy="2622000"/>
          </a:xfrm>
          <a:prstGeom prst="rect">
            <a:avLst/>
          </a:prstGeom>
          <a:noFill/>
        </p:spPr>
        <p:txBody>
          <a:bodyPr wrap="square" rtlCol="0">
            <a:spAutoFit/>
          </a:bodyPr>
          <a:lstStyle/>
          <a:p>
            <a:pPr>
              <a:lnSpc>
                <a:spcPct val="115000"/>
              </a:lnSpc>
              <a:spcAft>
                <a:spcPts val="800"/>
              </a:spcAft>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Det var også andre pakter mellom Gud og menneskene før de 10 bud. Men budene var helt konkrete og nedskrevne regler. De skulle hjelpe menneskene å leve rett og å unngå synd. Jesus var Guds endelige plan for menneskene. En pakt som ikke en gang lar seg knekke av døden.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E22BD48-9B29-9D88-8656-8F9BFD517392}"/>
              </a:ext>
            </a:extLst>
          </p:cNvPr>
          <p:cNvSpPr txBox="1"/>
          <p:nvPr/>
        </p:nvSpPr>
        <p:spPr>
          <a:xfrm>
            <a:off x="4860408" y="1047013"/>
            <a:ext cx="7098407" cy="3583545"/>
          </a:xfrm>
          <a:prstGeom prst="rect">
            <a:avLst/>
          </a:prstGeom>
          <a:noFill/>
        </p:spPr>
        <p:txBody>
          <a:bodyPr wrap="square" rtlCol="0">
            <a:spAutoFit/>
          </a:bodyPr>
          <a:lstStyle/>
          <a:p>
            <a:pPr>
              <a:lnSpc>
                <a:spcPct val="150000"/>
              </a:lnSpc>
            </a:pPr>
            <a:r>
              <a:rPr lang="nb-NO" sz="1700" dirty="0">
                <a:effectLst/>
                <a:latin typeface="Calibri Light" panose="020F0302020204030204" pitchFamily="34" charset="0"/>
                <a:ea typeface="Calibri" panose="020F0502020204030204" pitchFamily="34" charset="0"/>
                <a:cs typeface="Times New Roman" panose="02020603050405020304" pitchFamily="18" charset="0"/>
              </a:rPr>
              <a:t>Det er kanskje litt feil å si at Gud innså noe. Gud vet jo alt og har skapt alt. Skulle Gud likevel innse noe, så måtte det være at det ikke var nok for menneskene å kun ha noen regler å forholde se til. De trengte noe håndfast, noe fysisk de kunne se. Noen som kunne lede dem. Derfor sendte Gud sin sønn</a:t>
            </a:r>
            <a:r>
              <a:rPr lang="nb-NO" sz="1700" dirty="0">
                <a:latin typeface="Calibri Light" panose="020F0302020204030204" pitchFamily="34" charset="0"/>
                <a:ea typeface="Calibri" panose="020F0502020204030204" pitchFamily="34" charset="0"/>
                <a:cs typeface="Times New Roman" panose="02020603050405020304" pitchFamily="18" charset="0"/>
              </a:rPr>
              <a:t>, altså et menneske som vi kunne fysisk forholde oss til</a:t>
            </a:r>
            <a:r>
              <a:rPr lang="nb-NO" sz="1700" dirty="0">
                <a:effectLst/>
                <a:latin typeface="Calibri Light" panose="020F0302020204030204" pitchFamily="34" charset="0"/>
                <a:ea typeface="Calibri" panose="020F0502020204030204" pitchFamily="34" charset="0"/>
                <a:cs typeface="Times New Roman" panose="02020603050405020304" pitchFamily="18" charset="0"/>
              </a:rPr>
              <a:t>. De som trodde på Jesus og fulgte han skulle bil kvitt all sin synd og oppnå evig liv hos Gud. For å overvinne synden, måtte Jesus overvinne døden, for døden symboliserte slutten på det jordiske livet. Ved Jesu død og oppstandelse fikk døden en helt ny betydning: For de (oss) som tror på Kristus, betyr det begynnelsen på et nytt liv.</a:t>
            </a:r>
            <a:endParaRPr lang="nb-NO" sz="1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DDF6FA0-2CAF-32C8-2A27-8FFB2B28897A}"/>
              </a:ext>
            </a:extLst>
          </p:cNvPr>
          <p:cNvPicPr>
            <a:picLocks noChangeAspect="1"/>
          </p:cNvPicPr>
          <p:nvPr/>
        </p:nvPicPr>
        <p:blipFill>
          <a:blip r:embed="rId3"/>
          <a:stretch>
            <a:fillRect/>
          </a:stretch>
        </p:blipFill>
        <p:spPr>
          <a:xfrm>
            <a:off x="6248727" y="4646548"/>
            <a:ext cx="4310005" cy="1459141"/>
          </a:xfrm>
          <a:prstGeom prst="rect">
            <a:avLst/>
          </a:prstGeom>
        </p:spPr>
      </p:pic>
      <p:sp>
        <p:nvSpPr>
          <p:cNvPr id="7" name="TextBox 6">
            <a:extLst>
              <a:ext uri="{FF2B5EF4-FFF2-40B4-BE49-F238E27FC236}">
                <a16:creationId xmlns:a16="http://schemas.microsoft.com/office/drawing/2014/main" id="{439C2B83-5529-99A4-7E99-D077F416329A}"/>
              </a:ext>
            </a:extLst>
          </p:cNvPr>
          <p:cNvSpPr txBox="1"/>
          <p:nvPr/>
        </p:nvSpPr>
        <p:spPr>
          <a:xfrm>
            <a:off x="504133" y="1304740"/>
            <a:ext cx="2177594" cy="2308324"/>
          </a:xfrm>
          <a:prstGeom prst="rect">
            <a:avLst/>
          </a:prstGeom>
          <a:noFill/>
        </p:spPr>
        <p:txBody>
          <a:bodyPr wrap="square" rtlCol="0">
            <a:spAutoFit/>
          </a:bodyPr>
          <a:lstStyle/>
          <a:p>
            <a:r>
              <a:rPr lang="nb-NO" sz="1800" dirty="0">
                <a:effectLst/>
                <a:latin typeface="Calibri Light" panose="020F0302020204030204" pitchFamily="34" charset="0"/>
                <a:ea typeface="Calibri" panose="020F0502020204030204" pitchFamily="34" charset="0"/>
                <a:cs typeface="Times New Roman" panose="02020603050405020304" pitchFamily="18" charset="0"/>
              </a:rPr>
              <a:t>Hvis dere så videoen med pater Josef </a:t>
            </a:r>
            <a:r>
              <a:rPr lang="nb-NO" sz="1200" dirty="0">
                <a:effectLst/>
                <a:latin typeface="Calibri Light" panose="020F0302020204030204" pitchFamily="34" charset="0"/>
                <a:ea typeface="Calibri" panose="020F0502020204030204" pitchFamily="34" charset="0"/>
                <a:cs typeface="Times New Roman" panose="02020603050405020304" pitchFamily="18" charset="0"/>
              </a:rPr>
              <a:t>(Økt 2)</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og kanskje jobbet med oppgavene til filmen i tillegg, så fikk dere høre litt om Den gamle og Den nye pakt.</a:t>
            </a:r>
            <a:endParaRPr lang="nb-NO" dirty="0"/>
          </a:p>
        </p:txBody>
      </p:sp>
      <p:sp>
        <p:nvSpPr>
          <p:cNvPr id="8" name="TextBox 7">
            <a:extLst>
              <a:ext uri="{FF2B5EF4-FFF2-40B4-BE49-F238E27FC236}">
                <a16:creationId xmlns:a16="http://schemas.microsoft.com/office/drawing/2014/main" id="{4123DD38-EE54-2053-575E-0F7D85F822BE}"/>
              </a:ext>
            </a:extLst>
          </p:cNvPr>
          <p:cNvSpPr txBox="1"/>
          <p:nvPr/>
        </p:nvSpPr>
        <p:spPr>
          <a:xfrm>
            <a:off x="1759789" y="6323162"/>
            <a:ext cx="10852030" cy="646331"/>
          </a:xfrm>
          <a:prstGeom prst="rect">
            <a:avLst/>
          </a:prstGeom>
          <a:noFill/>
        </p:spPr>
        <p:txBody>
          <a:bodyPr wrap="square" rtlCol="0">
            <a:spAutoFit/>
          </a:bodyPr>
          <a:lstStyle/>
          <a:p>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Les mer om Den gamle og Den nye pakt her hvis dere ønsker: </a:t>
            </a:r>
            <a:r>
              <a:rPr lang="nb-NO"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Den gamle og den nye pakt - Norsk Bibelinstitutt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86167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1000"/>
                                        <p:tgtEl>
                                          <p:spTgt spid="5">
                                            <p:txEl>
                                              <p:pRg st="0" end="0"/>
                                            </p:txEl>
                                          </p:spTgt>
                                        </p:tgtEl>
                                      </p:cBhvr>
                                    </p:animEffect>
                                    <p:anim calcmode="lin" valueType="num">
                                      <p:cBhvr>
                                        <p:cTn id="3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D2917-CC0F-9045-F9A0-1753B38DBC49}"/>
              </a:ext>
            </a:extLst>
          </p:cNvPr>
          <p:cNvSpPr>
            <a:spLocks noGrp="1"/>
          </p:cNvSpPr>
          <p:nvPr>
            <p:ph type="title"/>
          </p:nvPr>
        </p:nvSpPr>
        <p:spPr>
          <a:xfrm>
            <a:off x="1515373" y="368504"/>
            <a:ext cx="9877073" cy="1132258"/>
          </a:xfrm>
        </p:spPr>
        <p:txBody>
          <a:bodyPr>
            <a:normAutofit/>
          </a:bodyPr>
          <a:lstStyle/>
          <a:p>
            <a:r>
              <a:rPr lang="nb-NO" sz="4400" dirty="0">
                <a:effectLst/>
                <a:latin typeface="Cooper Black" panose="0208090404030B020404" pitchFamily="18" charset="0"/>
                <a:ea typeface="Calibri" panose="020F0502020204030204" pitchFamily="34" charset="0"/>
                <a:cs typeface="Times New Roman" panose="02020603050405020304" pitchFamily="18" charset="0"/>
              </a:rPr>
              <a:t>Bibeldramatisering: De 10 Bud</a:t>
            </a:r>
            <a:endParaRPr lang="nb-NO" sz="2800" dirty="0"/>
          </a:p>
        </p:txBody>
      </p:sp>
      <p:sp>
        <p:nvSpPr>
          <p:cNvPr id="3" name="TextBox 2">
            <a:extLst>
              <a:ext uri="{FF2B5EF4-FFF2-40B4-BE49-F238E27FC236}">
                <a16:creationId xmlns:a16="http://schemas.microsoft.com/office/drawing/2014/main" id="{9F2CC488-D8CD-FE72-456E-E654D139D394}"/>
              </a:ext>
            </a:extLst>
          </p:cNvPr>
          <p:cNvSpPr txBox="1"/>
          <p:nvPr/>
        </p:nvSpPr>
        <p:spPr>
          <a:xfrm>
            <a:off x="2728822" y="2310250"/>
            <a:ext cx="4390845" cy="2031325"/>
          </a:xfrm>
          <a:prstGeom prst="rect">
            <a:avLst/>
          </a:prstGeom>
          <a:solidFill>
            <a:schemeClr val="accent2">
              <a:lumMod val="40000"/>
              <a:lumOff val="60000"/>
            </a:schemeClr>
          </a:solidFill>
          <a:effectLst>
            <a:outerShdw blurRad="152400" dist="317500" dir="5400000" sx="90000" sy="-19000" rotWithShape="0">
              <a:prstClr val="black">
                <a:alpha val="15000"/>
              </a:prstClr>
            </a:outerShdw>
          </a:effectLst>
          <a:scene3d>
            <a:camera prst="orthographicFront"/>
            <a:lightRig rig="threePt" dir="t"/>
          </a:scene3d>
          <a:sp3d>
            <a:bevelT w="165100" prst="coolSlant"/>
          </a:sp3d>
        </p:spPr>
        <p:style>
          <a:lnRef idx="2">
            <a:schemeClr val="accent3"/>
          </a:lnRef>
          <a:fillRef idx="1">
            <a:schemeClr val="lt1"/>
          </a:fillRef>
          <a:effectRef idx="0">
            <a:schemeClr val="accent3"/>
          </a:effectRef>
          <a:fontRef idx="minor">
            <a:schemeClr val="dk1"/>
          </a:fontRef>
        </p:style>
        <p:txBody>
          <a:bodyPr wrap="square" rtlCol="0">
            <a:spAutoFit/>
          </a:bodyPr>
          <a:lstStyle/>
          <a:p>
            <a:r>
              <a:rPr lang="nb-NO" sz="1800" dirty="0">
                <a:effectLst/>
                <a:latin typeface="Calibri Light" panose="020F0302020204030204" pitchFamily="34" charset="0"/>
                <a:ea typeface="Calibri" panose="020F0502020204030204" pitchFamily="34" charset="0"/>
                <a:cs typeface="Times New Roman" panose="02020603050405020304" pitchFamily="18" charset="0"/>
              </a:rPr>
              <a:t>Man kan også ha et </a:t>
            </a: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godt gammeldags drama</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med replikker. Her er et forslag til en slik  (foreløpig engelsk og bare deler av stykket er tilgjengelig her). Det vil komme både ett og to norske forslag her etter hvert.: </a:t>
            </a:r>
            <a:r>
              <a:rPr lang="nb-NO" sz="1800" u="sng" dirty="0" err="1">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Ten</a:t>
            </a:r>
            <a:r>
              <a:rPr lang="nb-NO" sz="18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 </a:t>
            </a:r>
            <a:r>
              <a:rPr lang="nb-NO" sz="1800" u="sng" dirty="0" err="1">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Commandments</a:t>
            </a:r>
            <a:r>
              <a:rPr lang="nb-NO" sz="18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 </a:t>
            </a:r>
            <a:r>
              <a:rPr lang="nb-NO" sz="1800" u="sng" dirty="0" err="1">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Bible</a:t>
            </a:r>
            <a:r>
              <a:rPr lang="nb-NO" sz="18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2"/>
              </a:rPr>
              <a:t> Skit (sundayschoolnetwork.com)</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6EDB9C3-B3E4-9EFD-8FA4-65B82CA46726}"/>
              </a:ext>
            </a:extLst>
          </p:cNvPr>
          <p:cNvSpPr txBox="1"/>
          <p:nvPr/>
        </p:nvSpPr>
        <p:spPr>
          <a:xfrm>
            <a:off x="8132510" y="3325913"/>
            <a:ext cx="3194650" cy="2031325"/>
          </a:xfrm>
          <a:prstGeom prst="rect">
            <a:avLst/>
          </a:prstGeom>
          <a:solidFill>
            <a:schemeClr val="accent6">
              <a:lumMod val="40000"/>
              <a:lumOff val="60000"/>
            </a:schemeClr>
          </a:solidFill>
          <a:effectLst>
            <a:outerShdw blurRad="152400" dist="317500" dir="5400000" sx="90000" sy="-19000" rotWithShape="0">
              <a:prstClr val="black">
                <a:alpha val="15000"/>
              </a:prstClr>
            </a:outerShdw>
          </a:effectLst>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wrap="square" rtlCol="0">
            <a:spAutoFit/>
          </a:bodyPr>
          <a:lstStyle/>
          <a:p>
            <a:r>
              <a:rPr lang="nb-NO" sz="1800" dirty="0">
                <a:effectLst/>
                <a:latin typeface="Calibri Light" panose="020F0302020204030204" pitchFamily="34" charset="0"/>
                <a:ea typeface="Calibri" panose="020F0502020204030204" pitchFamily="34" charset="0"/>
                <a:cs typeface="Times New Roman" panose="02020603050405020304" pitchFamily="18" charset="0"/>
              </a:rPr>
              <a:t>Kanskje dere heller bare vil </a:t>
            </a: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se en film om de 10 bud.</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Her er noen forslag (Disse filmene må man anskaffes selv. Her er det flere forslag. Se lenger ned på nettsiden her.): </a:t>
            </a:r>
            <a:r>
              <a:rPr lang="nb-NO" sz="18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Kristenfilm: De 10 Bud (2006)</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008BCBB-B35D-4B5C-A982-DD8765FAB21A}"/>
              </a:ext>
            </a:extLst>
          </p:cNvPr>
          <p:cNvSpPr txBox="1"/>
          <p:nvPr/>
        </p:nvSpPr>
        <p:spPr>
          <a:xfrm>
            <a:off x="1705155" y="5503886"/>
            <a:ext cx="5937850" cy="646331"/>
          </a:xfrm>
          <a:prstGeom prst="rect">
            <a:avLst/>
          </a:prstGeom>
          <a:effectLst>
            <a:outerShdw blurRad="152400" dist="317500" dir="5400000" sx="90000" sy="-19000" rotWithShape="0">
              <a:prstClr val="black">
                <a:alpha val="15000"/>
              </a:prstClr>
            </a:outerShdw>
          </a:effectLst>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b-NO" sz="1800" dirty="0">
                <a:effectLst/>
                <a:latin typeface="Calibri" panose="020F0502020204030204" pitchFamily="34" charset="0"/>
                <a:ea typeface="Calibri" panose="020F0502020204030204" pitchFamily="34" charset="0"/>
                <a:cs typeface="Times New Roman" panose="02020603050405020304" pitchFamily="18" charset="0"/>
              </a:rPr>
              <a:t>Kateketen kan finne instruksjon til leseteater i Samling 15, Økt 2, Punkt 2 (side73 i 9.klasse-veilederen, Bok 2).</a:t>
            </a:r>
            <a:endParaRPr lang="nb-NO" dirty="0"/>
          </a:p>
        </p:txBody>
      </p:sp>
      <p:sp>
        <p:nvSpPr>
          <p:cNvPr id="6" name="TextBox 5">
            <a:extLst>
              <a:ext uri="{FF2B5EF4-FFF2-40B4-BE49-F238E27FC236}">
                <a16:creationId xmlns:a16="http://schemas.microsoft.com/office/drawing/2014/main" id="{6EABC633-0C73-F337-3DE4-83588B22A915}"/>
              </a:ext>
            </a:extLst>
          </p:cNvPr>
          <p:cNvSpPr txBox="1"/>
          <p:nvPr/>
        </p:nvSpPr>
        <p:spPr>
          <a:xfrm>
            <a:off x="733245" y="1176028"/>
            <a:ext cx="10892114" cy="925125"/>
          </a:xfrm>
          <a:prstGeom prst="rect">
            <a:avLst/>
          </a:prstGeom>
          <a:noFill/>
        </p:spPr>
        <p:txBody>
          <a:bodyPr wrap="square" rtlCol="0">
            <a:spAutoFit/>
          </a:bodyPr>
          <a:lstStyle/>
          <a:p>
            <a:pPr>
              <a:lnSpc>
                <a:spcPct val="115000"/>
              </a:lnSpc>
              <a:spcAft>
                <a:spcPts val="800"/>
              </a:spcAft>
            </a:pPr>
            <a:r>
              <a:rPr lang="nb-NO" sz="1600" b="1" dirty="0">
                <a:effectLst/>
                <a:latin typeface="Calibri Light" panose="020F0302020204030204" pitchFamily="34" charset="0"/>
                <a:ea typeface="Calibri" panose="020F0502020204030204" pitchFamily="34" charset="0"/>
                <a:cs typeface="Times New Roman" panose="02020603050405020304" pitchFamily="18" charset="0"/>
              </a:rPr>
              <a:t>Her kommer to dramaforslag og et filmforslag, </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med det vil også komme flere dramaforslag etter hvert. Det første forslaget er å rett og slett å gjennomføre et leseteater </a:t>
            </a:r>
            <a:r>
              <a:rPr lang="nb-NO" sz="1200" dirty="0">
                <a:effectLst/>
                <a:latin typeface="Calibri Light" panose="020F0302020204030204" pitchFamily="34" charset="0"/>
                <a:ea typeface="Calibri" panose="020F0502020204030204" pitchFamily="34" charset="0"/>
                <a:cs typeface="Times New Roman" panose="02020603050405020304" pitchFamily="18" charset="0"/>
              </a:rPr>
              <a:t>(se info nederst i lysbildet her) </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med deler av fortellingen der Moses mottar de ti bud. De mest naturlige kapitlene er da 19, 20</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176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9557-D0EC-AD10-70CB-841136ECF079}"/>
              </a:ext>
            </a:extLst>
          </p:cNvPr>
          <p:cNvSpPr>
            <a:spLocks noGrp="1"/>
          </p:cNvSpPr>
          <p:nvPr>
            <p:ph type="title"/>
          </p:nvPr>
        </p:nvSpPr>
        <p:spPr/>
        <p:txBody>
          <a:bodyPr/>
          <a:lstStyle/>
          <a:p>
            <a:r>
              <a:rPr lang="nb-NO" dirty="0"/>
              <a:t>Forskjellige type samfunn </a:t>
            </a:r>
            <a:r>
              <a:rPr lang="nb-NO" sz="2800" b="0" dirty="0"/>
              <a:t>(fasit)</a:t>
            </a:r>
            <a:endParaRPr lang="nb-NO" dirty="0"/>
          </a:p>
        </p:txBody>
      </p:sp>
      <p:sp>
        <p:nvSpPr>
          <p:cNvPr id="3" name="Content Placeholder 2">
            <a:extLst>
              <a:ext uri="{FF2B5EF4-FFF2-40B4-BE49-F238E27FC236}">
                <a16:creationId xmlns:a16="http://schemas.microsoft.com/office/drawing/2014/main" id="{AA6BC8EB-1D1E-F343-214A-138FC74E8F35}"/>
              </a:ext>
            </a:extLst>
          </p:cNvPr>
          <p:cNvSpPr>
            <a:spLocks noGrp="1"/>
          </p:cNvSpPr>
          <p:nvPr>
            <p:ph idx="1"/>
          </p:nvPr>
        </p:nvSpPr>
        <p:spPr>
          <a:xfrm>
            <a:off x="769210" y="1272186"/>
            <a:ext cx="10653579" cy="4241923"/>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nSpc>
                <a:spcPct val="150000"/>
              </a:lnSpc>
              <a:spcAft>
                <a:spcPts val="800"/>
              </a:spcAft>
              <a:buNone/>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Et eksempel på en type samfunn kan blant annet være lokalsamfunnet. Det er akkurat der du bor med naboer, skolen din (hvis skolen er i nærheten), noen butikker, kanskje en del andre bedrifter eller kontorer, men det kan også være gårder, sykehjem, barnehager, idrettsklubber, frisør, lege, m.m. Rett og slett det du har, ja, kanskje mer eller mindre i gåavstand.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800"/>
              </a:spcAft>
              <a:buNone/>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En kommune kan også være et samfunn, en fylkeskommune er et samfunn, og Norge – landet vårt er et samfunn. Europa er også et samfunn, og det er de forskjellige verdensdelene også. Hele verden er et samfunn. Da snakker vi ofte om verdenssamfunnet.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800"/>
              </a:spcAft>
              <a:buNone/>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Har du tenkt på at skolen din, og til og med klassen din er et samfunn? Joda! Kirken, eller menigheten, er også et samfunn. Familien din kan sees på som et bitte lite samfunn. Det er for så vidt en vennegruppe også.</a:t>
            </a:r>
          </a:p>
          <a:p>
            <a:pPr marL="0" indent="0">
              <a:buNone/>
            </a:pPr>
            <a:endParaRPr lang="nb-NO" dirty="0"/>
          </a:p>
        </p:txBody>
      </p:sp>
      <p:sp>
        <p:nvSpPr>
          <p:cNvPr id="4" name="TextBox 3">
            <a:extLst>
              <a:ext uri="{FF2B5EF4-FFF2-40B4-BE49-F238E27FC236}">
                <a16:creationId xmlns:a16="http://schemas.microsoft.com/office/drawing/2014/main" id="{2D4F0EAE-7A17-B30C-C3FE-082F038A591F}"/>
              </a:ext>
            </a:extLst>
          </p:cNvPr>
          <p:cNvSpPr txBox="1"/>
          <p:nvPr/>
        </p:nvSpPr>
        <p:spPr>
          <a:xfrm>
            <a:off x="769210" y="5758342"/>
            <a:ext cx="11630371" cy="407035"/>
          </a:xfrm>
          <a:prstGeom prst="rect">
            <a:avLst/>
          </a:prstGeom>
          <a:noFill/>
        </p:spPr>
        <p:txBody>
          <a:bodyPr wrap="square" rtlCol="0">
            <a:spAutoFit/>
          </a:bodyPr>
          <a:lstStyle/>
          <a:p>
            <a:pPr>
              <a:lnSpc>
                <a:spcPct val="107000"/>
              </a:lnSpc>
              <a:spcAft>
                <a:spcPts val="800"/>
              </a:spcAft>
            </a:pPr>
            <a:r>
              <a:rPr lang="nb-NO" sz="2000" b="1" dirty="0">
                <a:effectLst/>
                <a:latin typeface="Calibri Light" panose="020F0302020204030204" pitchFamily="34" charset="0"/>
                <a:ea typeface="Calibri" panose="020F0502020204030204" pitchFamily="34" charset="0"/>
                <a:cs typeface="Times New Roman" panose="02020603050405020304" pitchFamily="18" charset="0"/>
              </a:rPr>
              <a:t>Som du/dere kanskje skjønner på fasit-boksen ovenfor er vi alle med i ganske mange samfunn, ikke bare ett</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 </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41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449F-F5D2-AB8D-163F-CAEFAC4E14D0}"/>
              </a:ext>
            </a:extLst>
          </p:cNvPr>
          <p:cNvSpPr>
            <a:spLocks noGrp="1"/>
          </p:cNvSpPr>
          <p:nvPr>
            <p:ph type="title"/>
          </p:nvPr>
        </p:nvSpPr>
        <p:spPr>
          <a:xfrm>
            <a:off x="614680" y="39873"/>
            <a:ext cx="3888896" cy="1648718"/>
          </a:xfrm>
        </p:spPr>
        <p:txBody>
          <a:bodyPr anchor="t">
            <a:normAutofit/>
          </a:bodyPr>
          <a:lstStyle/>
          <a:p>
            <a:br>
              <a:rPr lang="nb-NO" sz="3100" b="1" dirty="0">
                <a:effectLst/>
              </a:rPr>
            </a:br>
            <a:r>
              <a:rPr lang="nb-NO" sz="3100" b="1" dirty="0">
                <a:effectLst/>
              </a:rPr>
              <a:t>Regler – Trenger vi dem egentlig? </a:t>
            </a:r>
            <a:r>
              <a:rPr lang="nb-NO" sz="3100" b="0" i="0" dirty="0">
                <a:effectLst/>
              </a:rPr>
              <a:t>🤔</a:t>
            </a:r>
            <a:endParaRPr lang="nb-NO" sz="3100" dirty="0"/>
          </a:p>
        </p:txBody>
      </p:sp>
      <p:sp>
        <p:nvSpPr>
          <p:cNvPr id="3" name="Content Placeholder 2">
            <a:extLst>
              <a:ext uri="{FF2B5EF4-FFF2-40B4-BE49-F238E27FC236}">
                <a16:creationId xmlns:a16="http://schemas.microsoft.com/office/drawing/2014/main" id="{3E069063-2910-C83C-0A38-5DD1DB7F0074}"/>
              </a:ext>
            </a:extLst>
          </p:cNvPr>
          <p:cNvSpPr>
            <a:spLocks noGrp="1"/>
          </p:cNvSpPr>
          <p:nvPr>
            <p:ph idx="1"/>
          </p:nvPr>
        </p:nvSpPr>
        <p:spPr>
          <a:xfrm>
            <a:off x="614680" y="1507681"/>
            <a:ext cx="4825538" cy="4652973"/>
          </a:xfrm>
        </p:spPr>
        <p:txBody>
          <a:bodyPr>
            <a:normAutofit lnSpcReduction="10000"/>
          </a:bodyPr>
          <a:lstStyle/>
          <a:p>
            <a:pPr marL="0" indent="0">
              <a:lnSpc>
                <a:spcPct val="150000"/>
              </a:lnSpc>
              <a:buNone/>
            </a:pPr>
            <a:r>
              <a:rPr lang="nb-NO" sz="1600" dirty="0">
                <a:effectLst/>
              </a:rPr>
              <a:t>De fleste samfunn har regler. I mange samfunn er mange av disse reglene skrevet ned. Da er det selvfølgelig lover vi snakker om. Å bryte en lov kan få større eller mindre konsekvenser. Lovene som gjelder for det større samfunnet vi er med i (f.eks. lovene i Norge), påvirker også de mindre samfunnene vi er med i, som f.eks. lokalsamfunnet og familien. Vi kan f.eks. ikke stjele noe fra noen, skade noe eller noen og spesielt ikke drepe noen, uten at vi bryter loven. Vi risikerer å bli arrestert og kanskje fengslet (midlertidig), og kan ende opp med å få både en langvarig og en alvorlig straff.</a:t>
            </a:r>
          </a:p>
          <a:p>
            <a:pPr marL="0" indent="0">
              <a:lnSpc>
                <a:spcPct val="110000"/>
              </a:lnSpc>
              <a:buNone/>
            </a:pPr>
            <a:endParaRPr lang="nb-NO" sz="1400" dirty="0"/>
          </a:p>
        </p:txBody>
      </p:sp>
      <p:sp>
        <p:nvSpPr>
          <p:cNvPr id="9" name="Date Placeholder 14">
            <a:extLst>
              <a:ext uri="{FF2B5EF4-FFF2-40B4-BE49-F238E27FC236}">
                <a16:creationId xmlns:a16="http://schemas.microsoft.com/office/drawing/2014/main" id="{3CCAB4BC-E2BC-1372-D87E-83E08DB16AB4}"/>
              </a:ext>
            </a:extLst>
          </p:cNvPr>
          <p:cNvSpPr>
            <a:spLocks noGrp="1"/>
          </p:cNvSpPr>
          <p:nvPr>
            <p:ph type="dt" sz="half" idx="10"/>
          </p:nvPr>
        </p:nvSpPr>
        <p:spPr>
          <a:xfrm>
            <a:off x="137160" y="6453002"/>
            <a:ext cx="3494314" cy="365125"/>
          </a:xfrm>
        </p:spPr>
        <p:txBody>
          <a:bodyPr/>
          <a:lstStyle/>
          <a:p>
            <a:pPr>
              <a:spcAft>
                <a:spcPts val="600"/>
              </a:spcAft>
            </a:pPr>
            <a:fld id="{80428FB3-F247-4F4F-8D7A-25F94E34D64F}" type="datetime1">
              <a:rPr lang="en-US" smtClean="0"/>
              <a:pPr>
                <a:spcAft>
                  <a:spcPts val="600"/>
                </a:spcAft>
              </a:pPr>
              <a:t>10/6/2023</a:t>
            </a:fld>
            <a:endParaRPr lang="en-US"/>
          </a:p>
        </p:txBody>
      </p:sp>
      <p:pic>
        <p:nvPicPr>
          <p:cNvPr id="4" name="Picture 3">
            <a:extLst>
              <a:ext uri="{FF2B5EF4-FFF2-40B4-BE49-F238E27FC236}">
                <a16:creationId xmlns:a16="http://schemas.microsoft.com/office/drawing/2014/main" id="{E77E57C4-8134-13F5-70B5-CD8CA8D48BA1}"/>
              </a:ext>
            </a:extLst>
          </p:cNvPr>
          <p:cNvPicPr>
            <a:picLocks noChangeAspect="1"/>
          </p:cNvPicPr>
          <p:nvPr/>
        </p:nvPicPr>
        <p:blipFill>
          <a:blip r:embed="rId2"/>
          <a:stretch>
            <a:fillRect/>
          </a:stretch>
        </p:blipFill>
        <p:spPr>
          <a:xfrm>
            <a:off x="5989405" y="1176385"/>
            <a:ext cx="5783495" cy="38604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Footer Placeholder 15">
            <a:extLst>
              <a:ext uri="{FF2B5EF4-FFF2-40B4-BE49-F238E27FC236}">
                <a16:creationId xmlns:a16="http://schemas.microsoft.com/office/drawing/2014/main" id="{ECCF5871-E347-6A2B-CA34-7B3C5059C9FF}"/>
              </a:ext>
            </a:extLst>
          </p:cNvPr>
          <p:cNvSpPr>
            <a:spLocks noGrp="1"/>
          </p:cNvSpPr>
          <p:nvPr>
            <p:ph type="ftr" sz="quarter" idx="11"/>
          </p:nvPr>
        </p:nvSpPr>
        <p:spPr>
          <a:xfrm>
            <a:off x="8876521" y="6453002"/>
            <a:ext cx="2805405" cy="365125"/>
          </a:xfrm>
        </p:spPr>
        <p:txBody>
          <a:bodyPr/>
          <a:lstStyle/>
          <a:p>
            <a:pPr>
              <a:spcAft>
                <a:spcPts val="600"/>
              </a:spcAft>
            </a:pPr>
            <a:r>
              <a:rPr lang="en-US"/>
              <a:t>Sample Footer Text</a:t>
            </a:r>
          </a:p>
        </p:txBody>
      </p:sp>
      <p:sp>
        <p:nvSpPr>
          <p:cNvPr id="13" name="Slide Number Placeholder 16">
            <a:extLst>
              <a:ext uri="{FF2B5EF4-FFF2-40B4-BE49-F238E27FC236}">
                <a16:creationId xmlns:a16="http://schemas.microsoft.com/office/drawing/2014/main" id="{B2EABF23-AD68-813D-C200-7F5F0874C54C}"/>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pPr>
                <a:spcAft>
                  <a:spcPts val="600"/>
                </a:spcAft>
              </a:pPr>
              <a:t>4</a:t>
            </a:fld>
            <a:endParaRPr lang="en-US"/>
          </a:p>
        </p:txBody>
      </p:sp>
    </p:spTree>
    <p:extLst>
      <p:ext uri="{BB962C8B-B14F-4D97-AF65-F5344CB8AC3E}">
        <p14:creationId xmlns:p14="http://schemas.microsoft.com/office/powerpoint/2010/main" val="210063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D34C1-3D1E-6551-3B7A-355C20A99D02}"/>
              </a:ext>
            </a:extLst>
          </p:cNvPr>
          <p:cNvSpPr>
            <a:spLocks noGrp="1"/>
          </p:cNvSpPr>
          <p:nvPr>
            <p:ph idx="1"/>
          </p:nvPr>
        </p:nvSpPr>
        <p:spPr>
          <a:xfrm>
            <a:off x="1033024" y="697014"/>
            <a:ext cx="10125952" cy="5826281"/>
          </a:xfrm>
        </p:spPr>
        <p:txBody>
          <a:bodyPr>
            <a:normAutofit/>
          </a:bodyPr>
          <a:lstStyle/>
          <a:p>
            <a:pPr marL="0" indent="0">
              <a:lnSpc>
                <a:spcPct val="150000"/>
              </a:lnSpc>
              <a:spcAft>
                <a:spcPts val="800"/>
              </a:spcAft>
              <a:buNone/>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Det finnes også en god del regler som ikke nødvendigvis er nedskrevet, men som vi lærer oss i det vi enten vokser opp med disse reglene, eller vender oss til hvordan disse uskrevne reglene fungerer i et eller flere samfunn. Vi skjønner etter hvert at vi kanskje ikke burde banne i alle mulige situasjoner. Noen kan bli både lei seg og sinte (av og til kan det også være konsekvenser). Vi skjønner at vi kanskje ikke bør tar det største kakestykket hvis det betyr at andre får svært lite kake. Vi skjønner at vi bør hjelpe til f.eks. med opprydding slik at andre ikke må slite ekstra bare fordi vi ikke gadd å hjelpe til. Vi prøver å ikke smelle i døra hvis f.eks. en baby ligger og sover, vi bryr oss om venner hvis de har det vondt, m.m. Listen med slike uskrevne regler er uendelig.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800"/>
              </a:spcAft>
              <a:buNone/>
            </a:pPr>
            <a:r>
              <a:rPr lang="nb-NO" sz="1800" dirty="0">
                <a:effectLst/>
                <a:latin typeface="Calibri Light" panose="020F0302020204030204" pitchFamily="34" charset="0"/>
                <a:ea typeface="Calibri" panose="020F0502020204030204" pitchFamily="34" charset="0"/>
                <a:cs typeface="Times New Roman" panose="02020603050405020304" pitchFamily="18" charset="0"/>
              </a:rPr>
              <a:t>Det er en mengde slike ting vi vet vi burde og ikke burde gjøre. Om vi følger disse uskrevne reglene hele tiden, det er en annen sak. Det som er interessant er at du, som person, ofte blir definert ut fra hvor opptatt du er av å følge sike regler. Hvis du f.eks. aldri hjelper til, aldri rydder opp, ikke tenker på hvordan andre har det, kan du lett bli en person som andre misliker.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spTree>
    <p:extLst>
      <p:ext uri="{BB962C8B-B14F-4D97-AF65-F5344CB8AC3E}">
        <p14:creationId xmlns:p14="http://schemas.microsoft.com/office/powerpoint/2010/main" val="11949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301-BA76-5B6E-E58C-E84B5B229F28}"/>
              </a:ext>
            </a:extLst>
          </p:cNvPr>
          <p:cNvSpPr>
            <a:spLocks noGrp="1"/>
          </p:cNvSpPr>
          <p:nvPr>
            <p:ph type="title"/>
          </p:nvPr>
        </p:nvSpPr>
        <p:spPr>
          <a:xfrm>
            <a:off x="614681" y="548640"/>
            <a:ext cx="3553412" cy="1648943"/>
          </a:xfrm>
        </p:spPr>
        <p:txBody>
          <a:bodyPr anchor="t">
            <a:normAutofit/>
          </a:bodyPr>
          <a:lstStyle/>
          <a:p>
            <a:br>
              <a:rPr lang="nb-NO" sz="2500" b="1">
                <a:effectLst/>
              </a:rPr>
            </a:br>
            <a:r>
              <a:rPr lang="nb-NO" sz="2500" b="1">
                <a:effectLst/>
              </a:rPr>
              <a:t>Hva med alle reglene som er unødvendige?</a:t>
            </a:r>
            <a:br>
              <a:rPr lang="nb-NO" sz="2500">
                <a:effectLst/>
              </a:rPr>
            </a:br>
            <a:endParaRPr lang="nb-NO" sz="2500"/>
          </a:p>
        </p:txBody>
      </p:sp>
      <p:sp>
        <p:nvSpPr>
          <p:cNvPr id="3" name="Content Placeholder 2">
            <a:extLst>
              <a:ext uri="{FF2B5EF4-FFF2-40B4-BE49-F238E27FC236}">
                <a16:creationId xmlns:a16="http://schemas.microsoft.com/office/drawing/2014/main" id="{CC4AC7DB-7D53-B719-174E-8D4CBD8020EC}"/>
              </a:ext>
            </a:extLst>
          </p:cNvPr>
          <p:cNvSpPr>
            <a:spLocks noGrp="1"/>
          </p:cNvSpPr>
          <p:nvPr>
            <p:ph idx="1"/>
          </p:nvPr>
        </p:nvSpPr>
        <p:spPr>
          <a:xfrm>
            <a:off x="614680" y="2316480"/>
            <a:ext cx="3553413" cy="4122420"/>
          </a:xfrm>
        </p:spPr>
        <p:txBody>
          <a:bodyPr>
            <a:normAutofit/>
          </a:bodyPr>
          <a:lstStyle/>
          <a:p>
            <a:pPr marL="0" indent="0">
              <a:spcAft>
                <a:spcPts val="800"/>
              </a:spcAft>
              <a:buNone/>
            </a:pPr>
            <a:r>
              <a:rPr lang="nb-NO" sz="1400" b="1" dirty="0">
                <a:effectLst/>
              </a:rPr>
              <a:t>Vet du om unødvendige regler, eller regler som frustrerer deg, gjør deg trist eller sint???</a:t>
            </a:r>
            <a:endParaRPr lang="nb-NO" sz="1400" b="1" dirty="0"/>
          </a:p>
          <a:p>
            <a:pPr marL="0" indent="0">
              <a:spcAft>
                <a:spcPts val="800"/>
              </a:spcAft>
              <a:buNone/>
            </a:pPr>
            <a:r>
              <a:rPr lang="nb-NO" sz="1800" dirty="0">
                <a:effectLst/>
              </a:rPr>
              <a:t>Er det mange regler dere er uenige i (regler som dere mener ikke burde vært der) på skolen, blant venner, i familien/hjemme?</a:t>
            </a:r>
            <a:endParaRPr lang="nb-NO" sz="1800" dirty="0"/>
          </a:p>
          <a:p>
            <a:pPr marL="0" indent="0">
              <a:spcAft>
                <a:spcPts val="800"/>
              </a:spcAft>
              <a:buNone/>
            </a:pPr>
            <a:r>
              <a:rPr lang="nb-NO" sz="1800" b="1" dirty="0">
                <a:effectLst/>
              </a:rPr>
              <a:t>Diskuter gjerne høyt i plenum om dette. </a:t>
            </a:r>
            <a:endParaRPr lang="nb-NO" sz="1800" dirty="0"/>
          </a:p>
        </p:txBody>
      </p:sp>
      <p:sp>
        <p:nvSpPr>
          <p:cNvPr id="10" name="Date Placeholder 9">
            <a:extLst>
              <a:ext uri="{FF2B5EF4-FFF2-40B4-BE49-F238E27FC236}">
                <a16:creationId xmlns:a16="http://schemas.microsoft.com/office/drawing/2014/main" id="{DCB82115-2368-6E44-41EB-ABCC2B8FB932}"/>
              </a:ext>
            </a:extLst>
          </p:cNvPr>
          <p:cNvSpPr>
            <a:spLocks noGrp="1"/>
          </p:cNvSpPr>
          <p:nvPr>
            <p:ph type="dt" sz="half" idx="10"/>
          </p:nvPr>
        </p:nvSpPr>
        <p:spPr>
          <a:xfrm>
            <a:off x="137160" y="6453002"/>
            <a:ext cx="3494314" cy="365125"/>
          </a:xfrm>
        </p:spPr>
        <p:txBody>
          <a:bodyPr/>
          <a:lstStyle/>
          <a:p>
            <a:pPr>
              <a:spcAft>
                <a:spcPts val="600"/>
              </a:spcAft>
            </a:pPr>
            <a:fld id="{36EEDDE2-D916-4F9A-9650-DB1D30A8FDDC}" type="datetime1">
              <a:rPr lang="en-US" smtClean="0"/>
              <a:pPr>
                <a:spcAft>
                  <a:spcPts val="600"/>
                </a:spcAft>
              </a:pPr>
              <a:t>10/6/2023</a:t>
            </a:fld>
            <a:endParaRPr lang="en-US"/>
          </a:p>
        </p:txBody>
      </p:sp>
      <p:pic>
        <p:nvPicPr>
          <p:cNvPr id="5" name="Picture 4">
            <a:extLst>
              <a:ext uri="{FF2B5EF4-FFF2-40B4-BE49-F238E27FC236}">
                <a16:creationId xmlns:a16="http://schemas.microsoft.com/office/drawing/2014/main" id="{9762180B-E56F-6AE2-AFDA-2AB8B42B3882}"/>
              </a:ext>
            </a:extLst>
          </p:cNvPr>
          <p:cNvPicPr>
            <a:picLocks noChangeAspect="1"/>
          </p:cNvPicPr>
          <p:nvPr/>
        </p:nvPicPr>
        <p:blipFill rotWithShape="1">
          <a:blip r:embed="rId2"/>
          <a:srcRect t="2683" r="-1" b="29561"/>
          <a:stretch/>
        </p:blipFill>
        <p:spPr>
          <a:xfrm>
            <a:off x="4752550" y="10"/>
            <a:ext cx="7439450" cy="6857990"/>
          </a:xfrm>
          <a:prstGeom prst="rect">
            <a:avLst/>
          </a:prstGeom>
          <a:noFill/>
        </p:spPr>
      </p:pic>
      <p:sp>
        <p:nvSpPr>
          <p:cNvPr id="12" name="Footer Placeholder 10">
            <a:extLst>
              <a:ext uri="{FF2B5EF4-FFF2-40B4-BE49-F238E27FC236}">
                <a16:creationId xmlns:a16="http://schemas.microsoft.com/office/drawing/2014/main" id="{B8D70A6C-BE99-E7A9-4EF7-0A2F588BEC0A}"/>
              </a:ext>
            </a:extLst>
          </p:cNvPr>
          <p:cNvSpPr>
            <a:spLocks noGrp="1"/>
          </p:cNvSpPr>
          <p:nvPr>
            <p:ph type="ftr" sz="quarter" idx="11"/>
          </p:nvPr>
        </p:nvSpPr>
        <p:spPr>
          <a:xfrm>
            <a:off x="8876521" y="6453002"/>
            <a:ext cx="2805405" cy="365125"/>
          </a:xfrm>
        </p:spPr>
        <p:txBody>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14" name="Slide Number Placeholder 11">
            <a:extLst>
              <a:ext uri="{FF2B5EF4-FFF2-40B4-BE49-F238E27FC236}">
                <a16:creationId xmlns:a16="http://schemas.microsoft.com/office/drawing/2014/main" id="{8298AED6-FDA1-2358-192E-99EEAF6A8CB8}"/>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solidFill>
                  <a:srgbClr val="FFFFFF"/>
                </a:solidFill>
                <a:effectLst>
                  <a:outerShdw blurRad="38100" dist="38100" dir="2700000" algn="tl">
                    <a:srgbClr val="000000">
                      <a:alpha val="43137"/>
                    </a:srgbClr>
                  </a:outerShdw>
                </a:effectLst>
              </a:rPr>
              <a:pPr>
                <a:spcAft>
                  <a:spcPts val="600"/>
                </a:spcAft>
              </a:pPr>
              <a:t>6</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6369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4FEA5-C055-DD48-D9D3-DDAE6B666DB4}"/>
              </a:ext>
            </a:extLst>
          </p:cNvPr>
          <p:cNvSpPr>
            <a:spLocks noGrp="1"/>
          </p:cNvSpPr>
          <p:nvPr>
            <p:ph type="title"/>
          </p:nvPr>
        </p:nvSpPr>
        <p:spPr>
          <a:xfrm>
            <a:off x="923198" y="574519"/>
            <a:ext cx="10653578" cy="1132258"/>
          </a:xfrm>
        </p:spPr>
        <p:txBody>
          <a:bodyPr/>
          <a:lstStyle/>
          <a:p>
            <a:r>
              <a:rPr lang="nb-NO" dirty="0"/>
              <a:t>Eksempler på regler som lett blir mislikt av ungdom:</a:t>
            </a:r>
          </a:p>
        </p:txBody>
      </p:sp>
      <p:sp>
        <p:nvSpPr>
          <p:cNvPr id="3" name="Content Placeholder 2">
            <a:extLst>
              <a:ext uri="{FF2B5EF4-FFF2-40B4-BE49-F238E27FC236}">
                <a16:creationId xmlns:a16="http://schemas.microsoft.com/office/drawing/2014/main" id="{D5021A67-887E-BC05-598E-C132E692E433}"/>
              </a:ext>
            </a:extLst>
          </p:cNvPr>
          <p:cNvSpPr>
            <a:spLocks noGrp="1"/>
          </p:cNvSpPr>
          <p:nvPr>
            <p:ph idx="1"/>
          </p:nvPr>
        </p:nvSpPr>
        <p:spPr>
          <a:xfrm>
            <a:off x="923198" y="2043336"/>
            <a:ext cx="10653579" cy="4593828"/>
          </a:xfrm>
        </p:spPr>
        <p:txBody>
          <a:bodyPr>
            <a:normAutofit/>
          </a:bodyPr>
          <a:lstStyle/>
          <a:p>
            <a:pPr marL="0" indent="0">
              <a:buNone/>
            </a:pPr>
            <a:r>
              <a:rPr lang="nb-NO" sz="2400" dirty="0">
                <a:effectLst/>
                <a:latin typeface="Calibri" panose="020F0502020204030204" pitchFamily="34" charset="0"/>
                <a:ea typeface="Calibri" panose="020F0502020204030204" pitchFamily="34" charset="0"/>
                <a:cs typeface="Times New Roman" panose="02020603050405020304" pitchFamily="18" charset="0"/>
              </a:rPr>
              <a:t>Å ikke kunne bruke mobil på skolen. Å ikke kunne ha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tyggis</a:t>
            </a:r>
            <a:r>
              <a:rPr lang="nb-NO" sz="2400" dirty="0">
                <a:effectLst/>
                <a:latin typeface="Calibri" panose="020F0502020204030204" pitchFamily="34" charset="0"/>
                <a:ea typeface="Calibri" panose="020F0502020204030204" pitchFamily="34" charset="0"/>
                <a:cs typeface="Times New Roman" panose="02020603050405020304" pitchFamily="18" charset="0"/>
              </a:rPr>
              <a:t> på skolen. Å ikke kunne forlate skolegården, eller å ha </a:t>
            </a:r>
            <a:r>
              <a:rPr lang="nb-NO" sz="2400" dirty="0" err="1">
                <a:effectLst/>
                <a:latin typeface="Calibri" panose="020F0502020204030204" pitchFamily="34" charset="0"/>
                <a:ea typeface="Calibri" panose="020F0502020204030204" pitchFamily="34" charset="0"/>
                <a:cs typeface="Times New Roman" panose="02020603050405020304" pitchFamily="18" charset="0"/>
              </a:rPr>
              <a:t>no-go</a:t>
            </a:r>
            <a:r>
              <a:rPr lang="nb-NO" sz="2400" dirty="0">
                <a:effectLst/>
                <a:latin typeface="Calibri" panose="020F0502020204030204" pitchFamily="34" charset="0"/>
                <a:ea typeface="Calibri" panose="020F0502020204030204" pitchFamily="34" charset="0"/>
                <a:cs typeface="Times New Roman" panose="02020603050405020304" pitchFamily="18" charset="0"/>
              </a:rPr>
              <a:t> </a:t>
            </a:r>
            <a:r>
              <a:rPr lang="nb-NO" sz="2400" i="1" dirty="0" err="1">
                <a:effectLst/>
                <a:latin typeface="Calibri" panose="020F0502020204030204" pitchFamily="34" charset="0"/>
                <a:ea typeface="Calibri" panose="020F0502020204030204" pitchFamily="34" charset="0"/>
                <a:cs typeface="Times New Roman" panose="02020603050405020304" pitchFamily="18" charset="0"/>
              </a:rPr>
              <a:t>zones</a:t>
            </a:r>
            <a:r>
              <a:rPr lang="nb-NO" sz="2400" i="1" dirty="0">
                <a:effectLst/>
                <a:latin typeface="Calibri" panose="020F0502020204030204" pitchFamily="34" charset="0"/>
                <a:ea typeface="Calibri" panose="020F0502020204030204" pitchFamily="34" charset="0"/>
                <a:cs typeface="Times New Roman" panose="02020603050405020304" pitchFamily="18" charset="0"/>
              </a:rPr>
              <a:t> (områder man ikke får være på i skoletiden)</a:t>
            </a:r>
            <a:r>
              <a:rPr lang="nb-NO" sz="2400" dirty="0">
                <a:effectLst/>
                <a:latin typeface="Calibri" panose="020F0502020204030204" pitchFamily="34" charset="0"/>
                <a:ea typeface="Calibri" panose="020F0502020204030204" pitchFamily="34" charset="0"/>
                <a:cs typeface="Times New Roman" panose="02020603050405020304" pitchFamily="18" charset="0"/>
              </a:rPr>
              <a:t>. Prating i timen/undervisningen. Lekser, karakterer og anmerkinger </a:t>
            </a:r>
            <a:r>
              <a:rPr lang="nb-NO" sz="2400" i="1" dirty="0">
                <a:effectLst/>
                <a:latin typeface="Calibri" panose="020F0502020204030204" pitchFamily="34" charset="0"/>
                <a:ea typeface="Calibri" panose="020F0502020204030204" pitchFamily="34" charset="0"/>
                <a:cs typeface="Times New Roman" panose="02020603050405020304" pitchFamily="18" charset="0"/>
              </a:rPr>
              <a:t>(noen har ikke disse, eller har tatt bort noen av disse fra sin skole)</a:t>
            </a:r>
            <a:r>
              <a:rPr lang="nb-NO" sz="2400" dirty="0">
                <a:effectLst/>
                <a:latin typeface="Calibri" panose="020F0502020204030204" pitchFamily="34" charset="0"/>
                <a:ea typeface="Calibri" panose="020F0502020204030204" pitchFamily="34" charset="0"/>
                <a:cs typeface="Times New Roman" panose="02020603050405020304" pitchFamily="18" charset="0"/>
              </a:rPr>
              <a:t>.  Holde seg til avtaler (når du skal komme hjem om kvelden, f.eks.). Leksetid. Leggetid </a:t>
            </a:r>
            <a:r>
              <a:rPr lang="nb-NO" sz="2400" i="1" dirty="0">
                <a:effectLst/>
                <a:latin typeface="Calibri" panose="020F0502020204030204" pitchFamily="34" charset="0"/>
                <a:ea typeface="Calibri" panose="020F0502020204030204" pitchFamily="34" charset="0"/>
                <a:cs typeface="Times New Roman" panose="02020603050405020304" pitchFamily="18" charset="0"/>
              </a:rPr>
              <a:t>(hjemme)</a:t>
            </a:r>
            <a:r>
              <a:rPr lang="nb-NO" sz="2400" dirty="0">
                <a:effectLst/>
                <a:latin typeface="Calibri" panose="020F0502020204030204" pitchFamily="34" charset="0"/>
                <a:ea typeface="Calibri" panose="020F0502020204030204" pitchFamily="34" charset="0"/>
                <a:cs typeface="Times New Roman" panose="02020603050405020304" pitchFamily="18" charset="0"/>
              </a:rPr>
              <a:t>. Begrenset skjermtid. Husarbeid/det som er forventet av deg hjemme. </a:t>
            </a:r>
          </a:p>
          <a:p>
            <a:pPr marL="0" indent="0">
              <a:buNone/>
            </a:pP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b-NO" sz="2400" dirty="0">
                <a:latin typeface="Calibri" panose="020F0502020204030204" pitchFamily="34" charset="0"/>
                <a:ea typeface="Calibri" panose="020F0502020204030204" pitchFamily="34" charset="0"/>
                <a:cs typeface="Times New Roman" panose="02020603050405020304" pitchFamily="18" charset="0"/>
              </a:rPr>
              <a:t>Det er sikkert en drøss andre slike regler. Har du forslag til flere?</a:t>
            </a:r>
            <a:endParaRPr lang="nb-NO" sz="2800" dirty="0"/>
          </a:p>
        </p:txBody>
      </p:sp>
    </p:spTree>
    <p:extLst>
      <p:ext uri="{BB962C8B-B14F-4D97-AF65-F5344CB8AC3E}">
        <p14:creationId xmlns:p14="http://schemas.microsoft.com/office/powerpoint/2010/main" val="306415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0C74-88AC-38EA-000A-45D56A77E87D}"/>
              </a:ext>
            </a:extLst>
          </p:cNvPr>
          <p:cNvSpPr>
            <a:spLocks noGrp="1"/>
          </p:cNvSpPr>
          <p:nvPr>
            <p:ph type="title"/>
          </p:nvPr>
        </p:nvSpPr>
        <p:spPr>
          <a:xfrm>
            <a:off x="431322" y="433385"/>
            <a:ext cx="11136700" cy="707653"/>
          </a:xfrm>
        </p:spPr>
        <p:txBody>
          <a:bodyPr>
            <a:normAutofit/>
          </a:bodyPr>
          <a:lstStyle/>
          <a:p>
            <a:r>
              <a:rPr lang="nb-NO" sz="3200" b="1" dirty="0">
                <a:effectLst/>
                <a:latin typeface="Berlin Sans FB Demi" panose="020E0802020502020306" pitchFamily="34" charset="0"/>
                <a:ea typeface="Calibri" panose="020F0502020204030204" pitchFamily="34" charset="0"/>
                <a:cs typeface="Times New Roman" panose="02020603050405020304" pitchFamily="18" charset="0"/>
              </a:rPr>
              <a:t>Kunne du greid å forsvare de reglene du ikke liker så godt??</a:t>
            </a:r>
            <a:endParaRPr lang="nb-NO" sz="3200" dirty="0"/>
          </a:p>
        </p:txBody>
      </p:sp>
      <p:sp>
        <p:nvSpPr>
          <p:cNvPr id="3" name="Content Placeholder 2">
            <a:extLst>
              <a:ext uri="{FF2B5EF4-FFF2-40B4-BE49-F238E27FC236}">
                <a16:creationId xmlns:a16="http://schemas.microsoft.com/office/drawing/2014/main" id="{B16A7E18-F8F5-9AF9-A0FA-1857FFBD1E94}"/>
              </a:ext>
            </a:extLst>
          </p:cNvPr>
          <p:cNvSpPr>
            <a:spLocks noGrp="1"/>
          </p:cNvSpPr>
          <p:nvPr>
            <p:ph idx="1"/>
          </p:nvPr>
        </p:nvSpPr>
        <p:spPr>
          <a:xfrm>
            <a:off x="914443" y="1125430"/>
            <a:ext cx="10653579" cy="1320967"/>
          </a:xfrm>
        </p:spPr>
        <p:txBody>
          <a:bodyPr>
            <a:normAutofit/>
          </a:bodyPr>
          <a:lstStyle/>
          <a:p>
            <a:pPr marL="0" indent="0">
              <a:buNone/>
            </a:pPr>
            <a:r>
              <a:rPr lang="nb-NO" dirty="0">
                <a:effectLst/>
                <a:latin typeface="Calibri Light" panose="020F0302020204030204" pitchFamily="34" charset="0"/>
                <a:ea typeface="Calibri" panose="020F0502020204030204" pitchFamily="34" charset="0"/>
              </a:rPr>
              <a:t>Velg dere ut en eller to regler eller samfunnsnormer som dere </a:t>
            </a:r>
            <a:r>
              <a:rPr lang="nb-NO" b="1" i="1" dirty="0">
                <a:effectLst/>
                <a:latin typeface="Calibri Light" panose="020F0302020204030204" pitchFamily="34" charset="0"/>
                <a:ea typeface="Calibri" panose="020F0502020204030204" pitchFamily="34" charset="0"/>
              </a:rPr>
              <a:t>ikke</a:t>
            </a:r>
            <a:r>
              <a:rPr lang="nb-NO" dirty="0">
                <a:effectLst/>
                <a:latin typeface="Calibri Light" panose="020F0302020204030204" pitchFamily="34" charset="0"/>
                <a:ea typeface="Calibri" panose="020F0502020204030204" pitchFamily="34" charset="0"/>
              </a:rPr>
              <a:t> liker så godt. Oppgave nå er å faktisk finne svært gode argumenter for denne regelen/disse reglene. Argumentene må være så gode at de er med på å overbevise de andre konfirmantene i gruppa deres.</a:t>
            </a:r>
          </a:p>
          <a:p>
            <a:pPr marL="0" indent="0">
              <a:buNone/>
            </a:pPr>
            <a:endParaRPr lang="nb-NO" dirty="0">
              <a:latin typeface="Calibri Light" panose="020F0302020204030204" pitchFamily="34" charset="0"/>
              <a:ea typeface="Calibri" panose="020F0502020204030204" pitchFamily="34" charset="0"/>
            </a:endParaRPr>
          </a:p>
          <a:p>
            <a:pPr marL="0" indent="0">
              <a:buNone/>
            </a:pPr>
            <a:endParaRPr lang="nb-NO" dirty="0">
              <a:effectLst/>
              <a:latin typeface="Calibri Light" panose="020F0302020204030204" pitchFamily="34" charset="0"/>
              <a:ea typeface="Calibri" panose="020F0502020204030204" pitchFamily="34" charset="0"/>
            </a:endParaRPr>
          </a:p>
          <a:p>
            <a:pPr marL="0" indent="0">
              <a:buNone/>
            </a:pPr>
            <a:endParaRPr lang="nb-NO" sz="2400" dirty="0"/>
          </a:p>
        </p:txBody>
      </p:sp>
      <p:sp>
        <p:nvSpPr>
          <p:cNvPr id="4" name="TextBox 3">
            <a:extLst>
              <a:ext uri="{FF2B5EF4-FFF2-40B4-BE49-F238E27FC236}">
                <a16:creationId xmlns:a16="http://schemas.microsoft.com/office/drawing/2014/main" id="{0D68A8C4-A264-74DA-01E2-A10E62188D7D}"/>
              </a:ext>
            </a:extLst>
          </p:cNvPr>
          <p:cNvSpPr txBox="1"/>
          <p:nvPr/>
        </p:nvSpPr>
        <p:spPr>
          <a:xfrm>
            <a:off x="2044503" y="4964214"/>
            <a:ext cx="8980098" cy="1754326"/>
          </a:xfrm>
          <a:prstGeom prst="rect">
            <a:avLst/>
          </a:prstGeom>
          <a:noFill/>
        </p:spPr>
        <p:txBody>
          <a:bodyPr wrap="square" rtlCol="0">
            <a:spAutoFit/>
          </a:bodyPr>
          <a:lstStyle/>
          <a:p>
            <a:pPr>
              <a:lnSpc>
                <a:spcPct val="150000"/>
              </a:lnSpc>
            </a:pPr>
            <a:r>
              <a:rPr lang="nb-NO" sz="2000" b="1" dirty="0">
                <a:effectLst/>
                <a:latin typeface="Berlin Sans FB Demi" panose="020E0802020502020306" pitchFamily="34" charset="0"/>
                <a:ea typeface="Calibri" panose="020F0502020204030204" pitchFamily="34" charset="0"/>
                <a:cs typeface="Times New Roman" panose="02020603050405020304" pitchFamily="18" charset="0"/>
              </a:rPr>
              <a:t>Etter dette (i plenum): </a:t>
            </a:r>
            <a:br>
              <a:rPr lang="nb-NO" sz="2000" b="1" dirty="0">
                <a:effectLst/>
                <a:latin typeface="Calibri Light" panose="020F0302020204030204" pitchFamily="34" charset="0"/>
                <a:ea typeface="Calibri" panose="020F0502020204030204" pitchFamily="34" charset="0"/>
                <a:cs typeface="Times New Roman" panose="02020603050405020304" pitchFamily="18" charset="0"/>
              </a:rPr>
            </a:br>
            <a:r>
              <a:rPr lang="nb-NO" sz="2000" dirty="0">
                <a:effectLst/>
                <a:latin typeface="Calibri Light" panose="020F0302020204030204" pitchFamily="34" charset="0"/>
                <a:ea typeface="Calibri" panose="020F0502020204030204" pitchFamily="34" charset="0"/>
                <a:cs typeface="Times New Roman" panose="02020603050405020304" pitchFamily="18" charset="0"/>
              </a:rPr>
              <a:t>Diskuter gjerne også (hvis dere har tid) hvorfor dere mener </a:t>
            </a:r>
            <a:r>
              <a:rPr lang="nb-NO" sz="2000" u="sng" dirty="0">
                <a:effectLst/>
                <a:latin typeface="Calibri Light" panose="020F0302020204030204" pitchFamily="34" charset="0"/>
                <a:ea typeface="Calibri" panose="020F0502020204030204" pitchFamily="34" charset="0"/>
                <a:cs typeface="Times New Roman" panose="02020603050405020304" pitchFamily="18" charset="0"/>
              </a:rPr>
              <a:t>det er bra</a:t>
            </a:r>
            <a:r>
              <a:rPr lang="nb-NO" sz="2000" dirty="0">
                <a:effectLst/>
                <a:latin typeface="Calibri Light" panose="020F0302020204030204" pitchFamily="34" charset="0"/>
                <a:ea typeface="Calibri" panose="020F0502020204030204" pitchFamily="34" charset="0"/>
                <a:cs typeface="Times New Roman" panose="02020603050405020304" pitchFamily="18" charset="0"/>
              </a:rPr>
              <a:t> at det finnes regler i samfunnet. Da snakker vi om lover og regler som man kan få straff for å bryte.</a:t>
            </a:r>
            <a:endParaRPr lang="nb-NO"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5" name="TextBox 4">
            <a:extLst>
              <a:ext uri="{FF2B5EF4-FFF2-40B4-BE49-F238E27FC236}">
                <a16:creationId xmlns:a16="http://schemas.microsoft.com/office/drawing/2014/main" id="{C8C5725C-CAB5-A337-E8D7-6BB649915A5E}"/>
              </a:ext>
            </a:extLst>
          </p:cNvPr>
          <p:cNvSpPr txBox="1"/>
          <p:nvPr/>
        </p:nvSpPr>
        <p:spPr>
          <a:xfrm>
            <a:off x="419819" y="2529603"/>
            <a:ext cx="11352361" cy="2123787"/>
          </a:xfrm>
          <a:prstGeom prst="rect">
            <a:avLst/>
          </a:prstGeom>
          <a:noFill/>
        </p:spPr>
        <p:txBody>
          <a:bodyPr wrap="square" rtlCol="0">
            <a:spAutoFit/>
          </a:bodyPr>
          <a:lstStyle/>
          <a:p>
            <a:pPr>
              <a:lnSpc>
                <a:spcPct val="150000"/>
              </a:lnSpc>
            </a:pPr>
            <a:r>
              <a:rPr lang="nb-NO" sz="1800" b="1" dirty="0">
                <a:effectLst/>
                <a:latin typeface="Abadi Extra Light" panose="020B0204020104020204" pitchFamily="34" charset="0"/>
                <a:ea typeface="Calibri" panose="020F0502020204030204" pitchFamily="34" charset="0"/>
                <a:cs typeface="Times New Roman" panose="02020603050405020304" pitchFamily="18" charset="0"/>
              </a:rPr>
              <a:t>Her er noen regler som mange ungdommer på deres alder ofte reagerer på:</a:t>
            </a:r>
            <a:r>
              <a:rPr lang="nb-NO" sz="1800" dirty="0">
                <a:effectLst/>
                <a:latin typeface="Abadi Extra Light" panose="020B0204020104020204" pitchFamily="34" charset="0"/>
                <a:ea typeface="Calibri" panose="020F0502020204030204" pitchFamily="34" charset="0"/>
                <a:cs typeface="Times New Roman" panose="02020603050405020304" pitchFamily="18" charset="0"/>
              </a:rPr>
              <a:t> Å ikke kunne bruke mobil på skolen. Å ikke kunne ha </a:t>
            </a:r>
            <a:r>
              <a:rPr lang="nb-NO" sz="1800" dirty="0" err="1">
                <a:effectLst/>
                <a:latin typeface="Abadi Extra Light" panose="020B0204020104020204" pitchFamily="34" charset="0"/>
                <a:ea typeface="Calibri" panose="020F0502020204030204" pitchFamily="34" charset="0"/>
                <a:cs typeface="Times New Roman" panose="02020603050405020304" pitchFamily="18" charset="0"/>
              </a:rPr>
              <a:t>tyggis</a:t>
            </a:r>
            <a:r>
              <a:rPr lang="nb-NO" sz="1800" dirty="0">
                <a:effectLst/>
                <a:latin typeface="Abadi Extra Light" panose="020B0204020104020204" pitchFamily="34" charset="0"/>
                <a:ea typeface="Calibri" panose="020F0502020204030204" pitchFamily="34" charset="0"/>
                <a:cs typeface="Times New Roman" panose="02020603050405020304" pitchFamily="18" charset="0"/>
              </a:rPr>
              <a:t> på skolen. Å ikke kunne forlate skolegården, eller å ha </a:t>
            </a:r>
            <a:r>
              <a:rPr lang="nb-NO" sz="1800" dirty="0" err="1">
                <a:effectLst/>
                <a:latin typeface="Abadi Extra Light" panose="020B0204020104020204" pitchFamily="34" charset="0"/>
                <a:ea typeface="Calibri" panose="020F0502020204030204" pitchFamily="34" charset="0"/>
                <a:cs typeface="Times New Roman" panose="02020603050405020304" pitchFamily="18" charset="0"/>
              </a:rPr>
              <a:t>no-go</a:t>
            </a:r>
            <a:r>
              <a:rPr lang="nb-NO" sz="1800" dirty="0">
                <a:effectLst/>
                <a:latin typeface="Abadi Extra Light" panose="020B0204020104020204" pitchFamily="34" charset="0"/>
                <a:ea typeface="Calibri" panose="020F0502020204030204" pitchFamily="34" charset="0"/>
                <a:cs typeface="Times New Roman" panose="02020603050405020304" pitchFamily="18" charset="0"/>
              </a:rPr>
              <a:t> </a:t>
            </a:r>
            <a:r>
              <a:rPr lang="nb-NO" sz="1800" i="1" dirty="0" err="1">
                <a:effectLst/>
                <a:latin typeface="Abadi Extra Light" panose="020B0204020104020204" pitchFamily="34" charset="0"/>
                <a:ea typeface="Calibri" panose="020F0502020204030204" pitchFamily="34" charset="0"/>
                <a:cs typeface="Times New Roman" panose="02020603050405020304" pitchFamily="18" charset="0"/>
              </a:rPr>
              <a:t>zones</a:t>
            </a:r>
            <a:r>
              <a:rPr lang="nb-NO" sz="1800" i="1" dirty="0">
                <a:effectLst/>
                <a:latin typeface="Abadi Extra Light" panose="020B0204020104020204" pitchFamily="34" charset="0"/>
                <a:ea typeface="Calibri" panose="020F0502020204030204" pitchFamily="34" charset="0"/>
                <a:cs typeface="Times New Roman" panose="02020603050405020304" pitchFamily="18" charset="0"/>
              </a:rPr>
              <a:t> (områder man ikke får være på i skoletiden)</a:t>
            </a:r>
            <a:r>
              <a:rPr lang="nb-NO" sz="1800" dirty="0">
                <a:effectLst/>
                <a:latin typeface="Abadi Extra Light" panose="020B0204020104020204" pitchFamily="34" charset="0"/>
                <a:ea typeface="Calibri" panose="020F0502020204030204" pitchFamily="34" charset="0"/>
                <a:cs typeface="Times New Roman" panose="02020603050405020304" pitchFamily="18" charset="0"/>
              </a:rPr>
              <a:t>. Prating i timen/undervisningen. Lekser, karakter og anmerkinger </a:t>
            </a:r>
            <a:r>
              <a:rPr lang="nb-NO" sz="1800" i="1" dirty="0">
                <a:effectLst/>
                <a:latin typeface="Abadi Extra Light" panose="020B0204020104020204" pitchFamily="34" charset="0"/>
                <a:ea typeface="Calibri" panose="020F0502020204030204" pitchFamily="34" charset="0"/>
                <a:cs typeface="Times New Roman" panose="02020603050405020304" pitchFamily="18" charset="0"/>
              </a:rPr>
              <a:t>(noen har ikke disse, eller har tatt bort noen av disse fra sin skole)</a:t>
            </a:r>
            <a:r>
              <a:rPr lang="nb-NO" sz="1800" dirty="0">
                <a:effectLst/>
                <a:latin typeface="Abadi Extra Light" panose="020B0204020104020204" pitchFamily="34" charset="0"/>
                <a:ea typeface="Calibri" panose="020F0502020204030204" pitchFamily="34" charset="0"/>
                <a:cs typeface="Times New Roman" panose="02020603050405020304" pitchFamily="18" charset="0"/>
              </a:rPr>
              <a:t>.  Holde seg til avtaler (når du skal komme hjem om kvelden, f.eks.). Leggetid </a:t>
            </a:r>
            <a:r>
              <a:rPr lang="nb-NO" sz="1800" i="1" dirty="0">
                <a:effectLst/>
                <a:latin typeface="Abadi Extra Light" panose="020B0204020104020204" pitchFamily="34" charset="0"/>
                <a:ea typeface="Calibri" panose="020F0502020204030204" pitchFamily="34" charset="0"/>
                <a:cs typeface="Times New Roman" panose="02020603050405020304" pitchFamily="18" charset="0"/>
              </a:rPr>
              <a:t>(hjemme)</a:t>
            </a:r>
            <a:r>
              <a:rPr lang="nb-NO" sz="1800" dirty="0">
                <a:effectLst/>
                <a:latin typeface="Abadi Extra Light" panose="020B0204020104020204" pitchFamily="34" charset="0"/>
                <a:ea typeface="Calibri" panose="020F0502020204030204" pitchFamily="34" charset="0"/>
                <a:cs typeface="Times New Roman" panose="02020603050405020304" pitchFamily="18" charset="0"/>
              </a:rPr>
              <a:t>. Begrenset skjermtid. Husarbeid/det som er forventet av deg hjemme. M.m. …</a:t>
            </a:r>
          </a:p>
        </p:txBody>
      </p:sp>
    </p:spTree>
    <p:extLst>
      <p:ext uri="{BB962C8B-B14F-4D97-AF65-F5344CB8AC3E}">
        <p14:creationId xmlns:p14="http://schemas.microsoft.com/office/powerpoint/2010/main" val="78987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623E2-AC78-A07B-8F72-EBB35F092997}"/>
              </a:ext>
            </a:extLst>
          </p:cNvPr>
          <p:cNvSpPr>
            <a:spLocks noGrp="1"/>
          </p:cNvSpPr>
          <p:nvPr>
            <p:ph type="title"/>
          </p:nvPr>
        </p:nvSpPr>
        <p:spPr>
          <a:xfrm>
            <a:off x="1095727" y="366623"/>
            <a:ext cx="10653578" cy="857466"/>
          </a:xfrm>
        </p:spPr>
        <p:txBody>
          <a:bodyPr>
            <a:normAutofit/>
          </a:bodyPr>
          <a:lstStyle/>
          <a:p>
            <a:r>
              <a:rPr lang="nb-NO" sz="4800" b="1" dirty="0">
                <a:effectLst/>
                <a:latin typeface="Calibri Light" panose="020F0302020204030204" pitchFamily="34" charset="0"/>
                <a:ea typeface="Calibri" panose="020F0502020204030204" pitchFamily="34" charset="0"/>
                <a:cs typeface="Times New Roman" panose="02020603050405020304" pitchFamily="18" charset="0"/>
              </a:rPr>
              <a:t>Hvordan </a:t>
            </a:r>
            <a:r>
              <a:rPr lang="nb-NO" sz="4800" b="1" i="1" dirty="0">
                <a:effectLst/>
                <a:latin typeface="Calibri Light" panose="020F0302020204030204" pitchFamily="34" charset="0"/>
                <a:ea typeface="Calibri" panose="020F0502020204030204" pitchFamily="34" charset="0"/>
                <a:cs typeface="Times New Roman" panose="02020603050405020304" pitchFamily="18" charset="0"/>
              </a:rPr>
              <a:t>blir</a:t>
            </a:r>
            <a:r>
              <a:rPr lang="nb-NO" sz="4800" b="1" dirty="0">
                <a:effectLst/>
                <a:latin typeface="Calibri Light" panose="020F0302020204030204" pitchFamily="34" charset="0"/>
                <a:ea typeface="Calibri" panose="020F0502020204030204" pitchFamily="34" charset="0"/>
                <a:cs typeface="Times New Roman" panose="02020603050405020304" pitchFamily="18" charset="0"/>
              </a:rPr>
              <a:t> et samfunn uten regler?</a:t>
            </a:r>
            <a:endParaRPr lang="nb-NO" sz="3200" dirty="0"/>
          </a:p>
        </p:txBody>
      </p:sp>
      <p:sp>
        <p:nvSpPr>
          <p:cNvPr id="3" name="TextBox 2">
            <a:extLst>
              <a:ext uri="{FF2B5EF4-FFF2-40B4-BE49-F238E27FC236}">
                <a16:creationId xmlns:a16="http://schemas.microsoft.com/office/drawing/2014/main" id="{E67CBB9F-C481-B51B-CF23-451DE9D97FF8}"/>
              </a:ext>
            </a:extLst>
          </p:cNvPr>
          <p:cNvSpPr txBox="1"/>
          <p:nvPr/>
        </p:nvSpPr>
        <p:spPr>
          <a:xfrm>
            <a:off x="442695" y="1224089"/>
            <a:ext cx="3648972" cy="5200591"/>
          </a:xfrm>
          <a:prstGeom prst="rect">
            <a:avLst/>
          </a:prstGeom>
          <a:noFill/>
        </p:spPr>
        <p:txBody>
          <a:bodyPr wrap="square" rtlCol="0">
            <a:spAutoFit/>
          </a:bodyPr>
          <a:lstStyle/>
          <a:p>
            <a:pPr>
              <a:lnSpc>
                <a:spcPct val="107000"/>
              </a:lnSpc>
              <a:spcAft>
                <a:spcPts val="800"/>
              </a:spcAft>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I kapittel 3 i YOUCAT Konfirmant</a:t>
            </a:r>
            <a:r>
              <a:rPr lang="nb-NO" sz="1800" dirty="0">
                <a:effectLst/>
                <a:latin typeface="Calibri Light" panose="020F0302020204030204" pitchFamily="34" charset="0"/>
                <a:ea typeface="Calibri" panose="020F0502020204030204" pitchFamily="34" charset="0"/>
                <a:cs typeface="Times New Roman" panose="02020603050405020304" pitchFamily="18" charset="0"/>
              </a:rPr>
              <a:t> ble det snakket om perfekte samfunn der mennesker levde i harmoni med hverandre og med naturen. Et av disse var Stillehavsparadiset (s. 25). Les gjerne igjennom dette på nytt.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Tror dere slike samfunn finnes?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nb-NO" sz="1800" b="1" dirty="0">
                <a:effectLst/>
                <a:latin typeface="Calibri Light" panose="020F0302020204030204" pitchFamily="34" charset="0"/>
                <a:ea typeface="Calibri" panose="020F0502020204030204" pitchFamily="34" charset="0"/>
                <a:cs typeface="Times New Roman" panose="02020603050405020304" pitchFamily="18" charset="0"/>
              </a:rPr>
              <a:t>Tror dere vi mennesker kan bli så opplyste at vi aldre vil gjøre onde ting mer?</a:t>
            </a:r>
          </a:p>
          <a:p>
            <a:pPr lvl="0">
              <a:lnSpc>
                <a:spcPct val="150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600" dirty="0">
                <a:effectLst/>
                <a:latin typeface="Calibri Light" panose="020F0302020204030204" pitchFamily="34" charset="0"/>
                <a:ea typeface="Calibri" panose="020F0502020204030204" pitchFamily="34" charset="0"/>
                <a:cs typeface="Times New Roman" panose="02020603050405020304" pitchFamily="18" charset="0"/>
              </a:rPr>
              <a:t>Et godt filmforslag er filmen «The </a:t>
            </a:r>
            <a:r>
              <a:rPr lang="nb-NO" sz="1600" dirty="0" err="1">
                <a:effectLst/>
                <a:latin typeface="Calibri Light" panose="020F0302020204030204" pitchFamily="34" charset="0"/>
                <a:ea typeface="Calibri" panose="020F0502020204030204" pitchFamily="34" charset="0"/>
                <a:cs typeface="Times New Roman" panose="02020603050405020304" pitchFamily="18" charset="0"/>
              </a:rPr>
              <a:t>Wave</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400" dirty="0">
                <a:effectLst/>
                <a:latin typeface="Calibri Light" panose="020F0302020204030204" pitchFamily="34" charset="0"/>
                <a:ea typeface="Calibri" panose="020F0502020204030204" pitchFamily="34" charset="0"/>
                <a:cs typeface="Times New Roman" panose="02020603050405020304" pitchFamily="18" charset="0"/>
              </a:rPr>
              <a:t>(tysk: «Die </a:t>
            </a:r>
            <a:r>
              <a:rPr lang="nb-NO" sz="1400" dirty="0" err="1">
                <a:effectLst/>
                <a:latin typeface="Calibri Light" panose="020F0302020204030204" pitchFamily="34" charset="0"/>
                <a:ea typeface="Calibri" panose="020F0502020204030204" pitchFamily="34" charset="0"/>
                <a:cs typeface="Times New Roman" panose="02020603050405020304" pitchFamily="18" charset="0"/>
              </a:rPr>
              <a:t>Welle</a:t>
            </a:r>
            <a:r>
              <a:rPr lang="nb-NO" sz="1400" dirty="0">
                <a:effectLst/>
                <a:latin typeface="Calibri Light" panose="020F0302020204030204" pitchFamily="34" charset="0"/>
                <a:ea typeface="Calibri" panose="020F0502020204030204" pitchFamily="34" charset="0"/>
                <a:cs typeface="Times New Roman" panose="02020603050405020304" pitchFamily="18" charset="0"/>
              </a:rPr>
              <a:t>») som direkte tar for seg dette. Filmen er en smule brutal så vær litt obs-obs hvis du/dere ønsker å se den!</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258DA3D-9830-3BC2-C9B4-B95353AC2249}"/>
              </a:ext>
            </a:extLst>
          </p:cNvPr>
          <p:cNvSpPr txBox="1"/>
          <p:nvPr/>
        </p:nvSpPr>
        <p:spPr>
          <a:xfrm>
            <a:off x="8540151" y="1158703"/>
            <a:ext cx="3314113" cy="5224764"/>
          </a:xfrm>
          <a:prstGeom prst="rect">
            <a:avLst/>
          </a:prstGeom>
          <a:noFill/>
        </p:spPr>
        <p:txBody>
          <a:bodyPr wrap="square" rtlCol="0">
            <a:spAutoFit/>
          </a:bodyPr>
          <a:lstStyle/>
          <a:p>
            <a:pPr>
              <a:lnSpc>
                <a:spcPct val="150000"/>
              </a:lnSpc>
              <a:spcAft>
                <a:spcPts val="800"/>
              </a:spcAft>
            </a:pPr>
            <a:r>
              <a:rPr lang="nb-NO" sz="1600" b="1" dirty="0">
                <a:effectLst/>
                <a:latin typeface="Calibri Light" panose="020F0302020204030204" pitchFamily="34" charset="0"/>
                <a:ea typeface="Calibri" panose="020F0502020204030204" pitchFamily="34" charset="0"/>
                <a:cs typeface="Times New Roman" panose="02020603050405020304" pitchFamily="18" charset="0"/>
              </a:rPr>
              <a:t>For å få en god (eller bedre) forståelse et regelløst samfunn burde dere se kort-dokumentaren «</a:t>
            </a:r>
            <a:r>
              <a:rPr lang="nb-NO" sz="1600" b="1" dirty="0" err="1">
                <a:effectLst/>
                <a:latin typeface="Calibri Light" panose="020F0302020204030204" pitchFamily="34" charset="0"/>
                <a:ea typeface="Calibri" panose="020F0502020204030204" pitchFamily="34" charset="0"/>
                <a:cs typeface="Times New Roman" panose="02020603050405020304" pitchFamily="18" charset="0"/>
              </a:rPr>
              <a:t>Lawlessness</a:t>
            </a:r>
            <a:r>
              <a:rPr lang="nb-NO" sz="1600" b="1" dirty="0">
                <a:effectLst/>
                <a:latin typeface="Calibri Light" panose="020F0302020204030204" pitchFamily="34" charset="0"/>
                <a:ea typeface="Calibri" panose="020F0502020204030204" pitchFamily="34" charset="0"/>
                <a:cs typeface="Times New Roman" panose="02020603050405020304" pitchFamily="18" charset="0"/>
              </a:rPr>
              <a:t>» </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a:t>
            </a:r>
            <a:r>
              <a:rPr lang="nb-NO"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(916) </a:t>
            </a:r>
            <a:r>
              <a:rPr lang="nb-NO" sz="16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What</a:t>
            </a:r>
            <a:r>
              <a:rPr lang="nb-NO"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If The World </a:t>
            </a:r>
            <a:r>
              <a:rPr lang="nb-NO" sz="16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Had</a:t>
            </a:r>
            <a:r>
              <a:rPr lang="nb-NO"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No Laws? - </a:t>
            </a:r>
            <a:r>
              <a:rPr lang="nb-NO" sz="16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YouTube</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 ) og/eller nyhetssendingen (ikke ny nå) om Venezuela (</a:t>
            </a:r>
            <a:r>
              <a:rPr lang="nb-NO" sz="16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Lawlessness</a:t>
            </a:r>
            <a:r>
              <a:rPr lang="nb-NO"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and </a:t>
            </a:r>
            <a:r>
              <a:rPr lang="nb-NO" sz="16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lynchings</a:t>
            </a:r>
            <a:r>
              <a:rPr lang="nb-NO" sz="1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in Venezuela - Focus (france24.com)</a:t>
            </a:r>
            <a:r>
              <a:rPr lang="nb-NO" sz="1600" dirty="0">
                <a:effectLst/>
                <a:latin typeface="Calibri" panose="020F0502020204030204" pitchFamily="34" charset="0"/>
                <a:ea typeface="Calibri" panose="020F0502020204030204" pitchFamily="34" charset="0"/>
                <a:cs typeface="Times New Roman" panose="02020603050405020304" pitchFamily="18" charset="0"/>
              </a:rPr>
              <a:t>)</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 Kanskje har situasjonen i Venezuela stabilisert seg når dere leser dette (det får vi jo håpe </a:t>
            </a:r>
            <a:r>
              <a:rPr lang="nb-NO" sz="1600" dirty="0">
                <a:solidFill>
                  <a:srgbClr val="2F5496"/>
                </a:solidFill>
                <a:effectLst/>
                <a:latin typeface="Segoe UI Emoji" panose="020B0502040204020203" pitchFamily="34" charset="0"/>
                <a:ea typeface="Calibri" panose="020F0502020204030204" pitchFamily="34" charset="0"/>
                <a:cs typeface="Segoe UI Emoji" panose="020B0502040204020203" pitchFamily="34" charset="0"/>
              </a:rPr>
              <a:t>🙏</a:t>
            </a:r>
            <a:r>
              <a:rPr lang="nb-NO" sz="1600" dirty="0">
                <a:solidFill>
                  <a:srgbClr val="000000"/>
                </a:solidFill>
                <a:effectLst/>
                <a:latin typeface="Segoe UI Emoji" panose="020B0502040204020203" pitchFamily="34" charset="0"/>
                <a:ea typeface="Calibri" panose="020F0502020204030204" pitchFamily="34" charset="0"/>
                <a:cs typeface="Segoe UI Emoji" panose="020B0502040204020203" pitchFamily="34" charset="0"/>
              </a:rPr>
              <a:t>)</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 men i skrivende stund er landet fremdeles i krise, og mange har både flyktet og flyttet derfra.</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F122023-6B22-DF4F-1C6F-0F51ED9268C8}"/>
              </a:ext>
            </a:extLst>
          </p:cNvPr>
          <p:cNvPicPr>
            <a:picLocks noChangeAspect="1"/>
          </p:cNvPicPr>
          <p:nvPr/>
        </p:nvPicPr>
        <p:blipFill>
          <a:blip r:embed="rId4"/>
          <a:stretch>
            <a:fillRect/>
          </a:stretch>
        </p:blipFill>
        <p:spPr>
          <a:xfrm>
            <a:off x="4275761" y="1224089"/>
            <a:ext cx="3902081" cy="2804009"/>
          </a:xfrm>
          <a:prstGeom prst="rect">
            <a:avLst/>
          </a:prstGeom>
        </p:spPr>
      </p:pic>
      <p:sp>
        <p:nvSpPr>
          <p:cNvPr id="6" name="TextBox 5">
            <a:extLst>
              <a:ext uri="{FF2B5EF4-FFF2-40B4-BE49-F238E27FC236}">
                <a16:creationId xmlns:a16="http://schemas.microsoft.com/office/drawing/2014/main" id="{FC62F844-07F4-4AB0-1F51-8E7962E4C064}"/>
              </a:ext>
            </a:extLst>
          </p:cNvPr>
          <p:cNvSpPr txBox="1"/>
          <p:nvPr/>
        </p:nvSpPr>
        <p:spPr>
          <a:xfrm>
            <a:off x="4275760" y="4090039"/>
            <a:ext cx="3988280" cy="2270109"/>
          </a:xfrm>
          <a:prstGeom prst="rect">
            <a:avLst/>
          </a:prstGeom>
          <a:noFill/>
        </p:spPr>
        <p:txBody>
          <a:bodyPr wrap="square" rtlCol="0">
            <a:spAutoFit/>
          </a:bodyPr>
          <a:lstStyle/>
          <a:p>
            <a:pPr>
              <a:lnSpc>
                <a:spcPct val="150000"/>
              </a:lnSpc>
            </a:pPr>
            <a:r>
              <a:rPr lang="nb-NO" sz="1600" dirty="0">
                <a:effectLst/>
                <a:latin typeface="Calibri Light" panose="020F0302020204030204" pitchFamily="34" charset="0"/>
                <a:ea typeface="Calibri" panose="020F0502020204030204" pitchFamily="34" charset="0"/>
                <a:cs typeface="Times New Roman" panose="02020603050405020304" pitchFamily="18" charset="0"/>
              </a:rPr>
              <a:t>Dere kan sikkert finne lignende eller mer aktuelle artikler eller filmsnutter om andre kriser hvis Venezuela ikke er så aktuelt lenger. </a:t>
            </a:r>
            <a:r>
              <a:rPr lang="nb-NO" sz="1600" i="1" dirty="0" err="1">
                <a:effectLst/>
                <a:latin typeface="Calibri Light" panose="020F0302020204030204" pitchFamily="34" charset="0"/>
                <a:ea typeface="Calibri" panose="020F0502020204030204" pitchFamily="34" charset="0"/>
                <a:cs typeface="Times New Roman" panose="02020603050405020304" pitchFamily="18" charset="0"/>
              </a:rPr>
              <a:t>Cluet</a:t>
            </a:r>
            <a:r>
              <a:rPr lang="nb-NO" sz="1600" dirty="0">
                <a:effectLst/>
                <a:latin typeface="Calibri Light" panose="020F0302020204030204" pitchFamily="34" charset="0"/>
                <a:ea typeface="Calibri" panose="020F0502020204030204" pitchFamily="34" charset="0"/>
                <a:cs typeface="Times New Roman" panose="02020603050405020304" pitchFamily="18" charset="0"/>
              </a:rPr>
              <a:t> er at dette er et sted der det er (var) unntakstilstand, der mennesker blir presset til sine ytterste grenser.</a:t>
            </a:r>
            <a:endParaRPr lang="nb-N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126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additive="base">
                                        <p:cTn id="2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VanillaVTI">
  <a:themeElements>
    <a:clrScheme name="AnalogousFromRegularSeedRightStep">
      <a:dk1>
        <a:srgbClr val="000000"/>
      </a:dk1>
      <a:lt1>
        <a:srgbClr val="FFFFFF"/>
      </a:lt1>
      <a:dk2>
        <a:srgbClr val="412D24"/>
      </a:dk2>
      <a:lt2>
        <a:srgbClr val="E2E8E5"/>
      </a:lt2>
      <a:accent1>
        <a:srgbClr val="C34D8D"/>
      </a:accent1>
      <a:accent2>
        <a:srgbClr val="B13B4A"/>
      </a:accent2>
      <a:accent3>
        <a:srgbClr val="C36F4D"/>
      </a:accent3>
      <a:accent4>
        <a:srgbClr val="B18F3B"/>
      </a:accent4>
      <a:accent5>
        <a:srgbClr val="9EAA43"/>
      </a:accent5>
      <a:accent6>
        <a:srgbClr val="71B13B"/>
      </a:accent6>
      <a:hlink>
        <a:srgbClr val="31935D"/>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872</TotalTime>
  <Words>5249</Words>
  <Application>Microsoft Office PowerPoint</Application>
  <PresentationFormat>Widescreen</PresentationFormat>
  <Paragraphs>247</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Abadi</vt:lpstr>
      <vt:lpstr>Abadi Extra Light</vt:lpstr>
      <vt:lpstr>Arial</vt:lpstr>
      <vt:lpstr>Berlin Sans FB Demi</vt:lpstr>
      <vt:lpstr>Calibri</vt:lpstr>
      <vt:lpstr>Calibri Light</vt:lpstr>
      <vt:lpstr>Cooper Black</vt:lpstr>
      <vt:lpstr>Neue Haas Grotesk Text Pro</vt:lpstr>
      <vt:lpstr>Segoe UI Emoji</vt:lpstr>
      <vt:lpstr>Symbol</vt:lpstr>
      <vt:lpstr>VanillaVTI</vt:lpstr>
      <vt:lpstr>Trenger vi regler?  De 10 Bud Fokusområde: De fire første bud      </vt:lpstr>
      <vt:lpstr>Hvordan lever en katolikk?  Samling 11, Økt 1 </vt:lpstr>
      <vt:lpstr>Forskjellige type samfunn (fasit)</vt:lpstr>
      <vt:lpstr> Regler – Trenger vi dem egentlig? 🤔</vt:lpstr>
      <vt:lpstr>PowerPoint Presentation</vt:lpstr>
      <vt:lpstr> Hva med alle reglene som er unødvendige? </vt:lpstr>
      <vt:lpstr>Eksempler på regler som lett blir mislikt av ungdom:</vt:lpstr>
      <vt:lpstr>Kunne du greid å forsvare de reglene du ikke liker så godt??</vt:lpstr>
      <vt:lpstr>Hvordan blir et samfunn uten regler?</vt:lpstr>
      <vt:lpstr>Temaer å samtale om </vt:lpstr>
      <vt:lpstr>Kirken, kirken og Kirkens regler</vt:lpstr>
      <vt:lpstr>Før dere går videre …</vt:lpstr>
      <vt:lpstr>Kirken er …</vt:lpstr>
      <vt:lpstr>Fasit:</vt:lpstr>
      <vt:lpstr>Kirken har flere regler. </vt:lpstr>
      <vt:lpstr>PowerPoint Presentation</vt:lpstr>
      <vt:lpstr>De 10 bud  (Økt 2)</vt:lpstr>
      <vt:lpstr>Spørsmål:  Hvordan var så disse reglene, eller budene, som vi kaller dem?</vt:lpstr>
      <vt:lpstr>Hvem var Moses?  En liten quiz 😎  Det kan være lurt å skrive ut denne quizen på papir fra nettressursene, og å passe på at alle får noe skrive med. </vt:lpstr>
      <vt:lpstr>Fasiten til quizen</vt:lpstr>
      <vt:lpstr>Mer om budene, Litt om tribunalet og litt om Bispedømmet - Samling 11 og 12, Økt 2 (De tre neste lysbildene) </vt:lpstr>
      <vt:lpstr>Hva er egentlig Tribunalet?</vt:lpstr>
      <vt:lpstr>Bispedømme: Hvordan Kirken organiseres i Norge og i verden</vt:lpstr>
      <vt:lpstr>Mer om De 10 Bud – Samling 11, Økt 2, Punkt 3 og 4</vt:lpstr>
      <vt:lpstr>Før dere sjekker fasitsvarene (nedenfor):  Gjennomgå det dere kom fram til (forrige lysbilde) først.</vt:lpstr>
      <vt:lpstr>PowerPoint Presentation</vt:lpstr>
      <vt:lpstr>De fire første budene</vt:lpstr>
      <vt:lpstr>Den gamle og Den nye pakt – Samling 11, Økt 23</vt:lpstr>
      <vt:lpstr>Bibeldramatisering: De 10 Bud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Trenger vi regler?  De 10 Bud Fokusområde: De fire første bud      </dc:title>
  <dc:creator>Terese Ranek</dc:creator>
  <cp:lastModifiedBy>Terese Ranek</cp:lastModifiedBy>
  <cp:revision>16</cp:revision>
  <dcterms:created xsi:type="dcterms:W3CDTF">2023-09-07T08:07:28Z</dcterms:created>
  <dcterms:modified xsi:type="dcterms:W3CDTF">2023-10-06T12:16:19Z</dcterms:modified>
</cp:coreProperties>
</file>