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3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11/25/2022</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9496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11/25/2022</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0068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11/25/2022</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2069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11/25/2022</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9015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11/25/2022</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8598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11/25/2022</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6652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11/25/2022</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857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11/25/2022</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8500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11/25/2022</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82755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11/25/2022</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730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11/25/2022</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774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11/25/2022</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413548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4EuWIyWssN0"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bibel.no/nettbibelen?book=LUK&amp;chapter=2"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snl.no/Oldtidens_Palestin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blilys.no/filer/youcat-konfirmant/samling12_okt1_pkt4_to_helgener.pdf" TargetMode="External"/><Relationship Id="rId2" Type="http://schemas.openxmlformats.org/officeDocument/2006/relationships/hyperlink" Target="https://bibel.no/nettbibelen?book=MAT&amp;chapter=28" TargetMode="External"/><Relationship Id="rId1" Type="http://schemas.openxmlformats.org/officeDocument/2006/relationships/slideLayout" Target="../slideLayouts/slideLayout7.xml"/><Relationship Id="rId6" Type="http://schemas.openxmlformats.org/officeDocument/2006/relationships/hyperlink" Target="https://www.katolsk.no/biografier/historisk/stefan" TargetMode="External"/><Relationship Id="rId5" Type="http://schemas.openxmlformats.org/officeDocument/2006/relationships/hyperlink" Target="https://snl.no/martyr" TargetMode="External"/><Relationship Id="rId4" Type="http://schemas.openxmlformats.org/officeDocument/2006/relationships/hyperlink" Target="https://www.katolsk.no/biografier/historisk/karlwa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lade med hvide striber">
            <a:extLst>
              <a:ext uri="{FF2B5EF4-FFF2-40B4-BE49-F238E27FC236}">
                <a16:creationId xmlns:a16="http://schemas.microsoft.com/office/drawing/2014/main" id="{882028ED-2B6C-26F0-511E-F982E29AA7C8}"/>
              </a:ext>
            </a:extLst>
          </p:cNvPr>
          <p:cNvPicPr>
            <a:picLocks noChangeAspect="1"/>
          </p:cNvPicPr>
          <p:nvPr/>
        </p:nvPicPr>
        <p:blipFill rotWithShape="1">
          <a:blip r:embed="rId2"/>
          <a:srcRect t="5439" b="10292"/>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EB164AA0-9EE8-8577-E859-6A9CEAF36F14}"/>
              </a:ext>
            </a:extLst>
          </p:cNvPr>
          <p:cNvSpPr>
            <a:spLocks noGrp="1"/>
          </p:cNvSpPr>
          <p:nvPr>
            <p:ph type="ctrTitle"/>
          </p:nvPr>
        </p:nvSpPr>
        <p:spPr>
          <a:xfrm>
            <a:off x="960120" y="3681454"/>
            <a:ext cx="10268712" cy="1550896"/>
          </a:xfrm>
        </p:spPr>
        <p:txBody>
          <a:bodyPr anchor="b">
            <a:normAutofit/>
          </a:bodyPr>
          <a:lstStyle/>
          <a:p>
            <a:r>
              <a:rPr lang="nb-NO" sz="6200" b="1" dirty="0">
                <a:solidFill>
                  <a:srgbClr val="FFFFFF"/>
                </a:solidFill>
              </a:rPr>
              <a:t>Det femte og det sjette bud</a:t>
            </a:r>
            <a:endParaRPr lang="nb-NO" sz="6200" dirty="0">
              <a:solidFill>
                <a:srgbClr val="FFFFFF"/>
              </a:solidFill>
            </a:endParaRPr>
          </a:p>
        </p:txBody>
      </p:sp>
      <p:sp>
        <p:nvSpPr>
          <p:cNvPr id="3" name="Undertittel 2">
            <a:extLst>
              <a:ext uri="{FF2B5EF4-FFF2-40B4-BE49-F238E27FC236}">
                <a16:creationId xmlns:a16="http://schemas.microsoft.com/office/drawing/2014/main" id="{7B4B17C1-A0D5-DF1B-5825-999633CC0BDA}"/>
              </a:ext>
            </a:extLst>
          </p:cNvPr>
          <p:cNvSpPr>
            <a:spLocks noGrp="1"/>
          </p:cNvSpPr>
          <p:nvPr>
            <p:ph type="subTitle" idx="1"/>
          </p:nvPr>
        </p:nvSpPr>
        <p:spPr>
          <a:xfrm>
            <a:off x="960120" y="5406886"/>
            <a:ext cx="10268712" cy="628153"/>
          </a:xfrm>
        </p:spPr>
        <p:txBody>
          <a:bodyPr anchor="t">
            <a:normAutofit/>
          </a:bodyPr>
          <a:lstStyle/>
          <a:p>
            <a:r>
              <a:rPr lang="nb-NO" dirty="0"/>
              <a:t>Hvordan skal vi forstå disse i dag?</a:t>
            </a:r>
          </a:p>
        </p:txBody>
      </p:sp>
    </p:spTree>
    <p:extLst>
      <p:ext uri="{BB962C8B-B14F-4D97-AF65-F5344CB8AC3E}">
        <p14:creationId xmlns:p14="http://schemas.microsoft.com/office/powerpoint/2010/main" val="350660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74F2F03-299E-DF5F-9AF3-03C469561891}"/>
              </a:ext>
            </a:extLst>
          </p:cNvPr>
          <p:cNvSpPr txBox="1"/>
          <p:nvPr/>
        </p:nvSpPr>
        <p:spPr>
          <a:xfrm>
            <a:off x="491705" y="450663"/>
            <a:ext cx="11345174" cy="523220"/>
          </a:xfrm>
          <a:prstGeom prst="rect">
            <a:avLst/>
          </a:prstGeom>
          <a:noFill/>
        </p:spPr>
        <p:txBody>
          <a:bodyPr wrap="square" rtlCol="0">
            <a:spAutoFit/>
          </a:bodyPr>
          <a:lstStyle/>
          <a:p>
            <a:pPr algn="ctr"/>
            <a:r>
              <a:rPr lang="nb-NO" sz="2800" b="1" dirty="0">
                <a:effectLst/>
                <a:latin typeface="Calibri Light" panose="020F0302020204030204" pitchFamily="34" charset="0"/>
                <a:ea typeface="Times New Roman" panose="02020603050405020304" pitchFamily="18" charset="0"/>
              </a:rPr>
              <a:t>REFLEKSSJONSSPØRSMÅL ETTER AT DERE HAR SETT MINI-FILMEN</a:t>
            </a:r>
            <a:r>
              <a:rPr lang="nb-NO" sz="2400" b="1" dirty="0">
                <a:effectLst/>
                <a:latin typeface="Calibri Light" panose="020F0302020204030204" pitchFamily="34" charset="0"/>
                <a:ea typeface="Times New Roman" panose="02020603050405020304" pitchFamily="18" charset="0"/>
              </a:rPr>
              <a:t> </a:t>
            </a:r>
            <a:r>
              <a:rPr lang="nb-NO" sz="1400" b="1" dirty="0">
                <a:effectLst/>
                <a:latin typeface="Calibri Light" panose="020F0302020204030204" pitchFamily="34" charset="0"/>
                <a:ea typeface="Times New Roman" panose="02020603050405020304" pitchFamily="18" charset="0"/>
              </a:rPr>
              <a:t> (Godshare, episode 12)</a:t>
            </a:r>
            <a:endParaRPr lang="nb-NO" sz="2400" dirty="0"/>
          </a:p>
        </p:txBody>
      </p:sp>
      <p:sp>
        <p:nvSpPr>
          <p:cNvPr id="3" name="TekstSylinder 2">
            <a:extLst>
              <a:ext uri="{FF2B5EF4-FFF2-40B4-BE49-F238E27FC236}">
                <a16:creationId xmlns:a16="http://schemas.microsoft.com/office/drawing/2014/main" id="{7DE23F72-A19E-B08B-8304-28E59CCFC164}"/>
              </a:ext>
            </a:extLst>
          </p:cNvPr>
          <p:cNvSpPr txBox="1"/>
          <p:nvPr/>
        </p:nvSpPr>
        <p:spPr>
          <a:xfrm>
            <a:off x="3131985" y="2838091"/>
            <a:ext cx="10377577" cy="4649638"/>
          </a:xfrm>
          <a:prstGeom prst="rect">
            <a:avLst/>
          </a:prstGeom>
          <a:noFill/>
        </p:spPr>
        <p:txBody>
          <a:bodyPr wrap="square" rtlCol="0">
            <a:spAutoFit/>
          </a:bodyPr>
          <a:lstStyle/>
          <a:p>
            <a:endParaRPr lang="nb-NO" dirty="0"/>
          </a:p>
        </p:txBody>
      </p:sp>
      <p:sp>
        <p:nvSpPr>
          <p:cNvPr id="4" name="Rectangle 2">
            <a:extLst>
              <a:ext uri="{FF2B5EF4-FFF2-40B4-BE49-F238E27FC236}">
                <a16:creationId xmlns:a16="http://schemas.microsoft.com/office/drawing/2014/main" id="{E095CCB6-90A3-CFD4-EF5F-6BF05ECC54CD}"/>
              </a:ext>
            </a:extLst>
          </p:cNvPr>
          <p:cNvSpPr>
            <a:spLocks noChangeArrowheads="1"/>
          </p:cNvSpPr>
          <p:nvPr/>
        </p:nvSpPr>
        <p:spPr bwMode="auto">
          <a:xfrm>
            <a:off x="2149399" y="502195"/>
            <a:ext cx="6745858" cy="256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056" rIns="457056" bIns="45705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nb-NO" altLang="nb-NO" sz="1400" b="1"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nb-NO" altLang="nb-NO" b="1"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1) Den katolske kirke mener at det femte bud ogs</a:t>
            </a:r>
            <a:r>
              <a:rPr kumimoji="0" lang="nb-NO" altLang="nb-NO"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å</a:t>
            </a:r>
            <a:r>
              <a:rPr kumimoji="0" lang="nb-NO" altLang="nb-NO" b="1"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gjelder abort. </a:t>
            </a:r>
            <a:endParaRPr kumimoji="0" lang="nb-NO" altLang="nb-NO"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16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-Hvilke tanker har dere om dette? </a:t>
            </a:r>
            <a:endParaRPr kumimoji="0" lang="nb-NO" altLang="nb-NO"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16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-Hva tenker dere er utfordrende med dette i dagens samfunn? </a:t>
            </a:r>
            <a:endParaRPr kumimoji="0" lang="nb-NO" altLang="nb-NO"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1CC06BF3-71B6-04F1-1167-2148154A9B71}"/>
              </a:ext>
            </a:extLst>
          </p:cNvPr>
          <p:cNvSpPr>
            <a:spLocks noChangeArrowheads="1"/>
          </p:cNvSpPr>
          <p:nvPr/>
        </p:nvSpPr>
        <p:spPr bwMode="auto">
          <a:xfrm>
            <a:off x="3264702" y="4067602"/>
            <a:ext cx="7305137" cy="251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b="1"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2) Det sjette bud snakker om at man ikke skal bryte opp ekteskapet</a:t>
            </a:r>
            <a:r>
              <a:rPr kumimoji="0" lang="nb-NO" altLang="nb-NO"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ved </a:t>
            </a:r>
            <a:r>
              <a:rPr kumimoji="0" lang="nb-NO" altLang="nb-NO"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å</a:t>
            </a:r>
            <a:r>
              <a:rPr kumimoji="0" lang="nb-NO" altLang="nb-NO"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inng</a:t>
            </a:r>
            <a:r>
              <a:rPr kumimoji="0" lang="nb-NO" altLang="nb-NO"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å</a:t>
            </a:r>
            <a:r>
              <a:rPr kumimoji="0" lang="nb-NO" altLang="nb-NO"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et forhold med en annen hvis du selv er gift,    eller </a:t>
            </a:r>
            <a:r>
              <a:rPr kumimoji="0" lang="nb-NO" altLang="nb-NO"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å</a:t>
            </a:r>
            <a:r>
              <a:rPr kumimoji="0" lang="nb-NO" altLang="nb-NO"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inng</a:t>
            </a:r>
            <a:r>
              <a:rPr kumimoji="0" lang="nb-NO" altLang="nb-NO"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å</a:t>
            </a:r>
            <a:r>
              <a:rPr kumimoji="0" lang="nb-NO" altLang="nb-NO"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et forhold med en annen som </a:t>
            </a:r>
            <a:r>
              <a:rPr kumimoji="0" lang="nb-NO" altLang="nb-NO" b="1" i="1"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er</a:t>
            </a:r>
            <a:r>
              <a:rPr kumimoji="0" lang="nb-NO" altLang="nb-NO"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gift.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16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-Hvorfor tenker dere at akkurat dette er s</a:t>
            </a:r>
            <a:r>
              <a:rPr kumimoji="0" lang="nb-NO" altLang="nb-NO"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å</a:t>
            </a:r>
            <a:r>
              <a:rPr kumimoji="0" lang="nb-NO" altLang="nb-NO" sz="16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viktig for Kirken og for Gud?</a:t>
            </a:r>
            <a:endParaRPr kumimoji="0" lang="nb-NO" altLang="nb-NO"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16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-Hvilke konsekvenser f</a:t>
            </a:r>
            <a:r>
              <a:rPr kumimoji="0" lang="nb-NO" altLang="nb-NO"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å</a:t>
            </a:r>
            <a:r>
              <a:rPr kumimoji="0" lang="nb-NO" altLang="nb-NO" sz="16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 det n</a:t>
            </a:r>
            <a:r>
              <a:rPr kumimoji="0" lang="nb-NO" altLang="nb-NO"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å</a:t>
            </a:r>
            <a:r>
              <a:rPr kumimoji="0" lang="nb-NO" altLang="nb-NO" sz="16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 et ekteskap g</a:t>
            </a:r>
            <a:r>
              <a:rPr kumimoji="0" lang="nb-NO" altLang="nb-NO"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å</a:t>
            </a:r>
            <a:r>
              <a:rPr kumimoji="0" lang="nb-NO" altLang="nb-NO" sz="16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 i stykker?</a:t>
            </a:r>
            <a:endParaRPr kumimoji="0" lang="nb-NO" altLang="nb-NO"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16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-Kan man gifte seg p</a:t>
            </a:r>
            <a:r>
              <a:rPr kumimoji="0" lang="nb-NO" altLang="nb-NO"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å</a:t>
            </a:r>
            <a:r>
              <a:rPr kumimoji="0" lang="nb-NO" altLang="nb-NO" sz="16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nytt (med en annen) i Den katolske kirke hvis man har v</a:t>
            </a:r>
            <a:r>
              <a:rPr kumimoji="0" lang="nb-NO" altLang="nb-NO"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Light" panose="020F0302020204030204" pitchFamily="34" charset="0"/>
              </a:rPr>
              <a:t>æ</a:t>
            </a:r>
            <a:r>
              <a:rPr kumimoji="0" lang="nb-NO" altLang="nb-NO" sz="16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rt igjennom et ekteskapsbrudd?</a:t>
            </a:r>
            <a:endParaRPr kumimoji="0" lang="nb-NO" altLang="nb-NO" sz="2400" b="0" i="0" u="none" strike="noStrike" cap="none" normalizeH="0" baseline="0" dirty="0">
              <a:ln>
                <a:noFill/>
              </a:ln>
              <a:solidFill>
                <a:schemeClr val="tx1"/>
              </a:solidFill>
              <a:effectLst/>
              <a:latin typeface="Arial" panose="020B0604020202020204" pitchFamily="34" charset="0"/>
            </a:endParaRPr>
          </a:p>
        </p:txBody>
      </p:sp>
      <p:pic>
        <p:nvPicPr>
          <p:cNvPr id="7" name="Bilde 6">
            <a:extLst>
              <a:ext uri="{FF2B5EF4-FFF2-40B4-BE49-F238E27FC236}">
                <a16:creationId xmlns:a16="http://schemas.microsoft.com/office/drawing/2014/main" id="{7BF14D86-9CCE-8A46-FA9D-0381B2F9BD8E}"/>
              </a:ext>
            </a:extLst>
          </p:cNvPr>
          <p:cNvPicPr>
            <a:picLocks noChangeAspect="1"/>
          </p:cNvPicPr>
          <p:nvPr/>
        </p:nvPicPr>
        <p:blipFill>
          <a:blip r:embed="rId2"/>
          <a:stretch>
            <a:fillRect/>
          </a:stretch>
        </p:blipFill>
        <p:spPr>
          <a:xfrm>
            <a:off x="8895257" y="1051811"/>
            <a:ext cx="1491270" cy="2843457"/>
          </a:xfrm>
          <a:prstGeom prst="rect">
            <a:avLst/>
          </a:prstGeom>
        </p:spPr>
      </p:pic>
      <p:sp>
        <p:nvSpPr>
          <p:cNvPr id="8" name="TekstSylinder 7">
            <a:extLst>
              <a:ext uri="{FF2B5EF4-FFF2-40B4-BE49-F238E27FC236}">
                <a16:creationId xmlns:a16="http://schemas.microsoft.com/office/drawing/2014/main" id="{4CB0F6A8-3E0A-C71D-F756-11C9BB0F7207}"/>
              </a:ext>
            </a:extLst>
          </p:cNvPr>
          <p:cNvSpPr txBox="1"/>
          <p:nvPr/>
        </p:nvSpPr>
        <p:spPr>
          <a:xfrm>
            <a:off x="4724523" y="2547976"/>
            <a:ext cx="3821501" cy="9355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00" b="1"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1400" b="1"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Se gjerne mini-dokumentaren </a:t>
            </a:r>
            <a:r>
              <a:rPr kumimoji="0" lang="nb-NO" altLang="nb-NO"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rPr>
              <a:t>«</a:t>
            </a:r>
            <a:r>
              <a:rPr kumimoji="0" lang="nb-NO" altLang="nb-NO" sz="1400" b="1"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Istedenfor abort</a:t>
            </a:r>
            <a:r>
              <a:rPr kumimoji="0" lang="nb-NO" altLang="nb-NO"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rPr>
              <a:t>»</a:t>
            </a:r>
            <a:r>
              <a:rPr kumimoji="0" lang="nb-NO" altLang="nb-NO" sz="14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br>
              <a:rPr kumimoji="0" lang="nb-NO" altLang="nb-NO" sz="14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br>
            <a:r>
              <a:rPr kumimoji="0" lang="nb-NO" altLang="nb-NO" sz="11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(fra blilys.no/katolsk.no</a:t>
            </a:r>
            <a:r>
              <a:rPr kumimoji="0" lang="nb-NO" altLang="nb-NO" sz="9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a:t>
            </a:r>
            <a:r>
              <a:rPr kumimoji="0" lang="nb-NO" altLang="nb-NO" sz="12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 </a:t>
            </a:r>
            <a:br>
              <a:rPr kumimoji="0" lang="nb-NO" altLang="nb-NO" sz="12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br>
            <a:r>
              <a:rPr kumimoji="0" lang="nb-NO" altLang="nb-NO" sz="11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hlinkClick r:id="rId3"/>
              </a:rPr>
              <a:t>(959) I stedet for abort - </a:t>
            </a:r>
            <a:r>
              <a:rPr kumimoji="0" lang="nb-NO" altLang="nb-NO" sz="1100" b="0" i="0" u="none" strike="noStrike" cap="none" normalizeH="0" baseline="0" dirty="0" err="1">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hlinkClick r:id="rId3"/>
              </a:rPr>
              <a:t>YouTube</a:t>
            </a:r>
            <a:endParaRPr kumimoji="0" lang="nb-NO" altLang="nb-NO" sz="14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9" name="Bilde 8">
            <a:extLst>
              <a:ext uri="{FF2B5EF4-FFF2-40B4-BE49-F238E27FC236}">
                <a16:creationId xmlns:a16="http://schemas.microsoft.com/office/drawing/2014/main" id="{56A11F69-B0C9-C9E4-FE50-B0B1622FCDAD}"/>
              </a:ext>
            </a:extLst>
          </p:cNvPr>
          <p:cNvPicPr>
            <a:picLocks noChangeAspect="1"/>
          </p:cNvPicPr>
          <p:nvPr/>
        </p:nvPicPr>
        <p:blipFill>
          <a:blip r:embed="rId4"/>
          <a:stretch>
            <a:fillRect/>
          </a:stretch>
        </p:blipFill>
        <p:spPr>
          <a:xfrm>
            <a:off x="637316" y="3236325"/>
            <a:ext cx="1981372" cy="3200677"/>
          </a:xfrm>
          <a:prstGeom prst="rect">
            <a:avLst/>
          </a:prstGeom>
        </p:spPr>
      </p:pic>
    </p:spTree>
    <p:extLst>
      <p:ext uri="{BB962C8B-B14F-4D97-AF65-F5344CB8AC3E}">
        <p14:creationId xmlns:p14="http://schemas.microsoft.com/office/powerpoint/2010/main" val="265889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20C538CC-DA8A-F45B-BFE5-F40905D33E56}"/>
              </a:ext>
            </a:extLst>
          </p:cNvPr>
          <p:cNvSpPr txBox="1"/>
          <p:nvPr/>
        </p:nvSpPr>
        <p:spPr>
          <a:xfrm>
            <a:off x="669984" y="638356"/>
            <a:ext cx="10852031" cy="1554849"/>
          </a:xfrm>
          <a:prstGeom prst="rect">
            <a:avLst/>
          </a:prstGeom>
          <a:noFill/>
        </p:spPr>
        <p:txBody>
          <a:bodyPr wrap="square" rtlCol="0">
            <a:spAutoFit/>
          </a:bodyPr>
          <a:lstStyle/>
          <a:p>
            <a:pPr algn="ctr">
              <a:lnSpc>
                <a:spcPct val="107000"/>
              </a:lnSpc>
            </a:pPr>
            <a:r>
              <a:rPr lang="nb-NO" sz="1800" dirty="0">
                <a:effectLst/>
                <a:latin typeface="Cooper Black" panose="0208090404030B020404" pitchFamily="18" charset="0"/>
                <a:ea typeface="Calibri" panose="020F0502020204030204" pitchFamily="34" charset="0"/>
                <a:cs typeface="Times New Roman" panose="02020603050405020304" pitchFamily="18" charset="0"/>
              </a:rPr>
              <a:t>Mer om … det sjette bud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Samling 12, Økt 2, Punkt 2</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nb-NO" sz="3600" b="1" dirty="0">
                <a:effectLst/>
                <a:latin typeface="Calibri Light" panose="020F0302020204030204" pitchFamily="34" charset="0"/>
                <a:ea typeface="Calibri" panose="020F0502020204030204" pitchFamily="34" charset="0"/>
                <a:cs typeface="Times New Roman" panose="02020603050405020304" pitchFamily="18" charset="0"/>
              </a:rPr>
              <a:t>En litt lengre avhandling om vår verdi som menneske</a:t>
            </a:r>
            <a:endParaRPr lang="nb-NO" sz="3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kstSylinder 2">
            <a:extLst>
              <a:ext uri="{FF2B5EF4-FFF2-40B4-BE49-F238E27FC236}">
                <a16:creationId xmlns:a16="http://schemas.microsoft.com/office/drawing/2014/main" id="{92E47A97-6957-C9A9-C97A-42EE87D11668}"/>
              </a:ext>
            </a:extLst>
          </p:cNvPr>
          <p:cNvSpPr txBox="1"/>
          <p:nvPr/>
        </p:nvSpPr>
        <p:spPr>
          <a:xfrm>
            <a:off x="3562709" y="2193205"/>
            <a:ext cx="5167223" cy="968278"/>
          </a:xfrm>
          <a:prstGeom prst="rect">
            <a:avLst/>
          </a:prstGeo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Hvis dere i 8.klasse snakket om ekteskapet i forbindelse med ekteskapssakramentet, så repeter gjerne noe av dette (Samling 5, Økt 2).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Sylinder 3">
            <a:extLst>
              <a:ext uri="{FF2B5EF4-FFF2-40B4-BE49-F238E27FC236}">
                <a16:creationId xmlns:a16="http://schemas.microsoft.com/office/drawing/2014/main" id="{6786FC1F-8CB8-CB88-4981-62DBF2EB771F}"/>
              </a:ext>
            </a:extLst>
          </p:cNvPr>
          <p:cNvSpPr txBox="1"/>
          <p:nvPr/>
        </p:nvSpPr>
        <p:spPr>
          <a:xfrm>
            <a:off x="957531" y="3652305"/>
            <a:ext cx="6245525" cy="2637966"/>
          </a:xfrm>
          <a:prstGeom prst="rect">
            <a:avLst/>
          </a:prstGeom>
          <a:noFill/>
        </p:spPr>
        <p:txBody>
          <a:bodyPr wrap="square" rtlCol="0">
            <a:spAutoFit/>
          </a:bodyPr>
          <a:lstStyle/>
          <a:p>
            <a:pPr>
              <a:lnSpc>
                <a:spcPct val="150000"/>
              </a:lnSpc>
            </a:pPr>
            <a:r>
              <a:rPr lang="nb-NO" sz="16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I YOUCAT Konfirmant</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 kap. 5 sidene 42 og 43, står det om mennesker som har ofret sitt liv for andre. Med andre ord gir de avkall på en del av seg selv, eller hele seg, for å gi dette til noen andre. </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600" dirty="0">
                <a:effectLst/>
                <a:latin typeface="Calibri Light" panose="020F0302020204030204" pitchFamily="34" charset="0"/>
                <a:ea typeface="Calibri" panose="020F0502020204030204" pitchFamily="34" charset="0"/>
                <a:cs typeface="Times New Roman" panose="02020603050405020304" pitchFamily="18" charset="0"/>
              </a:rPr>
              <a:t>Slik er det med ekteskapet også. Slik er det i hvert fall ment å være. I vårt moderne samfunn tenker vi at det er en frihet å få lov til å ha sex med hvem man vil, til å flytte sammen med hvem man vil, og så flytte fram dem når det ikke går lenger. Dette er en omvendt forståelse av frihet. </a:t>
            </a:r>
            <a:endParaRPr lang="nb-NO" dirty="0"/>
          </a:p>
        </p:txBody>
      </p:sp>
      <p:pic>
        <p:nvPicPr>
          <p:cNvPr id="5" name="Bilde 4">
            <a:extLst>
              <a:ext uri="{FF2B5EF4-FFF2-40B4-BE49-F238E27FC236}">
                <a16:creationId xmlns:a16="http://schemas.microsoft.com/office/drawing/2014/main" id="{FDCD17C4-E70D-979A-89E4-85615C4CC353}"/>
              </a:ext>
            </a:extLst>
          </p:cNvPr>
          <p:cNvPicPr>
            <a:picLocks noChangeAspect="1"/>
          </p:cNvPicPr>
          <p:nvPr/>
        </p:nvPicPr>
        <p:blipFill>
          <a:blip r:embed="rId2"/>
          <a:stretch>
            <a:fillRect/>
          </a:stretch>
        </p:blipFill>
        <p:spPr>
          <a:xfrm>
            <a:off x="8238346" y="3556556"/>
            <a:ext cx="1734357" cy="2829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358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AFB1186-0565-BEA0-24F8-40C9AC4B8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004" y="3541143"/>
            <a:ext cx="3267456" cy="2923032"/>
          </a:xfrm>
          <a:prstGeom prst="rect">
            <a:avLst/>
          </a:prstGeom>
        </p:spPr>
      </p:pic>
      <p:pic>
        <p:nvPicPr>
          <p:cNvPr id="4" name="Bilde 3">
            <a:extLst>
              <a:ext uri="{FF2B5EF4-FFF2-40B4-BE49-F238E27FC236}">
                <a16:creationId xmlns:a16="http://schemas.microsoft.com/office/drawing/2014/main" id="{809F8EA6-B6AE-8FB4-8537-129E0A99719C}"/>
              </a:ext>
            </a:extLst>
          </p:cNvPr>
          <p:cNvPicPr>
            <a:picLocks noChangeAspect="1"/>
          </p:cNvPicPr>
          <p:nvPr/>
        </p:nvPicPr>
        <p:blipFill>
          <a:blip r:embed="rId3"/>
          <a:stretch>
            <a:fillRect/>
          </a:stretch>
        </p:blipFill>
        <p:spPr>
          <a:xfrm>
            <a:off x="6598670" y="505968"/>
            <a:ext cx="3657062" cy="2545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kstSylinder 4">
            <a:extLst>
              <a:ext uri="{FF2B5EF4-FFF2-40B4-BE49-F238E27FC236}">
                <a16:creationId xmlns:a16="http://schemas.microsoft.com/office/drawing/2014/main" id="{50057563-81F9-DA36-4344-267DC22A3DDD}"/>
              </a:ext>
            </a:extLst>
          </p:cNvPr>
          <p:cNvSpPr txBox="1"/>
          <p:nvPr/>
        </p:nvSpPr>
        <p:spPr>
          <a:xfrm>
            <a:off x="491168" y="310551"/>
            <a:ext cx="6107502" cy="523220"/>
          </a:xfrm>
          <a:prstGeom prst="rect">
            <a:avLst/>
          </a:prstGeom>
          <a:noFill/>
        </p:spPr>
        <p:txBody>
          <a:bodyPr wrap="square" rtlCol="0">
            <a:spAutoFit/>
          </a:bodyPr>
          <a:lstStyle/>
          <a:p>
            <a:r>
              <a:rPr lang="nb-NO" sz="2800" b="1" dirty="0">
                <a:latin typeface="Calibri Light" panose="020F0302020204030204" pitchFamily="34" charset="0"/>
                <a:ea typeface="Calibri" panose="020F0502020204030204" pitchFamily="34" charset="0"/>
              </a:rPr>
              <a:t>Å styre våre lyster: Et tankeeksperiment</a:t>
            </a:r>
          </a:p>
        </p:txBody>
      </p:sp>
      <p:sp>
        <p:nvSpPr>
          <p:cNvPr id="6" name="TekstSylinder 5">
            <a:extLst>
              <a:ext uri="{FF2B5EF4-FFF2-40B4-BE49-F238E27FC236}">
                <a16:creationId xmlns:a16="http://schemas.microsoft.com/office/drawing/2014/main" id="{0FEA7F53-B253-8A8F-7CA2-2A1DB29489F5}"/>
              </a:ext>
            </a:extLst>
          </p:cNvPr>
          <p:cNvSpPr txBox="1"/>
          <p:nvPr/>
        </p:nvSpPr>
        <p:spPr>
          <a:xfrm>
            <a:off x="491168" y="1020245"/>
            <a:ext cx="4382219" cy="2031325"/>
          </a:xfrm>
          <a:prstGeom prst="rect">
            <a:avLst/>
          </a:prstGeom>
          <a:noFill/>
        </p:spPr>
        <p:txBody>
          <a:bodyPr wrap="square" rtlCol="0">
            <a:spAutoFit/>
          </a:bodyPr>
          <a:lstStyle/>
          <a:p>
            <a:r>
              <a:rPr lang="nb-NO" sz="1800" dirty="0">
                <a:effectLst/>
                <a:latin typeface="Calibri Light" panose="020F0302020204030204" pitchFamily="34" charset="0"/>
                <a:ea typeface="Calibri" panose="020F0502020204030204" pitchFamily="34" charset="0"/>
                <a:cs typeface="Times New Roman" panose="02020603050405020304" pitchFamily="18" charset="0"/>
              </a:rPr>
              <a:t>La oss si du har bestemt deg for at du skal spise absolutt alt du har lyst på uansett hvor usunt det er. En god stund kan det gå veldig bra. Du lever godt og er utrolig fornøyd med alt det fantastisk gode du spiser. Kanskje bryr du deg heller ikke om hvor mye du spiser.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7" name="TekstSylinder 6">
            <a:extLst>
              <a:ext uri="{FF2B5EF4-FFF2-40B4-BE49-F238E27FC236}">
                <a16:creationId xmlns:a16="http://schemas.microsoft.com/office/drawing/2014/main" id="{2AC9C068-B551-5AEF-5386-0E3B5962742C}"/>
              </a:ext>
            </a:extLst>
          </p:cNvPr>
          <p:cNvSpPr txBox="1"/>
          <p:nvPr/>
        </p:nvSpPr>
        <p:spPr>
          <a:xfrm>
            <a:off x="491168" y="3051570"/>
            <a:ext cx="6004523" cy="1477328"/>
          </a:xfrm>
          <a:prstGeom prst="rect">
            <a:avLst/>
          </a:prstGeom>
          <a:noFill/>
        </p:spPr>
        <p:txBody>
          <a:bodyPr wrap="square" rtlCol="0">
            <a:spAutoFit/>
          </a:bodyPr>
          <a:lstStyle/>
          <a:p>
            <a:r>
              <a:rPr lang="nb-NO" sz="1800" dirty="0">
                <a:effectLst/>
                <a:latin typeface="Calibri Light" panose="020F0302020204030204" pitchFamily="34" charset="0"/>
                <a:ea typeface="Calibri" panose="020F0502020204030204" pitchFamily="34" charset="0"/>
                <a:cs typeface="Times New Roman" panose="02020603050405020304" pitchFamily="18" charset="0"/>
              </a:rPr>
              <a:t>Hvordan tror du det går? Svaret burde være innlysende: Dette går i lengden ikke så bra. Snart blir du kvalm av alt det søte, feite, salte og usunne du spiser, du går opp i vekt og får dårlige kondis og dårlig helse. Så får du fort problemer med tennene også, for det blir lett for mye søte og syrlig ting.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Sylinder 7">
            <a:extLst>
              <a:ext uri="{FF2B5EF4-FFF2-40B4-BE49-F238E27FC236}">
                <a16:creationId xmlns:a16="http://schemas.microsoft.com/office/drawing/2014/main" id="{08D178E9-B3B1-E4B8-34D4-3D8145672631}"/>
              </a:ext>
            </a:extLst>
          </p:cNvPr>
          <p:cNvSpPr txBox="1"/>
          <p:nvPr/>
        </p:nvSpPr>
        <p:spPr>
          <a:xfrm>
            <a:off x="491168" y="4819002"/>
            <a:ext cx="7876455" cy="1477328"/>
          </a:xfrm>
          <a:prstGeom prst="rect">
            <a:avLst/>
          </a:prstGeom>
          <a:noFill/>
        </p:spPr>
        <p:txBody>
          <a:bodyPr wrap="square" rtlCol="0">
            <a:spAutoFit/>
          </a:bodyPr>
          <a:lstStyle/>
          <a:p>
            <a:r>
              <a:rPr lang="nb-NO" sz="1800" dirty="0">
                <a:effectLst/>
                <a:latin typeface="Calibri Light" panose="020F0302020204030204" pitchFamily="34" charset="0"/>
                <a:ea typeface="Calibri" panose="020F0502020204030204" pitchFamily="34" charset="0"/>
                <a:cs typeface="Times New Roman" panose="02020603050405020304" pitchFamily="18" charset="0"/>
              </a:rPr>
              <a:t>Du prøver hardt å løse problemet, men det er ganske vanskelig nå når du har latt det gå så langt. Det blir lett slik at du får helseplager som du må leve med resten av livet. Slik er det med sex og samliv også. Det er man ofte lett kan få en mengde av hvis man bare ønsker det. I lengden kan det likevel gi deg utrolig mange problemer.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410788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FC26FFF-EE02-8B3A-6DD2-D484ECD70C57}"/>
              </a:ext>
            </a:extLst>
          </p:cNvPr>
          <p:cNvSpPr txBox="1"/>
          <p:nvPr/>
        </p:nvSpPr>
        <p:spPr>
          <a:xfrm>
            <a:off x="186906" y="465826"/>
            <a:ext cx="11818187" cy="738664"/>
          </a:xfrm>
          <a:prstGeom prst="rect">
            <a:avLst/>
          </a:prstGeom>
          <a:noFill/>
        </p:spPr>
        <p:txBody>
          <a:bodyPr wrap="square" rtlCol="0">
            <a:spAutoFit/>
          </a:bodyPr>
          <a:lstStyle/>
          <a:p>
            <a:r>
              <a:rPr lang="nb-NO" sz="24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La oss i noen øyeblikk her reflektere litt over sex uten å nødvendigvis trekke inn kristendommen:</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TekstSylinder 3">
            <a:extLst>
              <a:ext uri="{FF2B5EF4-FFF2-40B4-BE49-F238E27FC236}">
                <a16:creationId xmlns:a16="http://schemas.microsoft.com/office/drawing/2014/main" id="{8F323FFC-DAA7-37E2-73C1-539F08D6E8BF}"/>
              </a:ext>
            </a:extLst>
          </p:cNvPr>
          <p:cNvSpPr txBox="1"/>
          <p:nvPr/>
        </p:nvSpPr>
        <p:spPr>
          <a:xfrm>
            <a:off x="560717" y="1204490"/>
            <a:ext cx="10808898" cy="5042406"/>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Sex er noe av det mest intime vi har/gjør med et annet menneske.</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Når du har sex, deler du altså noe av det beste du har ved deg selv med en annen. Hvorfor skal du sløse det bort på hvem som helst og ikke heller gi dette til en som du virkelig er glad i, en som du tenker fortjener å få dele dette med deg?? Og, hvis det er en person du virkelig er glad i og vil dele dette (sex) med, så ønsker du vel ikke at dette (forholdet) skal ta slutt med det første, men heller kanskje vare så lenge som mulig-?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Sex er knyttet til følelser.</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Når vi får virkelig lyst på noen (blir forelska og/eller får lyst til å ha sex med dem), så blir vi som regel veldig glade. Motsatt: Hvis vi har hatt en sexpartner, og så går forholdet i stykker, da blir vi ofte skadet for livet. Her er det snakk om dype, dype emosjoner (følelser). Dette er ikke et par nye sko som du likte i noen uker, men så slutter å bruke. Her er det snakk om to mennesker som deler noe av det aller dyrebareste de har.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15958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EF909E34-2D12-D8EA-CA3A-62ADB8E288FC}"/>
              </a:ext>
            </a:extLst>
          </p:cNvPr>
          <p:cNvSpPr txBox="1"/>
          <p:nvPr/>
        </p:nvSpPr>
        <p:spPr>
          <a:xfrm>
            <a:off x="560718" y="278662"/>
            <a:ext cx="6452558" cy="461665"/>
          </a:xfrm>
          <a:prstGeom prst="rect">
            <a:avLst/>
          </a:prstGeom>
          <a:noFill/>
        </p:spPr>
        <p:txBody>
          <a:bodyPr wrap="square" rtlCol="0">
            <a:spAutoFit/>
          </a:bodyPr>
          <a:lstStyle/>
          <a:p>
            <a:r>
              <a:rPr lang="nb-NO" sz="2400" b="1" dirty="0">
                <a:solidFill>
                  <a:srgbClr val="FF6600"/>
                </a:solidFill>
                <a:effectLst/>
                <a:latin typeface="Calibri Light" panose="020F0302020204030204" pitchFamily="34" charset="0"/>
                <a:ea typeface="Calibri" panose="020F0502020204030204" pitchFamily="34" charset="0"/>
              </a:rPr>
              <a:t>Og videre …</a:t>
            </a:r>
            <a:endParaRPr lang="nb-NO" sz="2400" dirty="0"/>
          </a:p>
        </p:txBody>
      </p:sp>
      <p:sp>
        <p:nvSpPr>
          <p:cNvPr id="3" name="TekstSylinder 2">
            <a:extLst>
              <a:ext uri="{FF2B5EF4-FFF2-40B4-BE49-F238E27FC236}">
                <a16:creationId xmlns:a16="http://schemas.microsoft.com/office/drawing/2014/main" id="{37D269C8-DD53-609D-5C5C-010425383764}"/>
              </a:ext>
            </a:extLst>
          </p:cNvPr>
          <p:cNvSpPr txBox="1"/>
          <p:nvPr/>
        </p:nvSpPr>
        <p:spPr>
          <a:xfrm>
            <a:off x="897149" y="740327"/>
            <a:ext cx="10075652" cy="5457904"/>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Sex kan føre til graviditet</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Hvis man blir gravid med en man egentlig ikke kunne tenke seg å leve sammen med, da er det mange som tenker at man helst bør ta abort.  Livet som skapes – det lille menneskefrøet  - er verdens største ingeniørkunst. Skal du virkelig kaste bort dette bare fordi du ikke greide å planlegge livet ditt bedre. Du har vært et slikt menneskefrø. Skulle noen abortert bort deg bare fordi de gjorde noen slike tankeløse valg-?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Å velge bort abort:</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Hvis en jente eller kvinne velger å gå igjennom med svangerskapet, selv om det hverken var planlagt eller ønsket, hvordan skal man da forklare det til det barnet man har fått? Hvordan vil det barnet oppleve å vokse opp uten foreldre som egentlig bryr seg om hverandre; de var kun interessert i å ha sex sammen i en periode, eller kanskje var det bare en «one-</a:t>
            </a:r>
            <a:r>
              <a:rPr lang="nb-NO" sz="1800" dirty="0" err="1">
                <a:effectLst/>
                <a:latin typeface="Calibri Light" panose="020F0302020204030204" pitchFamily="34" charset="0"/>
                <a:ea typeface="Calibri" panose="020F0502020204030204" pitchFamily="34" charset="0"/>
                <a:cs typeface="Times New Roman" panose="02020603050405020304" pitchFamily="18" charset="0"/>
              </a:rPr>
              <a:t>night</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stand»? Forskning viser at utvikling barns identitet er sterkt påvirket av hvordan de opplever sitt forhold til sine biologiske foreldre.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4" name="Bilde 3">
            <a:extLst>
              <a:ext uri="{FF2B5EF4-FFF2-40B4-BE49-F238E27FC236}">
                <a16:creationId xmlns:a16="http://schemas.microsoft.com/office/drawing/2014/main" id="{053D3E79-694F-89CC-EF72-8BB630BE502A}"/>
              </a:ext>
            </a:extLst>
          </p:cNvPr>
          <p:cNvPicPr>
            <a:picLocks noChangeAspect="1"/>
          </p:cNvPicPr>
          <p:nvPr/>
        </p:nvPicPr>
        <p:blipFill>
          <a:blip r:embed="rId2"/>
          <a:stretch>
            <a:fillRect/>
          </a:stretch>
        </p:blipFill>
        <p:spPr>
          <a:xfrm>
            <a:off x="4108003" y="5873444"/>
            <a:ext cx="8083997" cy="786452"/>
          </a:xfrm>
          <a:prstGeom prst="rect">
            <a:avLst/>
          </a:prstGeom>
        </p:spPr>
      </p:pic>
    </p:spTree>
    <p:extLst>
      <p:ext uri="{BB962C8B-B14F-4D97-AF65-F5344CB8AC3E}">
        <p14:creationId xmlns:p14="http://schemas.microsoft.com/office/powerpoint/2010/main" val="244271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22004CE-F928-1CD0-4D24-70762F514EC7}"/>
              </a:ext>
            </a:extLst>
          </p:cNvPr>
          <p:cNvPicPr>
            <a:picLocks noChangeAspect="1"/>
          </p:cNvPicPr>
          <p:nvPr/>
        </p:nvPicPr>
        <p:blipFill>
          <a:blip r:embed="rId2"/>
          <a:stretch>
            <a:fillRect/>
          </a:stretch>
        </p:blipFill>
        <p:spPr>
          <a:xfrm>
            <a:off x="1730181" y="354113"/>
            <a:ext cx="8909915" cy="2676798"/>
          </a:xfrm>
          <a:prstGeom prst="rect">
            <a:avLst/>
          </a:prstGeom>
        </p:spPr>
      </p:pic>
      <p:sp>
        <p:nvSpPr>
          <p:cNvPr id="4" name="TekstSylinder 3">
            <a:extLst>
              <a:ext uri="{FF2B5EF4-FFF2-40B4-BE49-F238E27FC236}">
                <a16:creationId xmlns:a16="http://schemas.microsoft.com/office/drawing/2014/main" id="{6E2C5EB4-2696-EF7F-4F72-1A2EBDE94B8D}"/>
              </a:ext>
            </a:extLst>
          </p:cNvPr>
          <p:cNvSpPr txBox="1"/>
          <p:nvPr/>
        </p:nvSpPr>
        <p:spPr>
          <a:xfrm>
            <a:off x="4097546" y="3303870"/>
            <a:ext cx="5658928" cy="523220"/>
          </a:xfrm>
          <a:prstGeom prst="rect">
            <a:avLst/>
          </a:prstGeom>
          <a:noFill/>
        </p:spPr>
        <p:txBody>
          <a:bodyPr wrap="square" rtlCol="0">
            <a:spAutoFit/>
          </a:bodyPr>
          <a:lstStyle/>
          <a:p>
            <a:r>
              <a:rPr lang="nb-NO" sz="2800" b="1" dirty="0">
                <a:solidFill>
                  <a:srgbClr val="C00000"/>
                </a:solidFill>
                <a:effectLst/>
                <a:latin typeface="Calibri Light" panose="020F0302020204030204" pitchFamily="34" charset="0"/>
                <a:ea typeface="Calibri" panose="020F0502020204030204" pitchFamily="34" charset="0"/>
              </a:rPr>
              <a:t>SVARET: </a:t>
            </a:r>
            <a:r>
              <a:rPr lang="nb-NO" sz="2800" b="1" dirty="0">
                <a:effectLst/>
                <a:latin typeface="Calibri Light" panose="020F0302020204030204" pitchFamily="34" charset="0"/>
                <a:ea typeface="Calibri" panose="020F0502020204030204" pitchFamily="34" charset="0"/>
              </a:rPr>
              <a:t>Både ja og nei!</a:t>
            </a:r>
            <a:endParaRPr lang="nb-NO" sz="2800" dirty="0"/>
          </a:p>
        </p:txBody>
      </p:sp>
      <p:sp>
        <p:nvSpPr>
          <p:cNvPr id="5" name="TekstSylinder 4">
            <a:extLst>
              <a:ext uri="{FF2B5EF4-FFF2-40B4-BE49-F238E27FC236}">
                <a16:creationId xmlns:a16="http://schemas.microsoft.com/office/drawing/2014/main" id="{1983A4A7-8F41-BFE9-C639-187741753349}"/>
              </a:ext>
            </a:extLst>
          </p:cNvPr>
          <p:cNvSpPr txBox="1"/>
          <p:nvPr/>
        </p:nvSpPr>
        <p:spPr>
          <a:xfrm>
            <a:off x="362309" y="4252822"/>
            <a:ext cx="11645660" cy="2251065"/>
          </a:xfrm>
          <a:prstGeom prst="rect">
            <a:avLst/>
          </a:prstGeom>
          <a:effectLst>
            <a:glow rad="1397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ct val="150000"/>
              </a:lnSpc>
            </a:pP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Vi skjønner </a:t>
            </a:r>
            <a:r>
              <a:rPr lang="nb-NO" sz="2400" dirty="0">
                <a:effectLst/>
                <a:latin typeface="Calibri Light" panose="020F0302020204030204" pitchFamily="34" charset="0"/>
                <a:ea typeface="Calibri" panose="020F0502020204030204" pitchFamily="34" charset="0"/>
                <a:cs typeface="Times New Roman" panose="02020603050405020304" pitchFamily="18" charset="0"/>
              </a:rPr>
              <a:t>at det ikke bra å både spise for mye og å spise usunt. Men, vi har vanskeligere for å forstå at det å utsette oss selv for en slik følelsesmessig berg-og-dalbane, som det å gå inn og ut av seksuelle forhold uten å binde seg til noen, faktisk er fryktelig skadelig for vår psykiske helse.</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0759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0CE63D7D-949E-BEA0-F641-97F4CF458D8A}"/>
              </a:ext>
            </a:extLst>
          </p:cNvPr>
          <p:cNvSpPr txBox="1"/>
          <p:nvPr/>
        </p:nvSpPr>
        <p:spPr>
          <a:xfrm>
            <a:off x="1207698" y="370631"/>
            <a:ext cx="9023230" cy="1200329"/>
          </a:xfrm>
          <a:prstGeom prst="rect">
            <a:avLst/>
          </a:prstGeom>
          <a:noFill/>
        </p:spPr>
        <p:txBody>
          <a:bodyPr wrap="square" rtlCol="0">
            <a:spAutoFit/>
          </a:bodyPr>
          <a:lstStyle/>
          <a:p>
            <a:r>
              <a:rPr lang="nb-NO" sz="44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Psyken, Kristendommen, sjela …og </a:t>
            </a:r>
            <a:r>
              <a:rPr lang="nb-NO" sz="5400" b="1" i="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sex</a:t>
            </a:r>
            <a:endParaRPr lang="nb-NO" sz="44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TekstSylinder 3">
            <a:extLst>
              <a:ext uri="{FF2B5EF4-FFF2-40B4-BE49-F238E27FC236}">
                <a16:creationId xmlns:a16="http://schemas.microsoft.com/office/drawing/2014/main" id="{4AD3C8F8-6364-839F-FB42-2A12B6B785D4}"/>
              </a:ext>
            </a:extLst>
          </p:cNvPr>
          <p:cNvSpPr txBox="1"/>
          <p:nvPr/>
        </p:nvSpPr>
        <p:spPr>
          <a:xfrm>
            <a:off x="612475" y="1684795"/>
            <a:ext cx="10826151" cy="2443874"/>
          </a:xfrm>
          <a:prstGeom prst="rect">
            <a:avLst/>
          </a:prstGeom>
          <a:noFill/>
        </p:spPr>
        <p:txBody>
          <a:bodyPr wrap="square" rtlCol="0">
            <a:spAutoFit/>
          </a:bodyPr>
          <a:lstStyle/>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Vår psyke er våre indre følelser. En person som kan se ut til å leve det perfekte liv der både økonomi, venner, skole/arbeide, m.m. ser ut til være helt vellykket, kan likevel ha det helt fryktelig med seg selv på innsiden.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Nå er ikke psykisk helse noe vi nødvendigvis kan styre, men vi kan i hvert prøve å unngå å ta valg som påvirker den psykiske helsen på en negativ måte. Da må vi med andre ord ta valg som tar hensyn til vår verdi som mennesker. Mange mennesker blir f.eks. totalt ødelagte etter at kjærlighetsforhold og/eller ekteskap har gått i oppløsning. Veldig ofte kunne de tatt helt andre valg og resultatet kunne vært noe helt annet.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5" name="TekstSylinder 4">
            <a:extLst>
              <a:ext uri="{FF2B5EF4-FFF2-40B4-BE49-F238E27FC236}">
                <a16:creationId xmlns:a16="http://schemas.microsoft.com/office/drawing/2014/main" id="{BA8FEC3F-819D-24E2-0F2E-0F53BD78CB33}"/>
              </a:ext>
            </a:extLst>
          </p:cNvPr>
          <p:cNvSpPr txBox="1"/>
          <p:nvPr/>
        </p:nvSpPr>
        <p:spPr>
          <a:xfrm>
            <a:off x="1462176" y="4356339"/>
            <a:ext cx="9126747" cy="1938992"/>
          </a:xfrm>
          <a:prstGeom prst="rect">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nb-NO" sz="2000" b="1" dirty="0">
                <a:effectLst/>
                <a:latin typeface="Calibri Light" panose="020F0302020204030204" pitchFamily="34" charset="0"/>
                <a:ea typeface="Calibri" panose="020F0502020204030204" pitchFamily="34" charset="0"/>
                <a:cs typeface="Times New Roman" panose="02020603050405020304" pitchFamily="18" charset="0"/>
              </a:rPr>
              <a:t>Gud har ikke bare skapt den fysiske kroppen vår, men har skapt noe vi kaller </a:t>
            </a:r>
            <a:r>
              <a:rPr lang="nb-NO" sz="28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sjel</a:t>
            </a:r>
            <a:r>
              <a:rPr lang="nb-NO" sz="20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a:t>
            </a:r>
            <a:r>
              <a:rPr lang="nb-NO" sz="2000"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2000" dirty="0">
                <a:effectLst/>
                <a:latin typeface="Calibri Light" panose="020F0302020204030204" pitchFamily="34" charset="0"/>
                <a:ea typeface="Calibri" panose="020F0502020204030204" pitchFamily="34" charset="0"/>
                <a:cs typeface="Times New Roman" panose="02020603050405020304" pitchFamily="18" charset="0"/>
              </a:rPr>
              <a:t>Noen knytter følelsene, altså psyken vår, til sjela, men det er ikke helt riktig det heller. Sjela vår er på en måte vår forbindelse med Gud.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51344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1A0AFC8D-EAC5-B010-0FAF-221F43210EC0}"/>
              </a:ext>
            </a:extLst>
          </p:cNvPr>
          <p:cNvPicPr>
            <a:picLocks noChangeAspect="1"/>
          </p:cNvPicPr>
          <p:nvPr/>
        </p:nvPicPr>
        <p:blipFill>
          <a:blip r:embed="rId2"/>
          <a:stretch>
            <a:fillRect/>
          </a:stretch>
        </p:blipFill>
        <p:spPr>
          <a:xfrm>
            <a:off x="1078302" y="370936"/>
            <a:ext cx="9673477" cy="5831457"/>
          </a:xfrm>
          <a:prstGeom prst="rect">
            <a:avLst/>
          </a:prstGeom>
        </p:spPr>
      </p:pic>
    </p:spTree>
    <p:extLst>
      <p:ext uri="{BB962C8B-B14F-4D97-AF65-F5344CB8AC3E}">
        <p14:creationId xmlns:p14="http://schemas.microsoft.com/office/powerpoint/2010/main" val="46134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20E8B0F-F833-91CD-828B-C3A7F825336B}"/>
              </a:ext>
            </a:extLst>
          </p:cNvPr>
          <p:cNvSpPr txBox="1"/>
          <p:nvPr/>
        </p:nvSpPr>
        <p:spPr>
          <a:xfrm>
            <a:off x="698740" y="189781"/>
            <a:ext cx="10644996" cy="923330"/>
          </a:xfrm>
          <a:prstGeom prst="rect">
            <a:avLst/>
          </a:prstGeom>
          <a:noFill/>
        </p:spPr>
        <p:txBody>
          <a:bodyPr wrap="square" rtlCol="0">
            <a:spAutoFit/>
          </a:bodyPr>
          <a:lstStyle/>
          <a:p>
            <a:r>
              <a:rPr lang="nb-NO" sz="36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Er ekteskapet virkelig så viktig at det trenger et eget bud?</a:t>
            </a:r>
            <a:endParaRPr lang="nb-NO"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kstSylinder 2">
            <a:extLst>
              <a:ext uri="{FF2B5EF4-FFF2-40B4-BE49-F238E27FC236}">
                <a16:creationId xmlns:a16="http://schemas.microsoft.com/office/drawing/2014/main" id="{A12EFF07-E0CD-2BBD-D298-618B1DB11F95}"/>
              </a:ext>
            </a:extLst>
          </p:cNvPr>
          <p:cNvSpPr txBox="1"/>
          <p:nvPr/>
        </p:nvSpPr>
        <p:spPr>
          <a:xfrm>
            <a:off x="726056" y="897147"/>
            <a:ext cx="10739887" cy="5539273"/>
          </a:xfrm>
          <a:prstGeom prst="rect">
            <a:avLst/>
          </a:prstGeom>
          <a:noFill/>
        </p:spPr>
        <p:txBody>
          <a:bodyPr wrap="square" rtlCol="0">
            <a:spAutoFit/>
          </a:bodyPr>
          <a:lstStyle/>
          <a:p>
            <a:pPr>
              <a:lnSpc>
                <a:spcPct val="107000"/>
              </a:lnSpc>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Gud har sett hvordan menneskene så lett misforstår dette med kjærlighet og sex, </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og han har sett hvordan vi lider når vi bryter opp forhold (ekteskapet). Han har sett hvor ille det så lett går når vi tror at sex kan tas ut av kontekst. Det å spise for mye skjønner vi lettere, fordi vi så fort ser de skremmende konsekvensene av å ikke spise riktig.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28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Da Gud skapte oss mennesker</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ga han oss en fantastisk gave, nemlig sex. </a:t>
            </a:r>
          </a:p>
          <a:p>
            <a:pPr>
              <a:lnSpc>
                <a:spcPct val="107000"/>
              </a:lnSpc>
            </a:pPr>
            <a:endParaRPr lang="nb-NO" sz="16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Ikke bare har vi mulighet til å skape nytt liv her, men det er jo noe fantastisk i seg selv. </a:t>
            </a:r>
          </a:p>
          <a:p>
            <a:pPr>
              <a:lnSpc>
                <a:spcPct val="107000"/>
              </a:lnSpc>
            </a:pPr>
            <a:endParaRPr lang="nb-NO" sz="18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Gaven er ikke ment å være noe vi sløser med, og heller ikke noe vi holder for oss selv. Det er en gave som må deles med en annen. </a:t>
            </a:r>
          </a:p>
          <a:p>
            <a:pPr>
              <a:lnSpc>
                <a:spcPct val="107000"/>
              </a:lnSpc>
            </a:pPr>
            <a:endParaRPr lang="nb-NO" sz="18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Alt som må deles krever noe av begge parter. Vi må rett og slett ofre litt av oss selv for at forholdet med den vi har valgt å ha sex med i det hele tatt skal fungere. Av og til må vi ofre ganske mye av oss selv. </a:t>
            </a:r>
          </a:p>
          <a:p>
            <a:pPr>
              <a:lnSpc>
                <a:spcPct val="107000"/>
              </a:lnSpc>
            </a:pPr>
            <a:endParaRPr lang="nb-NO"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Når det da kommer barn inn i bildet har vi fått et nytt ansvar, et ansvar vi deler sammen med den vi elsker. Her må begge to (de som elsker hverandre) gi avkall på enda mer av seg selv for at familien skal fungere.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307383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B0CE751-0C7D-BA84-A3B4-F02FEFD733D2}"/>
              </a:ext>
            </a:extLst>
          </p:cNvPr>
          <p:cNvSpPr txBox="1"/>
          <p:nvPr/>
        </p:nvSpPr>
        <p:spPr>
          <a:xfrm>
            <a:off x="598098" y="457200"/>
            <a:ext cx="10860657" cy="6217087"/>
          </a:xfrm>
          <a:prstGeom prst="rect">
            <a:avLst/>
          </a:prstGeom>
          <a:noFill/>
        </p:spPr>
        <p:txBody>
          <a:bodyPr wrap="square" rtlCol="0">
            <a:spAutoFit/>
          </a:bodyPr>
          <a:lstStyle/>
          <a:p>
            <a:pPr>
              <a:lnSpc>
                <a:spcPct val="200000"/>
              </a:lnSpc>
            </a:pPr>
            <a:r>
              <a:rPr lang="nb-NO" sz="28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Når det oppstår problemer i et forhold</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da må man jobbe med det slik at det blir bra igjen, selv om dette kan være veldig tøft til tider. Hver gang vi har problemer som vi ikke prøver å løse i livene våre, er det ikke en person vi har problemer med (vår ektefelle eller partner), det er også noe som skaper problemer for oss selv; det gir oss et dypt merke på sjela vår.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Så altfor ofte velger folk å gå fra den man trodde man elsket, fordi man ikke prøvde eller orket å fikse problemene som har oppstått. Det er i disse situasjonene man kan bli fristet til å få en kvikk-fiks på problemene sine, ved å inngå et forhold med noen andre. Man tror så lett at rusen man får ved å ha sex med noen, overdøver den smerten man har opplevd med den man kanskje var gift med. Men, denne rusen er ikke evigvarende. Den er akkurat som et narkotisk stoff som kun har gitt deg et tilleggsproblem (se lista på lysbildet 13 og 14).</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18358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n rød lykt med lyste lys utenfor snø">
            <a:extLst>
              <a:ext uri="{FF2B5EF4-FFF2-40B4-BE49-F238E27FC236}">
                <a16:creationId xmlns:a16="http://schemas.microsoft.com/office/drawing/2014/main" id="{0B0304DC-4956-7F07-B045-76480E758010}"/>
              </a:ext>
            </a:extLst>
          </p:cNvPr>
          <p:cNvPicPr>
            <a:picLocks noChangeAspect="1"/>
          </p:cNvPicPr>
          <p:nvPr/>
        </p:nvPicPr>
        <p:blipFill rotWithShape="1">
          <a:blip r:embed="rId2"/>
          <a:srcRect t="12451"/>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Sylinder 2">
            <a:extLst>
              <a:ext uri="{FF2B5EF4-FFF2-40B4-BE49-F238E27FC236}">
                <a16:creationId xmlns:a16="http://schemas.microsoft.com/office/drawing/2014/main" id="{A9F68285-4F12-C94B-6039-2C17733DBB64}"/>
              </a:ext>
            </a:extLst>
          </p:cNvPr>
          <p:cNvSpPr txBox="1"/>
          <p:nvPr/>
        </p:nvSpPr>
        <p:spPr>
          <a:xfrm>
            <a:off x="-2197193" y="5222704"/>
            <a:ext cx="10268712" cy="84622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200" cap="all" spc="120" dirty="0">
                <a:solidFill>
                  <a:srgbClr val="FFFFFF"/>
                </a:solidFill>
                <a:effectLst/>
                <a:latin typeface="+mj-lt"/>
                <a:ea typeface="+mj-ea"/>
                <a:cs typeface="+mj-cs"/>
              </a:rPr>
              <a:t>Advent </a:t>
            </a:r>
            <a:r>
              <a:rPr lang="en-US" sz="2200" cap="all" spc="120" dirty="0" err="1">
                <a:solidFill>
                  <a:srgbClr val="FFFFFF"/>
                </a:solidFill>
                <a:effectLst/>
                <a:latin typeface="+mj-lt"/>
                <a:ea typeface="+mj-ea"/>
                <a:cs typeface="+mj-cs"/>
              </a:rPr>
              <a:t>og</a:t>
            </a:r>
            <a:r>
              <a:rPr lang="en-US" sz="2200" cap="all" spc="120" dirty="0">
                <a:solidFill>
                  <a:srgbClr val="FFFFFF"/>
                </a:solidFill>
                <a:effectLst/>
                <a:latin typeface="+mj-lt"/>
                <a:ea typeface="+mj-ea"/>
                <a:cs typeface="+mj-cs"/>
              </a:rPr>
              <a:t> Jul – </a:t>
            </a:r>
            <a:r>
              <a:rPr lang="en-US" sz="2200" cap="all" spc="120" dirty="0" err="1">
                <a:solidFill>
                  <a:srgbClr val="FFFFFF"/>
                </a:solidFill>
                <a:effectLst/>
                <a:latin typeface="+mj-lt"/>
                <a:ea typeface="+mj-ea"/>
                <a:cs typeface="+mj-cs"/>
              </a:rPr>
              <a:t>en</a:t>
            </a:r>
            <a:r>
              <a:rPr lang="en-US" sz="2200" cap="all" spc="120" dirty="0">
                <a:solidFill>
                  <a:srgbClr val="FFFFFF"/>
                </a:solidFill>
                <a:effectLst/>
                <a:latin typeface="+mj-lt"/>
                <a:ea typeface="+mj-ea"/>
                <a:cs typeface="+mj-cs"/>
              </a:rPr>
              <a:t> </a:t>
            </a:r>
            <a:r>
              <a:rPr lang="en-US" sz="2200" cap="all" spc="120" dirty="0" err="1">
                <a:solidFill>
                  <a:srgbClr val="FFFFFF"/>
                </a:solidFill>
                <a:effectLst/>
                <a:latin typeface="+mj-lt"/>
                <a:ea typeface="+mj-ea"/>
                <a:cs typeface="+mj-cs"/>
              </a:rPr>
              <a:t>liten</a:t>
            </a:r>
            <a:r>
              <a:rPr lang="en-US" sz="2200" cap="all" spc="120" dirty="0">
                <a:solidFill>
                  <a:srgbClr val="FFFFFF"/>
                </a:solidFill>
                <a:effectLst/>
                <a:latin typeface="+mj-lt"/>
                <a:ea typeface="+mj-ea"/>
                <a:cs typeface="+mj-cs"/>
              </a:rPr>
              <a:t> quiz </a:t>
            </a:r>
            <a:br>
              <a:rPr lang="en-US" sz="2200" cap="all" spc="120" dirty="0">
                <a:solidFill>
                  <a:srgbClr val="FFFFFF"/>
                </a:solidFill>
                <a:effectLst/>
                <a:latin typeface="+mj-lt"/>
                <a:ea typeface="+mj-ea"/>
                <a:cs typeface="+mj-cs"/>
              </a:rPr>
            </a:br>
            <a:r>
              <a:rPr lang="en-US" sz="2200" b="1" cap="all" spc="120" dirty="0">
                <a:solidFill>
                  <a:srgbClr val="FFFFFF"/>
                </a:solidFill>
                <a:effectLst/>
                <a:latin typeface="+mj-lt"/>
                <a:ea typeface="+mj-ea"/>
                <a:cs typeface="+mj-cs"/>
              </a:rPr>
              <a:t>Samling 12, </a:t>
            </a:r>
            <a:r>
              <a:rPr lang="en-US" sz="2200" b="1" cap="all" spc="120" dirty="0" err="1">
                <a:solidFill>
                  <a:srgbClr val="FFFFFF"/>
                </a:solidFill>
                <a:effectLst/>
                <a:latin typeface="+mj-lt"/>
                <a:ea typeface="+mj-ea"/>
                <a:cs typeface="+mj-cs"/>
              </a:rPr>
              <a:t>Økt</a:t>
            </a:r>
            <a:r>
              <a:rPr lang="en-US" sz="2200" b="1" cap="all" spc="120" dirty="0">
                <a:solidFill>
                  <a:srgbClr val="FFFFFF"/>
                </a:solidFill>
                <a:effectLst/>
                <a:latin typeface="+mj-lt"/>
                <a:ea typeface="+mj-ea"/>
                <a:cs typeface="+mj-cs"/>
              </a:rPr>
              <a:t> 1, </a:t>
            </a:r>
            <a:r>
              <a:rPr lang="en-US" sz="2200" b="1" cap="all" spc="120" dirty="0" err="1">
                <a:solidFill>
                  <a:srgbClr val="FFFFFF"/>
                </a:solidFill>
                <a:effectLst/>
                <a:latin typeface="+mj-lt"/>
                <a:ea typeface="+mj-ea"/>
                <a:cs typeface="+mj-cs"/>
              </a:rPr>
              <a:t>Punkt</a:t>
            </a:r>
            <a:r>
              <a:rPr lang="en-US" sz="2200" b="1" cap="all" spc="120" dirty="0">
                <a:solidFill>
                  <a:srgbClr val="FFFFFF"/>
                </a:solidFill>
                <a:effectLst/>
                <a:latin typeface="+mj-lt"/>
                <a:ea typeface="+mj-ea"/>
                <a:cs typeface="+mj-cs"/>
              </a:rPr>
              <a:t> 1</a:t>
            </a:r>
            <a:endParaRPr lang="en-US" sz="2200" cap="all" spc="120" dirty="0">
              <a:solidFill>
                <a:srgbClr val="FFFFFF"/>
              </a:solidFill>
              <a:effectLst/>
              <a:latin typeface="+mj-lt"/>
              <a:ea typeface="+mj-ea"/>
              <a:cs typeface="+mj-cs"/>
            </a:endParaRPr>
          </a:p>
          <a:p>
            <a:pPr algn="ctr">
              <a:lnSpc>
                <a:spcPct val="90000"/>
              </a:lnSpc>
              <a:spcBef>
                <a:spcPct val="0"/>
              </a:spcBef>
              <a:spcAft>
                <a:spcPts val="600"/>
              </a:spcAft>
            </a:pPr>
            <a:endParaRPr lang="en-US" sz="2200" cap="all" spc="120" dirty="0">
              <a:solidFill>
                <a:srgbClr val="FFFFFF"/>
              </a:solidFill>
              <a:latin typeface="+mj-lt"/>
              <a:ea typeface="+mj-ea"/>
              <a:cs typeface="+mj-cs"/>
            </a:endParaRPr>
          </a:p>
        </p:txBody>
      </p:sp>
    </p:spTree>
    <p:extLst>
      <p:ext uri="{BB962C8B-B14F-4D97-AF65-F5344CB8AC3E}">
        <p14:creationId xmlns:p14="http://schemas.microsoft.com/office/powerpoint/2010/main" val="75339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C10CB736-517D-F765-6A8D-74EB501058C8}"/>
              </a:ext>
            </a:extLst>
          </p:cNvPr>
          <p:cNvSpPr txBox="1"/>
          <p:nvPr/>
        </p:nvSpPr>
        <p:spPr>
          <a:xfrm>
            <a:off x="365185" y="215660"/>
            <a:ext cx="9109494" cy="5097678"/>
          </a:xfrm>
          <a:prstGeom prst="rect">
            <a:avLst/>
          </a:prstGeom>
          <a:noFill/>
        </p:spPr>
        <p:txBody>
          <a:bodyPr wrap="square" rtlCol="0">
            <a:spAutoFit/>
          </a:bodyPr>
          <a:lstStyle/>
          <a:p>
            <a:pPr>
              <a:lnSpc>
                <a:spcPct val="150000"/>
              </a:lnSpc>
            </a:pPr>
            <a:r>
              <a:rPr lang="nb-NO" sz="32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Det å gifte seg handler om flere ting … </a:t>
            </a:r>
            <a:br>
              <a:rPr lang="nb-NO" sz="32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br>
            <a:r>
              <a:rPr lang="nb-NO" sz="1600" dirty="0">
                <a:effectLst/>
                <a:latin typeface="Calibri Light" panose="020F0302020204030204" pitchFamily="34" charset="0"/>
                <a:ea typeface="Calibri" panose="020F0502020204030204" pitchFamily="34" charset="0"/>
                <a:cs typeface="Times New Roman" panose="02020603050405020304" pitchFamily="18" charset="0"/>
              </a:rPr>
              <a:t>Det handler like mye om å få noe som å gi noe. At sex hører ekteskapet til er egentlig like logisk som at jorda går rundt sola, men for de som ikke tar seg tid til å se det større bildet, kan man lett bli blendet av sin seksuelle drift, og rett og slett lure seg selv til å tro at sex er en forbruksvare. Så oppdager man noe for sent at det ikke handlet om hva du hadde rett til å gjøre, men hva du faktisk glemte å ta vare på.</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32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Din seksualitet er en del av din verdi. </a:t>
            </a:r>
            <a:br>
              <a:rPr lang="nb-NO" sz="32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br>
            <a:r>
              <a:rPr lang="nb-NO" sz="1600" dirty="0">
                <a:effectLst/>
                <a:latin typeface="Calibri Light" panose="020F0302020204030204" pitchFamily="34" charset="0"/>
                <a:ea typeface="Calibri" panose="020F0502020204030204" pitchFamily="34" charset="0"/>
                <a:cs typeface="Times New Roman" panose="02020603050405020304" pitchFamily="18" charset="0"/>
              </a:rPr>
              <a:t>Den er en investering, ikke lommepenger. Bruker du til stadighet denne investeringen din blir du fattig på innsiden. Du vil merke det etter hvert på psyken din, og senere livet, når du virkelig begynner å tenke på ditt forhold til Gud og alvoret som livet byr på, da vil du oppdaget disse merkene på sjela di, og oppdage hvor vanskelig det er å reparere disse. Det lar seg gjøre, men hadde det ikke vært flott om du kunne unngått det?</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3" name="Bilde 2">
            <a:extLst>
              <a:ext uri="{FF2B5EF4-FFF2-40B4-BE49-F238E27FC236}">
                <a16:creationId xmlns:a16="http://schemas.microsoft.com/office/drawing/2014/main" id="{F45FCC09-E333-EA97-1FA0-1936EA907CEF}"/>
              </a:ext>
            </a:extLst>
          </p:cNvPr>
          <p:cNvPicPr>
            <a:picLocks noChangeAspect="1"/>
          </p:cNvPicPr>
          <p:nvPr/>
        </p:nvPicPr>
        <p:blipFill>
          <a:blip r:embed="rId2"/>
          <a:stretch>
            <a:fillRect/>
          </a:stretch>
        </p:blipFill>
        <p:spPr>
          <a:xfrm>
            <a:off x="9474679" y="733106"/>
            <a:ext cx="2234240" cy="3609156"/>
          </a:xfrm>
          <a:prstGeom prst="rect">
            <a:avLst/>
          </a:prstGeom>
        </p:spPr>
      </p:pic>
      <p:sp>
        <p:nvSpPr>
          <p:cNvPr id="4" name="TekstSylinder 3">
            <a:extLst>
              <a:ext uri="{FF2B5EF4-FFF2-40B4-BE49-F238E27FC236}">
                <a16:creationId xmlns:a16="http://schemas.microsoft.com/office/drawing/2014/main" id="{2FA9D85D-14F9-651B-60EC-683B9C59CEC1}"/>
              </a:ext>
            </a:extLst>
          </p:cNvPr>
          <p:cNvSpPr txBox="1"/>
          <p:nvPr/>
        </p:nvSpPr>
        <p:spPr>
          <a:xfrm>
            <a:off x="1639019" y="5313338"/>
            <a:ext cx="9303588" cy="1025537"/>
          </a:xfrm>
          <a:prstGeom prst="rect">
            <a:avLst/>
          </a:prstGeom>
          <a:effectLst>
            <a:glow rad="1397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07000"/>
              </a:lnSpc>
            </a:pPr>
            <a:r>
              <a:rPr lang="nb-NO" sz="20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I YOUCAT Katekismen</a:t>
            </a:r>
            <a:r>
              <a:rPr lang="nb-NO" sz="2000"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2000" b="1" dirty="0">
                <a:effectLst/>
                <a:latin typeface="Calibri Light" panose="020F0302020204030204" pitchFamily="34" charset="0"/>
                <a:ea typeface="Calibri" panose="020F0502020204030204" pitchFamily="34" charset="0"/>
                <a:cs typeface="Times New Roman" panose="02020603050405020304" pitchFamily="18" charset="0"/>
              </a:rPr>
              <a:t>kan dere lese følgende steder om det 5. og det 6. bud: # 378 - 425</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dirty="0">
                <a:effectLst/>
                <a:latin typeface="Calibri Light" panose="020F0302020204030204" pitchFamily="34" charset="0"/>
                <a:ea typeface="Calibri" panose="020F0502020204030204" pitchFamily="34" charset="0"/>
                <a:cs typeface="Times New Roman" panose="02020603050405020304" pitchFamily="18" charset="0"/>
              </a:rPr>
              <a:t>(Om en stund kommer det en Bibelressurs som også tar for seg disse to budene. Det vil også komme informasjon om tribunalet, informasjon om kroppens teologi.)</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500" dirty="0"/>
          </a:p>
        </p:txBody>
      </p:sp>
    </p:spTree>
    <p:extLst>
      <p:ext uri="{BB962C8B-B14F-4D97-AF65-F5344CB8AC3E}">
        <p14:creationId xmlns:p14="http://schemas.microsoft.com/office/powerpoint/2010/main" val="141965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A91691D6-035B-81E8-9A2F-5A9D881C04DC}"/>
              </a:ext>
            </a:extLst>
          </p:cNvPr>
          <p:cNvGraphicFramePr>
            <a:graphicFrameLocks noGrp="1"/>
          </p:cNvGraphicFramePr>
          <p:nvPr>
            <p:extLst>
              <p:ext uri="{D42A27DB-BD31-4B8C-83A1-F6EECF244321}">
                <p14:modId xmlns:p14="http://schemas.microsoft.com/office/powerpoint/2010/main" val="1720502551"/>
              </p:ext>
            </p:extLst>
          </p:nvPr>
        </p:nvGraphicFramePr>
        <p:xfrm>
          <a:off x="1552754" y="161799"/>
          <a:ext cx="8566031" cy="6534402"/>
        </p:xfrm>
        <a:graphic>
          <a:graphicData uri="http://schemas.openxmlformats.org/drawingml/2006/table">
            <a:tbl>
              <a:tblPr firstRow="1" firstCol="1" bandRow="1"/>
              <a:tblGrid>
                <a:gridCol w="1042973">
                  <a:extLst>
                    <a:ext uri="{9D8B030D-6E8A-4147-A177-3AD203B41FA5}">
                      <a16:colId xmlns:a16="http://schemas.microsoft.com/office/drawing/2014/main" val="964260786"/>
                    </a:ext>
                  </a:extLst>
                </a:gridCol>
                <a:gridCol w="3117143">
                  <a:extLst>
                    <a:ext uri="{9D8B030D-6E8A-4147-A177-3AD203B41FA5}">
                      <a16:colId xmlns:a16="http://schemas.microsoft.com/office/drawing/2014/main" val="2419009898"/>
                    </a:ext>
                  </a:extLst>
                </a:gridCol>
                <a:gridCol w="1636835">
                  <a:extLst>
                    <a:ext uri="{9D8B030D-6E8A-4147-A177-3AD203B41FA5}">
                      <a16:colId xmlns:a16="http://schemas.microsoft.com/office/drawing/2014/main" val="3361260776"/>
                    </a:ext>
                  </a:extLst>
                </a:gridCol>
                <a:gridCol w="1362974">
                  <a:extLst>
                    <a:ext uri="{9D8B030D-6E8A-4147-A177-3AD203B41FA5}">
                      <a16:colId xmlns:a16="http://schemas.microsoft.com/office/drawing/2014/main" val="1705009129"/>
                    </a:ext>
                  </a:extLst>
                </a:gridCol>
                <a:gridCol w="1406106">
                  <a:extLst>
                    <a:ext uri="{9D8B030D-6E8A-4147-A177-3AD203B41FA5}">
                      <a16:colId xmlns:a16="http://schemas.microsoft.com/office/drawing/2014/main" val="2009472908"/>
                    </a:ext>
                  </a:extLst>
                </a:gridCol>
              </a:tblGrid>
              <a:tr h="988667">
                <a:tc>
                  <a:txBody>
                    <a:bodyPr/>
                    <a:lstStyle/>
                    <a:p>
                      <a:pPr algn="ctr">
                        <a:lnSpc>
                          <a:spcPct val="107000"/>
                        </a:lnSpc>
                        <a:spcAft>
                          <a:spcPts val="800"/>
                        </a:spcAft>
                      </a:pPr>
                      <a:r>
                        <a:rPr lang="nb-NO" sz="700" b="1">
                          <a:effectLst/>
                          <a:latin typeface="Cooper Black" panose="0208090404030B020404" pitchFamily="18" charset="0"/>
                          <a:ea typeface="Cooper Black" panose="0208090404030B020404" pitchFamily="18" charset="0"/>
                          <a:cs typeface="Cooper Black" panose="0208090404030B020404" pitchFamily="18" charset="0"/>
                        </a:rPr>
                        <a:t> </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lnSpc>
                          <a:spcPct val="107000"/>
                        </a:lnSpc>
                        <a:spcAft>
                          <a:spcPts val="800"/>
                        </a:spcAft>
                      </a:pPr>
                      <a:r>
                        <a:rPr lang="nb-NO" sz="800" b="1" dirty="0">
                          <a:effectLst/>
                          <a:latin typeface="Cooper Black" panose="0208090404030B020404" pitchFamily="18" charset="0"/>
                          <a:ea typeface="Cooper Black" panose="0208090404030B020404" pitchFamily="18" charset="0"/>
                          <a:cs typeface="Cooper Black" panose="0208090404030B020404" pitchFamily="18" charset="0"/>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400" dirty="0">
                          <a:solidFill>
                            <a:srgbClr val="C00000"/>
                          </a:solidFill>
                          <a:effectLst/>
                          <a:latin typeface="Cooper Black" panose="0208090404030B020404" pitchFamily="18" charset="0"/>
                          <a:ea typeface="Calibri" panose="020F0502020204030204" pitchFamily="34" charset="0"/>
                          <a:cs typeface="Times New Roman" panose="02020603050405020304" pitchFamily="18" charset="0"/>
                        </a:rPr>
                        <a:t>Advents- og juletiden</a:t>
                      </a:r>
                      <a:br>
                        <a:rPr lang="nb-NO" sz="1400" dirty="0">
                          <a:effectLst/>
                          <a:latin typeface="Cooper Black" panose="0208090404030B020404" pitchFamily="18" charset="0"/>
                          <a:ea typeface="Calibri" panose="020F0502020204030204" pitchFamily="34" charset="0"/>
                          <a:cs typeface="Times New Roman" panose="02020603050405020304" pitchFamily="18" charset="0"/>
                        </a:rPr>
                      </a:b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På noen spørsmål er det både to og kanskje alle tre svarene riktige. Der hvor det kun er ett svar som er riktig kan du få minuspoeng hvis du velger feil svar </a:t>
                      </a:r>
                      <a:r>
                        <a:rPr lang="nb-NO" sz="10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50" b="1" dirty="0">
                          <a:effectLst/>
                          <a:latin typeface="Cooper Black" panose="0208090404030B020404" pitchFamily="18" charset="0"/>
                          <a:ea typeface="Cooper Black" panose="0208090404030B020404" pitchFamily="18" charset="0"/>
                          <a:cs typeface="Calibri Light" panose="020F0302020204030204" pitchFamily="34" charset="0"/>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050" b="1" dirty="0">
                          <a:effectLst/>
                          <a:latin typeface="Cooper Black" panose="0208090404030B020404" pitchFamily="18" charset="0"/>
                          <a:ea typeface="Cooper Black" panose="0208090404030B020404" pitchFamily="18" charset="0"/>
                          <a:cs typeface="Calibri Light" panose="020F0302020204030204" pitchFamily="34" charset="0"/>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050" b="1" dirty="0">
                          <a:effectLst/>
                          <a:latin typeface="Cooper Black" panose="0208090404030B020404" pitchFamily="18" charset="0"/>
                          <a:ea typeface="Cooper Black" panose="0208090404030B020404" pitchFamily="18" charset="0"/>
                          <a:cs typeface="Cooper Black" panose="0208090404030B020404" pitchFamily="18" charset="0"/>
                        </a:rPr>
                        <a:t>A</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050" b="1" dirty="0">
                          <a:effectLst/>
                          <a:latin typeface="Cooper Black" panose="0208090404030B020404" pitchFamily="18" charset="0"/>
                          <a:ea typeface="Cooper Black" panose="0208090404030B020404" pitchFamily="18" charset="0"/>
                          <a:cs typeface="Cooper Black" panose="0208090404030B020404" pitchFamily="18" charset="0"/>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050" b="1" dirty="0">
                          <a:effectLst/>
                          <a:latin typeface="Cooper Black" panose="0208090404030B020404" pitchFamily="18" charset="0"/>
                          <a:ea typeface="Cooper Black" panose="0208090404030B020404" pitchFamily="18" charset="0"/>
                          <a:cs typeface="Cooper Black" panose="0208090404030B020404" pitchFamily="18" charset="0"/>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050" b="1" dirty="0">
                          <a:effectLst/>
                          <a:latin typeface="Cooper Black" panose="0208090404030B020404" pitchFamily="18" charset="0"/>
                          <a:ea typeface="Cooper Black" panose="0208090404030B020404" pitchFamily="18" charset="0"/>
                          <a:cs typeface="Cooper Black" panose="0208090404030B020404" pitchFamily="18" charset="0"/>
                        </a:rPr>
                        <a:t>B</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50" b="1" dirty="0">
                          <a:effectLst/>
                          <a:latin typeface="Cooper Black" panose="0208090404030B020404" pitchFamily="18" charset="0"/>
                          <a:ea typeface="Cooper Black" panose="0208090404030B020404" pitchFamily="18" charset="0"/>
                          <a:cs typeface="Calibri Light" panose="020F0302020204030204" pitchFamily="34" charset="0"/>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050" b="1" dirty="0">
                          <a:effectLst/>
                          <a:latin typeface="Cooper Black" panose="0208090404030B020404" pitchFamily="18" charset="0"/>
                          <a:ea typeface="Cooper Black" panose="0208090404030B020404" pitchFamily="18" charset="0"/>
                          <a:cs typeface="Calibri Light" panose="020F0302020204030204" pitchFamily="34" charset="0"/>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050" b="1" dirty="0">
                          <a:effectLst/>
                          <a:latin typeface="Cooper Black" panose="0208090404030B020404" pitchFamily="18" charset="0"/>
                          <a:ea typeface="Cooper Black" panose="0208090404030B020404" pitchFamily="18" charset="0"/>
                          <a:cs typeface="Calibri Light" panose="020F0302020204030204" pitchFamily="34" charset="0"/>
                        </a:rPr>
                        <a:t>C</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050" b="1" dirty="0">
                          <a:effectLst/>
                          <a:latin typeface="Cooper Black" panose="0208090404030B020404" pitchFamily="18" charset="0"/>
                          <a:ea typeface="Cooper Black" panose="0208090404030B020404" pitchFamily="18" charset="0"/>
                          <a:cs typeface="Cooper Black" panose="0208090404030B020404" pitchFamily="18" charset="0"/>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50659"/>
                  </a:ext>
                </a:extLst>
              </a:tr>
              <a:tr h="89152">
                <a:tc gridSpan="3">
                  <a:txBody>
                    <a:bodyPr/>
                    <a:lstStyle/>
                    <a:p>
                      <a:pPr algn="ctr">
                        <a:lnSpc>
                          <a:spcPct val="107000"/>
                        </a:lnSpc>
                        <a:spcAft>
                          <a:spcPts val="800"/>
                        </a:spcAft>
                      </a:pPr>
                      <a:r>
                        <a:rPr lang="nb-NO" sz="400" b="1">
                          <a:effectLst/>
                          <a:latin typeface="Calibri Light" panose="020F0302020204030204" pitchFamily="34" charset="0"/>
                          <a:ea typeface="Cooper Black" panose="0208090404030B020404" pitchFamily="18" charset="0"/>
                          <a:cs typeface="Times New Roman" panose="02020603050405020304" pitchFamily="18" charset="0"/>
                        </a:rPr>
                        <a:t> </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nb-NO"/>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nb-NO"/>
                    </a:p>
                  </a:txBody>
                  <a:tcPr/>
                </a:tc>
                <a:tc gridSpan="2">
                  <a:txBody>
                    <a:bodyPr/>
                    <a:lstStyle/>
                    <a:p>
                      <a:pPr algn="ctr">
                        <a:lnSpc>
                          <a:spcPct val="107000"/>
                        </a:lnSpc>
                        <a:spcAft>
                          <a:spcPts val="800"/>
                        </a:spcAft>
                      </a:pPr>
                      <a:r>
                        <a:rPr lang="nb-NO" sz="400" b="1">
                          <a:effectLst/>
                          <a:latin typeface="Calibri Light" panose="020F0302020204030204" pitchFamily="34" charset="0"/>
                          <a:ea typeface="Cooper Black" panose="0208090404030B020404" pitchFamily="18" charset="0"/>
                          <a:cs typeface="Times New Roman" panose="02020603050405020304" pitchFamily="18" charset="0"/>
                        </a:rPr>
                        <a:t> </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pPr algn="ctr">
                        <a:lnSpc>
                          <a:spcPct val="107000"/>
                        </a:lnSpc>
                        <a:spcAft>
                          <a:spcPts val="800"/>
                        </a:spcAft>
                      </a:pP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040737749"/>
                  </a:ext>
                </a:extLst>
              </a:tr>
              <a:tr h="218477">
                <a:tc>
                  <a:txBody>
                    <a:bodyPr/>
                    <a:lstStyle/>
                    <a:p>
                      <a:pPr algn="ctr">
                        <a:lnSpc>
                          <a:spcPct val="150000"/>
                        </a:lnSpc>
                        <a:spcAft>
                          <a:spcPts val="800"/>
                        </a:spcAft>
                      </a:pPr>
                      <a:r>
                        <a:rPr lang="nb-NO" sz="7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1</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07000"/>
                        </a:lnSpc>
                        <a:spcAft>
                          <a:spcPts val="800"/>
                        </a:spcAft>
                      </a:pPr>
                      <a:r>
                        <a:rPr lang="nb-NO" sz="1050" b="1" dirty="0">
                          <a:effectLst/>
                          <a:latin typeface="Calibri Light" panose="020F0302020204030204" pitchFamily="34" charset="0"/>
                          <a:ea typeface="Cooper Black" panose="0208090404030B020404" pitchFamily="18" charset="0"/>
                          <a:cs typeface="Times New Roman" panose="02020603050405020304" pitchFamily="18" charset="0"/>
                        </a:rPr>
                        <a:t>Kirkeåret begynner med Jesu fødsel.</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Ja</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Nei</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Ikke hvert år</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010495"/>
                  </a:ext>
                </a:extLst>
              </a:tr>
              <a:tr h="218477">
                <a:tc>
                  <a:txBody>
                    <a:bodyPr/>
                    <a:lstStyle/>
                    <a:p>
                      <a:pPr algn="ctr">
                        <a:lnSpc>
                          <a:spcPct val="150000"/>
                        </a:lnSpc>
                        <a:spcAft>
                          <a:spcPts val="800"/>
                        </a:spcAft>
                      </a:pPr>
                      <a:r>
                        <a:rPr lang="nb-NO" sz="7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2</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07000"/>
                        </a:lnSpc>
                        <a:spcAft>
                          <a:spcPts val="800"/>
                        </a:spcAft>
                      </a:pPr>
                      <a:r>
                        <a:rPr lang="nb-NO" sz="1050" b="1" dirty="0">
                          <a:effectLst/>
                          <a:latin typeface="Calibri Light" panose="020F0302020204030204" pitchFamily="34" charset="0"/>
                          <a:ea typeface="Cooper Black" panose="0208090404030B020404" pitchFamily="18" charset="0"/>
                          <a:cs typeface="Times New Roman" panose="02020603050405020304" pitchFamily="18" charset="0"/>
                        </a:rPr>
                        <a:t>Det er to liturgiske farger i adventstiden.</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Nei. Det er kun lilla.</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Ja. Det er lilla og hvit.</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Ja. Det er lilla og rosa.</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0517501"/>
                  </a:ext>
                </a:extLst>
              </a:tr>
              <a:tr h="227966">
                <a:tc>
                  <a:txBody>
                    <a:bodyPr/>
                    <a:lstStyle/>
                    <a:p>
                      <a:pPr algn="ctr">
                        <a:lnSpc>
                          <a:spcPct val="150000"/>
                        </a:lnSpc>
                        <a:spcAft>
                          <a:spcPts val="800"/>
                        </a:spcAft>
                      </a:pPr>
                      <a:r>
                        <a:rPr lang="nb-NO" sz="7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3</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07000"/>
                        </a:lnSpc>
                        <a:spcAft>
                          <a:spcPts val="800"/>
                        </a:spcAft>
                      </a:pPr>
                      <a:r>
                        <a:rPr lang="nb-NO" sz="1000" b="1">
                          <a:effectLst/>
                          <a:latin typeface="Calibri Light" panose="020F0302020204030204" pitchFamily="34" charset="0"/>
                          <a:ea typeface="Comic Sans MS" panose="030F0702030302020204" pitchFamily="66" charset="0"/>
                          <a:cs typeface="Times New Roman" panose="02020603050405020304" pitchFamily="18" charset="0"/>
                        </a:rPr>
                        <a:t>Av de fire evangelistene er det Lukas som skriver mest om Jesu fødsel.</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Nei. Det er Markus.</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Nei. Det er Johannes.</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Ja. Det stemmer. .</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825941"/>
                  </a:ext>
                </a:extLst>
              </a:tr>
              <a:tr h="462105">
                <a:tc>
                  <a:txBody>
                    <a:bodyPr/>
                    <a:lstStyle/>
                    <a:p>
                      <a:pPr algn="ctr">
                        <a:lnSpc>
                          <a:spcPct val="150000"/>
                        </a:lnSpc>
                        <a:spcAft>
                          <a:spcPts val="800"/>
                        </a:spcAft>
                      </a:pPr>
                      <a:r>
                        <a:rPr lang="nb-NO" sz="7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4</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07000"/>
                        </a:lnSpc>
                        <a:spcAft>
                          <a:spcPts val="800"/>
                        </a:spcAft>
                      </a:pPr>
                      <a:r>
                        <a:rPr lang="nb-NO" sz="1000" b="1" dirty="0">
                          <a:effectLst/>
                          <a:latin typeface="Calibri Light" panose="020F0302020204030204" pitchFamily="34" charset="0"/>
                          <a:ea typeface="Cooper Black" panose="0208090404030B020404" pitchFamily="18" charset="0"/>
                          <a:cs typeface="Times New Roman" panose="02020603050405020304" pitchFamily="18" charset="0"/>
                        </a:rPr>
                        <a:t>For oss katolikker begynner julen på julaftens ettermiddag.</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Nei. Julen begynner lille julaften.</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Nei. Julen begynner med midnattsmessen.</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Ja. Det stemmer.</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967314"/>
                  </a:ext>
                </a:extLst>
              </a:tr>
              <a:tr h="462105">
                <a:tc>
                  <a:txBody>
                    <a:bodyPr/>
                    <a:lstStyle/>
                    <a:p>
                      <a:pPr algn="ctr">
                        <a:lnSpc>
                          <a:spcPct val="150000"/>
                        </a:lnSpc>
                        <a:spcAft>
                          <a:spcPts val="800"/>
                        </a:spcAft>
                      </a:pPr>
                      <a:r>
                        <a:rPr lang="nb-NO" sz="7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5</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07000"/>
                        </a:lnSpc>
                        <a:spcAft>
                          <a:spcPts val="800"/>
                        </a:spcAft>
                      </a:pPr>
                      <a:r>
                        <a:rPr lang="nb-NO" sz="1050" b="1" dirty="0">
                          <a:effectLst/>
                          <a:latin typeface="Calibri Light" panose="020F0302020204030204" pitchFamily="34" charset="0"/>
                          <a:ea typeface="Comic Sans MS" panose="030F0702030302020204" pitchFamily="66" charset="0"/>
                          <a:cs typeface="Times New Roman" panose="02020603050405020304" pitchFamily="18" charset="0"/>
                        </a:rPr>
                        <a:t>Juletiden er over når juleferien er over.</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Ja. Det stemmer.</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Nei. Juletiden var helt til Askeonsdag (fastetiden).</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Nei. Juletiden avsluttes feiringen av Herrens Dåp.</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23382"/>
                  </a:ext>
                </a:extLst>
              </a:tr>
              <a:tr h="273631">
                <a:tc>
                  <a:txBody>
                    <a:bodyPr/>
                    <a:lstStyle/>
                    <a:p>
                      <a:pPr algn="ctr">
                        <a:lnSpc>
                          <a:spcPct val="150000"/>
                        </a:lnSpc>
                        <a:spcAft>
                          <a:spcPts val="800"/>
                        </a:spcAft>
                      </a:pPr>
                      <a:r>
                        <a:rPr lang="nb-NO" sz="7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6</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07000"/>
                        </a:lnSpc>
                        <a:spcAft>
                          <a:spcPts val="800"/>
                        </a:spcAft>
                      </a:pPr>
                      <a:r>
                        <a:rPr lang="nb-NO" sz="1050" b="1">
                          <a:effectLst/>
                          <a:latin typeface="Calibri Light" panose="020F0302020204030204" pitchFamily="34" charset="0"/>
                          <a:ea typeface="Cooper Black" panose="0208090404030B020404" pitchFamily="18" charset="0"/>
                          <a:cs typeface="Times New Roman" panose="02020603050405020304" pitchFamily="18" charset="0"/>
                        </a:rPr>
                        <a:t>Uka mellom første juledag og første nyttårsdag kalles «Juleoktaven».</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Nei. Den kalles </a:t>
                      </a:r>
                      <a:r>
                        <a:rPr lang="nb-NO" sz="1000" i="1" dirty="0">
                          <a:effectLst/>
                          <a:latin typeface="Calibri Light" panose="020F0302020204030204" pitchFamily="34" charset="0"/>
                          <a:ea typeface="Cooper Black" panose="0208090404030B020404" pitchFamily="18" charset="0"/>
                          <a:cs typeface="Times New Roman" panose="02020603050405020304" pitchFamily="18" charset="0"/>
                        </a:rPr>
                        <a:t>Den stille uke</a:t>
                      </a: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Ja. Det stemmer.</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Ja. Det stemmer. </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704401"/>
                  </a:ext>
                </a:extLst>
              </a:tr>
              <a:tr h="368867">
                <a:tc>
                  <a:txBody>
                    <a:bodyPr/>
                    <a:lstStyle/>
                    <a:p>
                      <a:pPr algn="ctr">
                        <a:lnSpc>
                          <a:spcPct val="150000"/>
                        </a:lnSpc>
                        <a:spcAft>
                          <a:spcPts val="800"/>
                        </a:spcAft>
                      </a:pPr>
                      <a:r>
                        <a:rPr lang="nb-NO" sz="7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7</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07000"/>
                        </a:lnSpc>
                        <a:spcAft>
                          <a:spcPts val="800"/>
                        </a:spcAft>
                      </a:pPr>
                      <a:r>
                        <a:rPr lang="nb-NO" sz="1050" b="1">
                          <a:effectLst/>
                          <a:latin typeface="Calibri Light" panose="020F0302020204030204" pitchFamily="34" charset="0"/>
                          <a:ea typeface="Comic Sans MS" panose="030F0702030302020204" pitchFamily="66" charset="0"/>
                          <a:cs typeface="Times New Roman" panose="02020603050405020304" pitchFamily="18" charset="0"/>
                        </a:rPr>
                        <a:t>De/Den liturgiske fargen(e) i juletiden er rød og grønn.</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Nei. Den brukes hvit farge, og ofte gyllen/gull.</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Nei. Bare rød.</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Det betyr </a:t>
                      </a:r>
                      <a:r>
                        <a:rPr lang="nb-NO" sz="1000" i="1">
                          <a:effectLst/>
                          <a:latin typeface="Calibri Light" panose="020F0302020204030204" pitchFamily="34" charset="0"/>
                          <a:ea typeface="Cooper Black" panose="0208090404030B020404" pitchFamily="18" charset="0"/>
                          <a:cs typeface="Times New Roman" panose="02020603050405020304" pitchFamily="18" charset="0"/>
                        </a:rPr>
                        <a:t>å gå forbi </a:t>
                      </a:r>
                      <a:r>
                        <a:rPr lang="nb-NO" sz="1000">
                          <a:effectLst/>
                          <a:latin typeface="Calibri Light" panose="020F0302020204030204" pitchFamily="34" charset="0"/>
                          <a:ea typeface="Cooper Black" panose="0208090404030B020404" pitchFamily="18" charset="0"/>
                          <a:cs typeface="Times New Roman" panose="02020603050405020304" pitchFamily="18" charset="0"/>
                        </a:rPr>
                        <a:t>eller </a:t>
                      </a:r>
                      <a:r>
                        <a:rPr lang="nb-NO" sz="1000" i="1">
                          <a:effectLst/>
                          <a:latin typeface="Calibri Light" panose="020F0302020204030204" pitchFamily="34" charset="0"/>
                          <a:ea typeface="Cooper Black" panose="0208090404030B020404" pitchFamily="18" charset="0"/>
                          <a:cs typeface="Times New Roman" panose="02020603050405020304" pitchFamily="18" charset="0"/>
                        </a:rPr>
                        <a:t>å hoppe over</a:t>
                      </a:r>
                      <a:r>
                        <a:rPr lang="nb-NO" sz="1000">
                          <a:effectLst/>
                          <a:latin typeface="Calibri Light" panose="020F0302020204030204" pitchFamily="34" charset="0"/>
                          <a:ea typeface="Cooper Black" panose="0208090404030B020404" pitchFamily="18" charset="0"/>
                          <a:cs typeface="Times New Roman" panose="02020603050405020304" pitchFamily="18" charset="0"/>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696776"/>
                  </a:ext>
                </a:extLst>
              </a:tr>
              <a:tr h="648580">
                <a:tc>
                  <a:txBody>
                    <a:bodyPr/>
                    <a:lstStyle/>
                    <a:p>
                      <a:pPr algn="ctr">
                        <a:lnSpc>
                          <a:spcPct val="150000"/>
                        </a:lnSpc>
                        <a:spcAft>
                          <a:spcPts val="800"/>
                        </a:spcAft>
                      </a:pPr>
                      <a:r>
                        <a:rPr lang="nb-NO" sz="7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8</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07000"/>
                        </a:lnSpc>
                        <a:spcAft>
                          <a:spcPts val="800"/>
                        </a:spcAft>
                      </a:pPr>
                      <a:r>
                        <a:rPr lang="nb-NO" sz="1050" b="1">
                          <a:effectLst/>
                          <a:latin typeface="Calibri Light" panose="020F0302020204030204" pitchFamily="34" charset="0"/>
                          <a:ea typeface="Comic Sans MS" panose="030F0702030302020204" pitchFamily="66" charset="0"/>
                          <a:cs typeface="Times New Roman" panose="02020603050405020304" pitchFamily="18" charset="0"/>
                        </a:rPr>
                        <a:t>Noe av det viktigste med adventstiden er å få julen inn i huset og å begynne å feire jul.</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Ja. Det stemmer.</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Nei. I adventstiden skal forberede oss til jul, men ikke feire jul.</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Nei. Adventstiden er en tid der man skal unngå å gå for mye i kirken.</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53472"/>
                  </a:ext>
                </a:extLst>
              </a:tr>
              <a:tr h="555344">
                <a:tc>
                  <a:txBody>
                    <a:bodyPr/>
                    <a:lstStyle/>
                    <a:p>
                      <a:pPr algn="ctr">
                        <a:lnSpc>
                          <a:spcPct val="150000"/>
                        </a:lnSpc>
                        <a:spcAft>
                          <a:spcPts val="800"/>
                        </a:spcAft>
                      </a:pPr>
                      <a:r>
                        <a:rPr lang="nb-NO" sz="7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9</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07000"/>
                        </a:lnSpc>
                        <a:spcAft>
                          <a:spcPts val="800"/>
                        </a:spcAft>
                      </a:pPr>
                      <a:r>
                        <a:rPr lang="nb-NO" sz="1050" b="1">
                          <a:effectLst/>
                          <a:latin typeface="Calibri Light" panose="020F0302020204030204" pitchFamily="34" charset="0"/>
                          <a:ea typeface="Cooper Black" panose="0208090404030B020404" pitchFamily="18" charset="0"/>
                          <a:cs typeface="Times New Roman" panose="02020603050405020304" pitchFamily="18" charset="0"/>
                        </a:rPr>
                        <a:t>Det er en del mat vi katolikker skal unngå i adventstiden.</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Nei. Vi katolikker har ikke noen spesiell mat vi skal unngå i adventstiden..</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Ja. I tiden før jul (advent) bør vi unngå å spise kjøtt.</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Ja. Vi katolikker bør faste mye i adventstiden, og prøve å unngå mat som frister oss.</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68952"/>
                  </a:ext>
                </a:extLst>
              </a:tr>
              <a:tr h="741819">
                <a:tc>
                  <a:txBody>
                    <a:bodyPr/>
                    <a:lstStyle/>
                    <a:p>
                      <a:pPr algn="ctr">
                        <a:lnSpc>
                          <a:spcPct val="150000"/>
                        </a:lnSpc>
                        <a:spcAft>
                          <a:spcPts val="800"/>
                        </a:spcAft>
                      </a:pPr>
                      <a:r>
                        <a:rPr lang="nb-NO" sz="7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10</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07000"/>
                        </a:lnSpc>
                        <a:spcAft>
                          <a:spcPts val="800"/>
                        </a:spcAft>
                      </a:pPr>
                      <a:r>
                        <a:rPr lang="nb-NO" sz="1050" b="1">
                          <a:effectLst/>
                          <a:latin typeface="Calibri Light" panose="020F0302020204030204" pitchFamily="34" charset="0"/>
                          <a:ea typeface="Comic Sans MS" panose="030F0702030302020204" pitchFamily="66" charset="0"/>
                          <a:cs typeface="Times New Roman" panose="02020603050405020304" pitchFamily="18" charset="0"/>
                        </a:rPr>
                        <a:t>Midt i adventstiden, den 8.desember, feirer vi en stor høytid. Hvilken høytid er dette?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Det er festen for Sta. Lucia.</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Det er feiringen da engelen Gabriel ga Maria beskjed om at hun skulle føde Jesus.</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Det er dagen Maria ble til i sin mors, Annas, liv(mor). Vi kaller dagen «Marias uplettede unnfangelse»</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560189"/>
                  </a:ext>
                </a:extLst>
              </a:tr>
              <a:tr h="835056">
                <a:tc>
                  <a:txBody>
                    <a:bodyPr/>
                    <a:lstStyle/>
                    <a:p>
                      <a:pPr algn="ctr">
                        <a:lnSpc>
                          <a:spcPct val="150000"/>
                        </a:lnSpc>
                        <a:spcAft>
                          <a:spcPts val="800"/>
                        </a:spcAft>
                      </a:pPr>
                      <a:r>
                        <a:rPr lang="nb-NO" sz="7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11</a:t>
                      </a:r>
                      <a:endParaRPr lang="nb-NO" sz="50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r">
                        <a:lnSpc>
                          <a:spcPct val="107000"/>
                        </a:lnSpc>
                        <a:spcAft>
                          <a:spcPts val="800"/>
                        </a:spcAft>
                      </a:pPr>
                      <a:r>
                        <a:rPr lang="nb-NO" sz="1050" b="1" dirty="0">
                          <a:effectLst/>
                          <a:latin typeface="Calibri Light" panose="020F0302020204030204" pitchFamily="34" charset="0"/>
                          <a:ea typeface="Comic Sans MS" panose="030F0702030302020204" pitchFamily="66" charset="0"/>
                          <a:cs typeface="Times New Roman" panose="02020603050405020304" pitchFamily="18" charset="0"/>
                        </a:rPr>
                        <a:t>Jesus ble født inn i fattige kår for å vise at det ikke er rikdom som avgjør et menneskes verdighet.</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Nei. Det stemmer ikke. Det var tilfeldig at han ble født i en stall/inn i fattige(re) kår.</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a:effectLst/>
                          <a:latin typeface="Calibri Light" panose="020F0302020204030204" pitchFamily="34" charset="0"/>
                          <a:ea typeface="Cooper Black" panose="0208090404030B020404" pitchFamily="18" charset="0"/>
                          <a:cs typeface="Times New Roman" panose="02020603050405020304" pitchFamily="18" charset="0"/>
                        </a:rPr>
                        <a:t>Ja. Det stemmer.</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Det stemmer delvis. En viktig årsak var også å vise verden at det ikke er de som best likt og populære som nødvendigvis er syndfrie. </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499" marR="2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001875"/>
                  </a:ext>
                </a:extLst>
              </a:tr>
            </a:tbl>
          </a:graphicData>
        </a:graphic>
      </p:graphicFrame>
    </p:spTree>
    <p:extLst>
      <p:ext uri="{BB962C8B-B14F-4D97-AF65-F5344CB8AC3E}">
        <p14:creationId xmlns:p14="http://schemas.microsoft.com/office/powerpoint/2010/main" val="122232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2C0FAC8-E153-1931-BBF1-F47760638285}"/>
              </a:ext>
            </a:extLst>
          </p:cNvPr>
          <p:cNvSpPr txBox="1"/>
          <p:nvPr/>
        </p:nvSpPr>
        <p:spPr>
          <a:xfrm>
            <a:off x="1302589" y="345056"/>
            <a:ext cx="9489056" cy="954107"/>
          </a:xfrm>
          <a:prstGeom prst="rect">
            <a:avLst/>
          </a:prstGeom>
          <a:noFill/>
        </p:spPr>
        <p:txBody>
          <a:bodyPr wrap="square" rtlCol="0">
            <a:spAutoFit/>
          </a:bodyPr>
          <a:lstStyle/>
          <a:p>
            <a:pPr algn="ctr"/>
            <a:r>
              <a:rPr lang="nb-NO" sz="2800" dirty="0">
                <a:effectLst/>
                <a:latin typeface="Cooper Black" panose="0208090404030B020404" pitchFamily="18" charset="0"/>
                <a:ea typeface="Calibri" panose="020F0502020204030204" pitchFamily="34" charset="0"/>
                <a:cs typeface="Times New Roman" panose="02020603050405020304" pitchFamily="18" charset="0"/>
              </a:rPr>
              <a:t>Lukasevangeliet = «Juleevangeliet» </a:t>
            </a:r>
            <a:br>
              <a:rPr lang="nb-NO" sz="2800" dirty="0">
                <a:effectLst/>
                <a:latin typeface="Cooper Black" panose="0208090404030B020404" pitchFamily="18" charset="0"/>
                <a:ea typeface="Calibri" panose="020F0502020204030204" pitchFamily="34" charset="0"/>
                <a:cs typeface="Times New Roman" panose="02020603050405020304" pitchFamily="18" charset="0"/>
              </a:rPr>
            </a:br>
            <a:r>
              <a:rPr lang="nb-NO" sz="2800" b="1" dirty="0">
                <a:effectLst/>
                <a:latin typeface="Calibri Light" panose="020F0302020204030204" pitchFamily="34" charset="0"/>
                <a:ea typeface="Calibri" panose="020F0502020204030204" pitchFamily="34" charset="0"/>
              </a:rPr>
              <a:t>Samling 12, Økt 1, Punkt </a:t>
            </a:r>
            <a:endParaRPr lang="nb-NO" sz="2800" dirty="0"/>
          </a:p>
        </p:txBody>
      </p:sp>
      <p:pic>
        <p:nvPicPr>
          <p:cNvPr id="3" name="Bilde 2">
            <a:extLst>
              <a:ext uri="{FF2B5EF4-FFF2-40B4-BE49-F238E27FC236}">
                <a16:creationId xmlns:a16="http://schemas.microsoft.com/office/drawing/2014/main" id="{1D4A099D-29CE-DC93-ED8C-2BBCC880D248}"/>
              </a:ext>
            </a:extLst>
          </p:cNvPr>
          <p:cNvPicPr>
            <a:picLocks noChangeAspect="1"/>
          </p:cNvPicPr>
          <p:nvPr/>
        </p:nvPicPr>
        <p:blipFill>
          <a:blip r:embed="rId2"/>
          <a:stretch>
            <a:fillRect/>
          </a:stretch>
        </p:blipFill>
        <p:spPr>
          <a:xfrm>
            <a:off x="5581028" y="1280924"/>
            <a:ext cx="6012874" cy="2052100"/>
          </a:xfrm>
          <a:prstGeom prst="rect">
            <a:avLst/>
          </a:prstGeom>
        </p:spPr>
      </p:pic>
      <p:sp>
        <p:nvSpPr>
          <p:cNvPr id="4" name="TekstSylinder 3">
            <a:extLst>
              <a:ext uri="{FF2B5EF4-FFF2-40B4-BE49-F238E27FC236}">
                <a16:creationId xmlns:a16="http://schemas.microsoft.com/office/drawing/2014/main" id="{5121AB31-AE65-4FBE-1E19-88E6FAFFE6B9}"/>
              </a:ext>
            </a:extLst>
          </p:cNvPr>
          <p:cNvSpPr txBox="1"/>
          <p:nvPr/>
        </p:nvSpPr>
        <p:spPr>
          <a:xfrm>
            <a:off x="598097" y="1303309"/>
            <a:ext cx="4586377" cy="2323649"/>
          </a:xfrm>
          <a:prstGeom prst="rect">
            <a:avLst/>
          </a:prstGeom>
          <a:noFill/>
        </p:spPr>
        <p:txBody>
          <a:bodyPr wrap="square" rtlCol="0">
            <a:spAutoFit/>
          </a:bodyPr>
          <a:lstStyle/>
          <a:p>
            <a:pPr>
              <a:lnSpc>
                <a:spcPct val="107000"/>
              </a:lnSpc>
              <a:spcAft>
                <a:spcPts val="800"/>
              </a:spcAft>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Refleksjonsspørsmål til Juleevangeliet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Les først juleevangeliet (Luk 2,1-21: </a:t>
            </a: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Bibelselskapet | Nettbibelen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br>
              <a:rPr lang="nb-NO" sz="800" dirty="0">
                <a:effectLst/>
                <a:latin typeface="Calibri Light" panose="020F0302020204030204" pitchFamily="34" charset="0"/>
                <a:ea typeface="Calibri" panose="020F0502020204030204" pitchFamily="34" charset="0"/>
                <a:cs typeface="Times New Roman" panose="02020603050405020304" pitchFamily="18" charset="0"/>
              </a:rPr>
            </a:br>
            <a:endParaRPr lang="nb-NO" sz="16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Calibri Light" panose="020F0302020204030204" pitchFamily="34" charset="0"/>
                <a:ea typeface="Calibri" panose="020F0502020204030204" pitchFamily="34" charset="0"/>
                <a:cs typeface="Times New Roman" panose="02020603050405020304" pitchFamily="18" charset="0"/>
              </a:rPr>
              <a:t>(Fasit til quizen og til disse spørsmålene kommer om ikke så lenge. Tilhørende fasiten vil det komme noen nettlenker, som blant annet denne: </a:t>
            </a:r>
            <a:r>
              <a:rPr lang="nb-NO"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Oldtidens Palestina – Store norske leksikon (snl.no)</a:t>
            </a:r>
            <a:r>
              <a:rPr lang="nb-NO" sz="1000" dirty="0">
                <a:effectLst/>
                <a:latin typeface="Calibri Light" panose="020F0302020204030204" pitchFamily="34" charset="0"/>
                <a:ea typeface="Calibri" panose="020F0502020204030204" pitchFamily="34" charset="0"/>
                <a:cs typeface="Times New Roman" panose="02020603050405020304" pitchFamily="18" charset="0"/>
              </a:rPr>
              <a:t>)</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5" name="TekstSylinder 4">
            <a:extLst>
              <a:ext uri="{FF2B5EF4-FFF2-40B4-BE49-F238E27FC236}">
                <a16:creationId xmlns:a16="http://schemas.microsoft.com/office/drawing/2014/main" id="{269DE6CD-1BF5-743F-AB2E-856FDFBFE9A8}"/>
              </a:ext>
            </a:extLst>
          </p:cNvPr>
          <p:cNvSpPr txBox="1"/>
          <p:nvPr/>
        </p:nvSpPr>
        <p:spPr>
          <a:xfrm>
            <a:off x="733245" y="3495871"/>
            <a:ext cx="10627744" cy="3637021"/>
          </a:xfrm>
          <a:prstGeom prst="rect">
            <a:avLst/>
          </a:prstGeom>
          <a:noFill/>
        </p:spPr>
        <p:txBody>
          <a:bodyPr wrap="square" rtlCol="0">
            <a:spAutoFit/>
          </a:bodyPr>
          <a:lstStyle/>
          <a:p>
            <a:pPr>
              <a:lnSpc>
                <a:spcPct val="107000"/>
              </a:lnSpc>
              <a:spcAft>
                <a:spcPts val="800"/>
              </a:spcAft>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Diskuter / samtale i grupper, par eller i plenum følgende tema/spørsmål:</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b-NO" sz="1400" dirty="0">
                <a:effectLst/>
                <a:latin typeface="Calibri Light" panose="020F0302020204030204" pitchFamily="34" charset="0"/>
                <a:ea typeface="Calibri" panose="020F0502020204030204" pitchFamily="34" charset="0"/>
                <a:cs typeface="Times New Roman" panose="02020603050405020304" pitchFamily="18" charset="0"/>
              </a:rPr>
              <a:t>I bibelteksten står det at «hele verden skulle innskrives i manntall». Hva var manntall og hva menes her med «hele verden»?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pPr marL="676275">
              <a:lnSpc>
                <a:spcPct val="107000"/>
              </a:lnSpc>
            </a:pPr>
            <a:r>
              <a:rPr lang="nb-NO" sz="14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b-NO" sz="1400" dirty="0">
                <a:effectLst/>
                <a:latin typeface="Calibri Light" panose="020F0302020204030204" pitchFamily="34" charset="0"/>
                <a:ea typeface="Calibri" panose="020F0502020204030204" pitchFamily="34" charset="0"/>
                <a:cs typeface="Times New Roman" panose="02020603050405020304" pitchFamily="18" charset="0"/>
              </a:rPr>
              <a:t>Det er litt uklart om Jesus faktisk ble født i en stall, men han ble i hvert fall ikke født på et fancy sted. Josef og Maria var med andre ord ikke rike. Hvorfor tror dere Jesus ble født hos vanlige, og også kanskje litt fattige(re) mennesker?</a:t>
            </a:r>
            <a:br>
              <a:rPr lang="nb-NO" sz="1400" dirty="0">
                <a:effectLst/>
                <a:latin typeface="Calibri Light" panose="020F0302020204030204" pitchFamily="34" charset="0"/>
                <a:ea typeface="Calibri" panose="020F0502020204030204" pitchFamily="34" charset="0"/>
                <a:cs typeface="Times New Roman" panose="02020603050405020304" pitchFamily="18" charset="0"/>
              </a:rPr>
            </a:b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b-NO" sz="1400" dirty="0">
                <a:effectLst/>
                <a:latin typeface="Calibri Light" panose="020F0302020204030204" pitchFamily="34" charset="0"/>
                <a:ea typeface="Calibri" panose="020F0502020204030204" pitchFamily="34" charset="0"/>
                <a:cs typeface="Times New Roman" panose="02020603050405020304" pitchFamily="18" charset="0"/>
              </a:rPr>
              <a:t>Det er stadig snakk om engler i Bibelen. Det var engler som f.eks. brakte gjeterne beskjeden (budskapet) om Jesu fødsel. Hvordan vil dere beskrive en engel/engler?</a:t>
            </a:r>
            <a:br>
              <a:rPr lang="nb-NO" sz="1400" dirty="0">
                <a:effectLst/>
                <a:latin typeface="Calibri Light" panose="020F0302020204030204" pitchFamily="34" charset="0"/>
                <a:ea typeface="Calibri" panose="020F0502020204030204" pitchFamily="34" charset="0"/>
                <a:cs typeface="Times New Roman" panose="02020603050405020304" pitchFamily="18" charset="0"/>
              </a:rPr>
            </a:b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nb-NO" sz="1400" dirty="0">
                <a:effectLst/>
                <a:latin typeface="Calibri Light" panose="020F0302020204030204" pitchFamily="34" charset="0"/>
                <a:ea typeface="Calibri" panose="020F0502020204030204" pitchFamily="34" charset="0"/>
                <a:cs typeface="Times New Roman" panose="02020603050405020304" pitchFamily="18" charset="0"/>
              </a:rPr>
              <a:t>I messen bruker vi akkurat de ordene englene sang for gjeterne. Hvilke ord er det snakk om, hvor i messen skjer dette, og hvorfor tror dere vi bruker dette i messen?</a:t>
            </a:r>
            <a:br>
              <a:rPr lang="nb-NO" sz="1400" dirty="0">
                <a:effectLst/>
                <a:latin typeface="Calibri Light" panose="020F0302020204030204" pitchFamily="34" charset="0"/>
                <a:ea typeface="Calibri" panose="020F0502020204030204" pitchFamily="34" charset="0"/>
                <a:cs typeface="Times New Roman" panose="02020603050405020304" pitchFamily="18" charset="0"/>
              </a:rPr>
            </a:b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nb-NO" sz="1400" dirty="0">
                <a:effectLst/>
                <a:latin typeface="Calibri Light" panose="020F0302020204030204" pitchFamily="34" charset="0"/>
                <a:ea typeface="Calibri" panose="020F0502020204030204" pitchFamily="34" charset="0"/>
                <a:cs typeface="Times New Roman" panose="02020603050405020304" pitchFamily="18" charset="0"/>
              </a:rPr>
              <a:t>Hva betyr navnet Jesus? Et annet navn som har blitt brukt om Jesus er Immanuel. </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54130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C151994-01B6-948C-05D6-53B958D34CF1}"/>
              </a:ext>
            </a:extLst>
          </p:cNvPr>
          <p:cNvSpPr txBox="1"/>
          <p:nvPr/>
        </p:nvSpPr>
        <p:spPr>
          <a:xfrm>
            <a:off x="690113" y="483079"/>
            <a:ext cx="10938295" cy="1631216"/>
          </a:xfrm>
          <a:prstGeom prst="rect">
            <a:avLst/>
          </a:prstGeom>
          <a:noFill/>
        </p:spPr>
        <p:txBody>
          <a:bodyPr wrap="square" rtlCol="0">
            <a:spAutoFit/>
          </a:bodyPr>
          <a:lstStyle/>
          <a:p>
            <a:pPr algn="ctr"/>
            <a:r>
              <a:rPr lang="nb-NO" sz="2800" dirty="0">
                <a:effectLst/>
                <a:latin typeface="Cooper Black" panose="0208090404030B020404" pitchFamily="18" charset="0"/>
                <a:ea typeface="Calibri" panose="020F0502020204030204" pitchFamily="34" charset="0"/>
                <a:cs typeface="Times New Roman" panose="02020603050405020304" pitchFamily="18" charset="0"/>
              </a:rPr>
              <a:t>Å dele og å leve det glade buskap </a:t>
            </a:r>
            <a:br>
              <a:rPr lang="nb-NO" sz="2800" dirty="0">
                <a:effectLst/>
                <a:latin typeface="Cooper Black" panose="0208090404030B020404" pitchFamily="18" charset="0"/>
                <a:ea typeface="Calibri" panose="020F0502020204030204" pitchFamily="34" charset="0"/>
                <a:cs typeface="Times New Roman" panose="02020603050405020304" pitchFamily="18" charset="0"/>
              </a:rPr>
            </a:br>
            <a:r>
              <a:rPr lang="nb-NO" b="1" dirty="0">
                <a:effectLst/>
                <a:latin typeface="Calibri Light" panose="020F0302020204030204" pitchFamily="34" charset="0"/>
                <a:ea typeface="Calibri" panose="020F0502020204030204" pitchFamily="34" charset="0"/>
                <a:cs typeface="Times New Roman" panose="02020603050405020304" pitchFamily="18" charset="0"/>
              </a:rPr>
              <a:t>Samling 12, Økt 1, Punkt 4</a:t>
            </a:r>
          </a:p>
          <a:p>
            <a:pPr algn="ctr"/>
            <a:endParaRPr lang="nb-NO" b="1" dirty="0">
              <a:latin typeface="Calibri Light" panose="020F0302020204030204" pitchFamily="34" charset="0"/>
              <a:ea typeface="Calibri" panose="020F0502020204030204" pitchFamily="34" charset="0"/>
              <a:cs typeface="Times New Roman" panose="02020603050405020304" pitchFamily="18" charset="0"/>
            </a:endParaRPr>
          </a:p>
          <a:p>
            <a:pPr algn="ctr"/>
            <a:r>
              <a:rPr lang="nn-NO" sz="3600" b="1" dirty="0">
                <a:effectLst/>
                <a:latin typeface="Calibri Light" panose="020F0302020204030204" pitchFamily="34" charset="0"/>
                <a:ea typeface="Calibri" panose="020F0502020204030204" pitchFamily="34" charset="0"/>
                <a:cs typeface="Times New Roman" panose="02020603050405020304" pitchFamily="18" charset="0"/>
              </a:rPr>
              <a:t>St. Nikolas og St. Karl </a:t>
            </a:r>
            <a:r>
              <a:rPr lang="nn-NO" sz="3600" b="1" dirty="0" err="1">
                <a:effectLst/>
                <a:latin typeface="Calibri Light" panose="020F0302020204030204" pitchFamily="34" charset="0"/>
                <a:ea typeface="Calibri" panose="020F0502020204030204" pitchFamily="34" charset="0"/>
                <a:cs typeface="Times New Roman" panose="02020603050405020304" pitchFamily="18" charset="0"/>
              </a:rPr>
              <a:t>Lwanga</a:t>
            </a:r>
            <a:endParaRPr lang="nb-NO"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Bilde 2">
            <a:extLst>
              <a:ext uri="{FF2B5EF4-FFF2-40B4-BE49-F238E27FC236}">
                <a16:creationId xmlns:a16="http://schemas.microsoft.com/office/drawing/2014/main" id="{21FFF005-9E21-3F2C-D250-6252E0D05AE0}"/>
              </a:ext>
            </a:extLst>
          </p:cNvPr>
          <p:cNvPicPr>
            <a:picLocks noChangeAspect="1"/>
          </p:cNvPicPr>
          <p:nvPr/>
        </p:nvPicPr>
        <p:blipFill>
          <a:blip r:embed="rId2"/>
          <a:stretch>
            <a:fillRect/>
          </a:stretch>
        </p:blipFill>
        <p:spPr>
          <a:xfrm>
            <a:off x="424291" y="1404196"/>
            <a:ext cx="3392400" cy="46679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Bilde 3">
            <a:extLst>
              <a:ext uri="{FF2B5EF4-FFF2-40B4-BE49-F238E27FC236}">
                <a16:creationId xmlns:a16="http://schemas.microsoft.com/office/drawing/2014/main" id="{90F8514F-C663-F2E0-98DB-666E83F93E6E}"/>
              </a:ext>
            </a:extLst>
          </p:cNvPr>
          <p:cNvPicPr>
            <a:picLocks noChangeAspect="1"/>
          </p:cNvPicPr>
          <p:nvPr/>
        </p:nvPicPr>
        <p:blipFill>
          <a:blip r:embed="rId3"/>
          <a:stretch>
            <a:fillRect/>
          </a:stretch>
        </p:blipFill>
        <p:spPr>
          <a:xfrm>
            <a:off x="8493432" y="1458763"/>
            <a:ext cx="3400798" cy="46133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6041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8864024-1BE0-7BA7-D982-CBB9F4F9BD1D}"/>
              </a:ext>
            </a:extLst>
          </p:cNvPr>
          <p:cNvSpPr txBox="1"/>
          <p:nvPr/>
        </p:nvSpPr>
        <p:spPr>
          <a:xfrm>
            <a:off x="538899" y="1261034"/>
            <a:ext cx="11114201" cy="4335931"/>
          </a:xfrm>
          <a:prstGeom prst="rect">
            <a:avLst/>
          </a:prstGeom>
          <a:noFill/>
        </p:spPr>
        <p:txBody>
          <a:bodyPr wrap="square" rtlCol="0">
            <a:spAutoFit/>
          </a:bodyPr>
          <a:lstStyle/>
          <a:p>
            <a:pPr algn="ctr">
              <a:lnSpc>
                <a:spcPct val="107000"/>
              </a:lnSpc>
              <a:spcAft>
                <a:spcPts val="800"/>
              </a:spcAft>
            </a:pPr>
            <a:r>
              <a:rPr lang="nn-NO" sz="2800" b="1" dirty="0">
                <a:effectLst/>
                <a:latin typeface="Calibri Light" panose="020F0302020204030204" pitchFamily="34" charset="0"/>
                <a:ea typeface="Calibri" panose="020F0502020204030204" pitchFamily="34" charset="0"/>
                <a:cs typeface="Times New Roman" panose="02020603050405020304" pitchFamily="18" charset="0"/>
              </a:rPr>
              <a:t>St. Nikolas og St. Karl </a:t>
            </a:r>
            <a:r>
              <a:rPr lang="nn-NO" sz="2800" b="1" dirty="0" err="1">
                <a:effectLst/>
                <a:latin typeface="Calibri Light" panose="020F0302020204030204" pitchFamily="34" charset="0"/>
                <a:ea typeface="Calibri" panose="020F0502020204030204" pitchFamily="34" charset="0"/>
                <a:cs typeface="Times New Roman" panose="02020603050405020304" pitchFamily="18" charset="0"/>
              </a:rPr>
              <a:t>Lwanga</a:t>
            </a:r>
            <a:endParaRPr lang="nn-NO" sz="2800" b="1" dirty="0">
              <a:effectLst/>
              <a:latin typeface="Calibri Light" panose="020F03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nn-NO" sz="1800" b="1"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Har du hørt om en av disse helgenene før?</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Veldig mange, både kristne og ikke-kristne, har nok vært borti St. Nikolas. Den moderne julenissen vi finner overalt når det nærmer seg jul har blitt inspirert blant annet av St. Nikolas, både med tanke på hvordan man mener Nikolas så ut og med tanke på hva han gjorde. </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Og, hva gjorde Nikolas egentlig?</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Han var en biskop som levde i et område i det vi i dag kaller Tyrkia. Biskop Nikolas så hvor mange familier med barn og unge som led nød, og han ble snart kjent for å reise rundt med mat, klær, medisiner og penger, ofte i litt annen forkledning, slik at folk ikke skulle kjenne han igjen. Hans minnedag, den 6.desember, er også midt i juleforberedelsene (vel…adventstiden), noe som knytter han enda mer til alt som har med jul å gjøre. Les gjerne mer om Nikolas på side 2 og 3 i dette dokumentet.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287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E137DD6-E8DC-A1EB-404D-624F3B5B5855}"/>
              </a:ext>
            </a:extLst>
          </p:cNvPr>
          <p:cNvSpPr txBox="1"/>
          <p:nvPr/>
        </p:nvSpPr>
        <p:spPr>
          <a:xfrm>
            <a:off x="822036" y="753908"/>
            <a:ext cx="10751127" cy="5350183"/>
          </a:xfrm>
          <a:prstGeom prst="rect">
            <a:avLst/>
          </a:prstGeom>
          <a:noFill/>
        </p:spPr>
        <p:txBody>
          <a:bodyPr wrap="square" rtlCol="0">
            <a:spAutoFit/>
          </a:bodyPr>
          <a:lstStyle/>
          <a:p>
            <a:pPr>
              <a:lnSpc>
                <a:spcPct val="150000"/>
              </a:lnSpc>
              <a:spcAft>
                <a:spcPts val="800"/>
              </a:spcAft>
            </a:pPr>
            <a:endParaRPr lang="nb-NO" sz="1800" b="1"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St. Karl </a:t>
            </a:r>
            <a:r>
              <a:rPr lang="nb-NO" sz="1800" dirty="0" err="1">
                <a:effectLst/>
                <a:latin typeface="Calibri Light" panose="020F0302020204030204" pitchFamily="34" charset="0"/>
                <a:ea typeface="Calibri" panose="020F0502020204030204" pitchFamily="34" charset="0"/>
                <a:cs typeface="Times New Roman" panose="02020603050405020304" pitchFamily="18" charset="0"/>
              </a:rPr>
              <a:t>Lwanga</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er også en kjent helgen, men ikke nødvendigvis for så mange i Europa. Han er heller ikke en helgen man umiddelbart knytter til juletiden. Han var en ung prest fra Uganda, og ble på 1800-tallet sendt sammen med en sto gruppe prester inn i områder i Afrika som fremdeles ikke var evangelisert. Han var med andre ord en misjonær. </a:t>
            </a:r>
            <a:endParaRPr lang="nb-NO" sz="1800" b="1"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nb-NO" b="1" dirty="0">
              <a:latin typeface="Calibri Light" panose="020F03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Hva er så en misjonær?</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En misjonær er på en måte en som gjør det englene gjorde da de forkynte for gjeterne på marken at Jesus – verdens Frelser – var født. Gjeterne hadde aldri hørt om Jesus før. Ved å velge å tro på det de ble fortalt, lot de seg omvende og tro at det fantes en frelse; en vei til Gud for alle mennesker. Det er derfor Jesus kom, og det er derfor det er så utrolig viktig at vi som lærer om Jesus ikke bare holder det for oss selv, men deler det med andre.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03309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052153B-F32E-7A32-A3DB-AF69C39CBAC5}"/>
              </a:ext>
            </a:extLst>
          </p:cNvPr>
          <p:cNvSpPr txBox="1"/>
          <p:nvPr/>
        </p:nvSpPr>
        <p:spPr>
          <a:xfrm>
            <a:off x="914401" y="138545"/>
            <a:ext cx="10067636" cy="7017306"/>
          </a:xfrm>
          <a:prstGeom prst="rect">
            <a:avLst/>
          </a:prstGeom>
          <a:noFill/>
        </p:spPr>
        <p:txBody>
          <a:bodyPr wrap="square" rtlCol="0">
            <a:spAutoFit/>
          </a:bodyPr>
          <a:lstStyle/>
          <a:p>
            <a:pPr>
              <a:lnSpc>
                <a:spcPct val="150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Jesus har gitt oss alle </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misjonsbefalingen</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Bibelselskapet | Nettbibelen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der han ber alle mennesker dra ut i verden og fortelle om Bibelens budskap og å døpe folk. Dette betyr rett og slett at vi skal hjelpe folk til å omvende seg og tro på Jesus og på det Jesus har fortalt oss om Gud og om det evige livet vi kan få med Gud etter døden. At Jesus er en gud som ble født som et menneske inn i fattige(re) kår, og at han sa det viktigste her i verden var å elske Gud, sin neste og seg selv, det(te budskapet) var svært annerledes enn det både stammefolk og folk tilhørende andre religioner var vant til å høre. Det ga et nytt syn på livet og et nytt håp, i tillegg til at det likestilte alle, uansett om man var fattig eller rik.</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nb-NO" sz="1100" dirty="0">
              <a:effectLst/>
              <a:latin typeface="Calibri Light" panose="020F0302020204030204" pitchFamily="34" charset="0"/>
              <a:ea typeface="Calibri" panose="020F0502020204030204" pitchFamily="34" charset="0"/>
            </a:endParaRPr>
          </a:p>
          <a:p>
            <a:pPr>
              <a:lnSpc>
                <a:spcPct val="150000"/>
              </a:lnSpc>
            </a:pPr>
            <a:r>
              <a:rPr lang="nb-NO" sz="1800" dirty="0">
                <a:effectLst/>
                <a:latin typeface="Calibri Light" panose="020F0302020204030204" pitchFamily="34" charset="0"/>
                <a:ea typeface="Calibri" panose="020F0502020204030204" pitchFamily="34" charset="0"/>
              </a:rPr>
              <a:t>Da Karl </a:t>
            </a:r>
            <a:r>
              <a:rPr lang="nb-NO" sz="1800" dirty="0" err="1">
                <a:effectLst/>
                <a:latin typeface="Calibri Light" panose="020F0302020204030204" pitchFamily="34" charset="0"/>
                <a:ea typeface="Calibri" panose="020F0502020204030204" pitchFamily="34" charset="0"/>
              </a:rPr>
              <a:t>Lwanga</a:t>
            </a:r>
            <a:r>
              <a:rPr lang="nb-NO" sz="1800" dirty="0">
                <a:effectLst/>
                <a:latin typeface="Calibri Light" panose="020F0302020204030204" pitchFamily="34" charset="0"/>
                <a:ea typeface="Calibri" panose="020F0502020204030204" pitchFamily="34" charset="0"/>
              </a:rPr>
              <a:t> og følge hans reiste innover i Sentral-Afrika for å evangelisere (misjonere), endte det dessverre veldig tragisk. Han og de han reiste sammen med ble drept. Likevel fortsatte de å tro på Gud. De ville ikke gi opp sin tro selv om de måtte gi opp sitt liv. </a:t>
            </a:r>
            <a:r>
              <a:rPr lang="nb-NO" sz="1800" b="1" dirty="0">
                <a:effectLst/>
                <a:latin typeface="Calibri Light" panose="020F0302020204030204" pitchFamily="34" charset="0"/>
                <a:ea typeface="Calibri" panose="020F0502020204030204" pitchFamily="34" charset="0"/>
              </a:rPr>
              <a:t>Karl og følge hans ble alle martyrer</a:t>
            </a:r>
            <a:r>
              <a:rPr lang="nb-NO" sz="1800" dirty="0">
                <a:effectLst/>
                <a:latin typeface="Calibri Light" panose="020F0302020204030204" pitchFamily="34" charset="0"/>
                <a:ea typeface="Calibri" panose="020F0502020204030204" pitchFamily="34" charset="0"/>
              </a:rPr>
              <a:t>, altså ble de drept fordi de nektet å slutte å tro på Gud. Hvis dere vil vite mer om  St. Nikolas kan </a:t>
            </a:r>
            <a:r>
              <a:rPr lang="nb-NO" dirty="0">
                <a:latin typeface="Calibri Light" panose="020F0302020204030204" pitchFamily="34" charset="0"/>
                <a:ea typeface="Calibri" panose="020F0502020204030204" pitchFamily="34" charset="0"/>
              </a:rPr>
              <a:t>dere se denne lenken: </a:t>
            </a:r>
            <a:r>
              <a:rPr lang="nb-NO" sz="1800" dirty="0">
                <a:effectLst/>
                <a:latin typeface="Calibri" panose="020F0502020204030204" pitchFamily="34" charset="0"/>
                <a:ea typeface="Calibri" panose="020F0502020204030204" pitchFamily="34" charset="0"/>
                <a:cs typeface="Times New Roman" panose="02020603050405020304" pitchFamily="18" charset="0"/>
                <a:hlinkClick r:id="rId3"/>
              </a:rPr>
              <a:t>https://blilys.no/filer/youcat-konfirmant/samling12_okt1_pkt4_to_helgener.pdf </a:t>
            </a:r>
            <a:r>
              <a:rPr lang="nb-NO" dirty="0">
                <a:latin typeface="Calibri Light" panose="020F0302020204030204" pitchFamily="34" charset="0"/>
                <a:ea typeface="Calibri" panose="020F0502020204030204" pitchFamily="34" charset="0"/>
                <a:cs typeface="Times New Roman" panose="02020603050405020304" pitchFamily="18" charset="0"/>
              </a:rPr>
              <a:t> </a:t>
            </a:r>
            <a:r>
              <a:rPr lang="nb-NO" sz="1800" dirty="0">
                <a:effectLst/>
                <a:latin typeface="Calibri Light" panose="020F0302020204030204" pitchFamily="34" charset="0"/>
                <a:ea typeface="Calibri" panose="020F0502020204030204" pitchFamily="34" charset="0"/>
              </a:rPr>
              <a:t>Her er en lenke med mer informasjon om St. Karl </a:t>
            </a:r>
            <a:r>
              <a:rPr lang="nb-NO" sz="1800" dirty="0" err="1">
                <a:effectLst/>
                <a:latin typeface="Calibri Light" panose="020F0302020204030204" pitchFamily="34" charset="0"/>
                <a:ea typeface="Calibri" panose="020F0502020204030204" pitchFamily="34" charset="0"/>
              </a:rPr>
              <a:t>Lwanga</a:t>
            </a:r>
            <a:r>
              <a:rPr lang="nb-NO" sz="1800" dirty="0">
                <a:effectLst/>
                <a:latin typeface="Calibri Light" panose="020F0302020204030204" pitchFamily="34" charset="0"/>
                <a:ea typeface="Calibri" panose="020F0502020204030204" pitchFamily="34" charset="0"/>
              </a:rPr>
              <a:t>: </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4"/>
              </a:rPr>
              <a:t>Den hellige Karl </a:t>
            </a:r>
            <a:r>
              <a:rPr lang="nb-NO" sz="1800" u="sng" dirty="0" err="1">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4"/>
              </a:rPr>
              <a:t>Lwanga</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4"/>
              </a:rPr>
              <a:t> og hans 21 ledsagere (d. 1885-87) — Den katolske kirke</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800" dirty="0">
                <a:effectLst/>
                <a:latin typeface="Calibri Light" panose="020F0302020204030204" pitchFamily="34" charset="0"/>
                <a:ea typeface="Calibri" panose="020F0502020204030204" pitchFamily="34" charset="0"/>
              </a:rPr>
              <a:t>Les gjerne mer om martyrer her: </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5"/>
              </a:rPr>
              <a:t>martyr – Store norske leksikon (snl.no)</a:t>
            </a:r>
            <a:r>
              <a:rPr lang="nb-NO" sz="1800" dirty="0">
                <a:effectLst/>
                <a:latin typeface="Calibri Light" panose="020F0302020204030204" pitchFamily="34" charset="0"/>
                <a:ea typeface="Calibri" panose="020F0502020204030204" pitchFamily="34" charset="0"/>
              </a:rPr>
              <a:t>. Den aller første martyr, St. </a:t>
            </a:r>
            <a:r>
              <a:rPr lang="nb-NO" sz="1800" dirty="0" err="1">
                <a:effectLst/>
                <a:latin typeface="Calibri Light" panose="020F0302020204030204" pitchFamily="34" charset="0"/>
                <a:ea typeface="Calibri" panose="020F0502020204030204" pitchFamily="34" charset="0"/>
              </a:rPr>
              <a:t>Sefan</a:t>
            </a:r>
            <a:r>
              <a:rPr lang="nb-NO" sz="1800" dirty="0">
                <a:effectLst/>
                <a:latin typeface="Calibri Light" panose="020F0302020204030204" pitchFamily="34" charset="0"/>
                <a:ea typeface="Calibri" panose="020F0502020204030204" pitchFamily="34" charset="0"/>
              </a:rPr>
              <a:t>, kan du lese om her: </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6"/>
              </a:rPr>
              <a:t>Den hellige Stefan Protomartyren (~1-~35) — Den katolske kirke</a:t>
            </a:r>
            <a:r>
              <a:rPr lang="nb-NO" u="sng" dirty="0">
                <a:solidFill>
                  <a:srgbClr val="0000FF"/>
                </a:solidFill>
                <a:latin typeface="Calibri Light" panose="020F0302020204030204" pitchFamily="34" charset="0"/>
                <a:ea typeface="Calibri" panose="020F0502020204030204" pitchFamily="34" charset="0"/>
                <a:cs typeface="Times New Roman" panose="02020603050405020304" pitchFamily="18" charset="0"/>
              </a:rPr>
              <a:t> </a:t>
            </a:r>
            <a:endParaRPr lang="nb-NO" dirty="0"/>
          </a:p>
          <a:p>
            <a:endParaRPr lang="nb-NO" dirty="0"/>
          </a:p>
        </p:txBody>
      </p:sp>
    </p:spTree>
    <p:extLst>
      <p:ext uri="{BB962C8B-B14F-4D97-AF65-F5344CB8AC3E}">
        <p14:creationId xmlns:p14="http://schemas.microsoft.com/office/powerpoint/2010/main" val="222924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FD5262C-DC3E-5C07-8A84-A5041AC4B2B5}"/>
              </a:ext>
            </a:extLst>
          </p:cNvPr>
          <p:cNvSpPr txBox="1"/>
          <p:nvPr/>
        </p:nvSpPr>
        <p:spPr>
          <a:xfrm>
            <a:off x="1161691" y="595222"/>
            <a:ext cx="9868618" cy="1587807"/>
          </a:xfrm>
          <a:prstGeom prst="rect">
            <a:avLst/>
          </a:prstGeom>
          <a:noFill/>
        </p:spPr>
        <p:txBody>
          <a:bodyPr wrap="square" rtlCol="0">
            <a:spAutoFit/>
          </a:bodyPr>
          <a:lstStyle/>
          <a:p>
            <a:pPr algn="ctr">
              <a:lnSpc>
                <a:spcPct val="107000"/>
              </a:lnSpc>
            </a:pPr>
            <a:r>
              <a:rPr lang="nb-NO" sz="2400" dirty="0">
                <a:effectLst/>
                <a:latin typeface="Cooper Black" panose="0208090404030B020404" pitchFamily="18" charset="0"/>
                <a:ea typeface="Calibri" panose="020F0502020204030204" pitchFamily="34" charset="0"/>
                <a:cs typeface="Times New Roman" panose="02020603050405020304" pitchFamily="18" charset="0"/>
              </a:rPr>
              <a:t>Mer om Budene: </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nb-NO" sz="3200" dirty="0">
                <a:effectLst/>
                <a:latin typeface="Cooper Black" panose="0208090404030B020404" pitchFamily="18" charset="0"/>
                <a:ea typeface="Calibri" panose="020F0502020204030204" pitchFamily="34" charset="0"/>
                <a:cs typeface="Times New Roman" panose="02020603050405020304" pitchFamily="18" charset="0"/>
              </a:rPr>
              <a:t>Det femte og det sjette bud</a:t>
            </a:r>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Samling 12, Økt 2, Punkt 1</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3" name="TekstSylinder 2">
            <a:extLst>
              <a:ext uri="{FF2B5EF4-FFF2-40B4-BE49-F238E27FC236}">
                <a16:creationId xmlns:a16="http://schemas.microsoft.com/office/drawing/2014/main" id="{175990C5-B517-4751-9FC8-5E508933FCF3}"/>
              </a:ext>
            </a:extLst>
          </p:cNvPr>
          <p:cNvSpPr txBox="1"/>
          <p:nvPr/>
        </p:nvSpPr>
        <p:spPr>
          <a:xfrm>
            <a:off x="4037162" y="2183029"/>
            <a:ext cx="7332452" cy="4298613"/>
          </a:xfrm>
          <a:prstGeom prst="rect">
            <a:avLst/>
          </a:prstGeom>
          <a:noFill/>
        </p:spPr>
        <p:txBody>
          <a:bodyPr wrap="square" rtlCol="0">
            <a:spAutoFit/>
          </a:bodyPr>
          <a:lstStyle/>
          <a:p>
            <a:pPr>
              <a:lnSpc>
                <a:spcPct val="107000"/>
              </a:lnSpc>
            </a:pPr>
            <a:r>
              <a:rPr lang="nb-NO" sz="2000" b="1" dirty="0">
                <a:effectLst/>
                <a:latin typeface="Calibri Light" panose="020F0302020204030204" pitchFamily="34" charset="0"/>
                <a:ea typeface="Calibri" panose="020F0502020204030204" pitchFamily="34" charset="0"/>
                <a:cs typeface="Times New Roman" panose="02020603050405020304" pitchFamily="18" charset="0"/>
              </a:rPr>
              <a:t>I mini-filmen (Godshare, episode 12) «Budene»</a:t>
            </a:r>
            <a:r>
              <a:rPr lang="nb-NO" sz="20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snakker ungdommene litt løst om hva de synes om budene og om hvor viktige de er i dag. Det kommer kanskje en ny versjon av akkurat denne filmen etter hvert. Innholdet, eller fokuset, ble litt annerledes enn planlagt, men vi kan fremdeles ta utgangspunkt i det de snakker om, og bruke dette inn mot det femte og sjette bud.</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b="1" dirty="0">
                <a:effectLst/>
                <a:latin typeface="Calibri Light" panose="020F0302020204030204" pitchFamily="34" charset="0"/>
                <a:ea typeface="Calibri" panose="020F0502020204030204" pitchFamily="34" charset="0"/>
                <a:cs typeface="Times New Roman" panose="02020603050405020304" pitchFamily="18" charset="0"/>
              </a:rPr>
              <a:t>Husker dere nå disse to budene?</a:t>
            </a:r>
            <a:endParaRPr lang="nb-NO" dirty="0">
              <a:effectLst/>
              <a:latin typeface="Calibri" panose="020F0502020204030204" pitchFamily="34" charset="0"/>
              <a:ea typeface="Calibri" panose="020F0502020204030204" pitchFamily="34" charset="0"/>
              <a:cs typeface="Times New Roman" panose="02020603050405020304" pitchFamily="18" charset="0"/>
            </a:endParaRPr>
          </a:p>
          <a:p>
            <a:pPr marL="906780" indent="441960">
              <a:lnSpc>
                <a:spcPct val="115000"/>
              </a:lnSpc>
            </a:pPr>
            <a:r>
              <a:rPr lang="nb-NO" sz="1600" b="1" dirty="0">
                <a:effectLst/>
                <a:latin typeface="Calibri Light" panose="020F0302020204030204" pitchFamily="34" charset="0"/>
                <a:ea typeface="Baskerville Old Face" panose="02020602080505020303" pitchFamily="18" charset="0"/>
                <a:cs typeface="Times New Roman" panose="02020603050405020304" pitchFamily="18" charset="0"/>
              </a:rPr>
              <a:t>5</a:t>
            </a:r>
            <a:r>
              <a:rPr lang="nb-NO" sz="1600" dirty="0">
                <a:effectLst/>
                <a:latin typeface="Calibri Light" panose="020F0302020204030204" pitchFamily="34" charset="0"/>
                <a:ea typeface="Baskerville Old Face" panose="02020602080505020303" pitchFamily="18" charset="0"/>
                <a:cs typeface="Times New Roman" panose="02020603050405020304" pitchFamily="18" charset="0"/>
              </a:rPr>
              <a:t> - Du skal ikke slå i hjel.</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906780" indent="441960">
              <a:lnSpc>
                <a:spcPct val="115000"/>
              </a:lnSpc>
              <a:spcAft>
                <a:spcPts val="800"/>
              </a:spcAft>
            </a:pPr>
            <a:r>
              <a:rPr lang="nb-NO" sz="1600" b="1" dirty="0">
                <a:effectLst/>
                <a:latin typeface="Calibri Light" panose="020F0302020204030204" pitchFamily="34" charset="0"/>
                <a:ea typeface="Baskerville Old Face" panose="02020602080505020303" pitchFamily="18" charset="0"/>
                <a:cs typeface="Times New Roman" panose="02020603050405020304" pitchFamily="18" charset="0"/>
              </a:rPr>
              <a:t>6</a:t>
            </a:r>
            <a:r>
              <a:rPr lang="nb-NO" sz="1600" dirty="0">
                <a:effectLst/>
                <a:latin typeface="Calibri Light" panose="020F0302020204030204" pitchFamily="34" charset="0"/>
                <a:ea typeface="Baskerville Old Face" panose="02020602080505020303" pitchFamily="18" charset="0"/>
                <a:cs typeface="Times New Roman" panose="02020603050405020304" pitchFamily="18" charset="0"/>
              </a:rPr>
              <a:t> - Du skal ikke bryte ekteskapet.</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600" dirty="0">
                <a:effectLst/>
                <a:latin typeface="Calibri Light" panose="020F0302020204030204" pitchFamily="34" charset="0"/>
                <a:ea typeface="Times New Roman" panose="02020603050405020304" pitchFamily="18" charset="0"/>
                <a:cs typeface="Times New Roman" panose="02020603050405020304" pitchFamily="18" charset="0"/>
              </a:rPr>
              <a:t>Tidligere har dere kanskje kommet frem til at faktisk alle budene er relevante for oss i dag, men det hender nok vi har formulert budene annerledes </a:t>
            </a:r>
            <a:r>
              <a:rPr lang="nb-NO" sz="1600" i="1" dirty="0">
                <a:effectLst/>
                <a:latin typeface="Calibri Light" panose="020F0302020204030204" pitchFamily="34" charset="0"/>
                <a:ea typeface="Times New Roman" panose="02020603050405020304" pitchFamily="18" charset="0"/>
                <a:cs typeface="Times New Roman" panose="02020603050405020304" pitchFamily="18" charset="0"/>
              </a:rPr>
              <a:t>(lover og regler i samfunnet)</a:t>
            </a:r>
            <a:r>
              <a:rPr lang="nb-NO" sz="1600" dirty="0">
                <a:effectLst/>
                <a:latin typeface="Calibri Light" panose="020F0302020204030204" pitchFamily="34" charset="0"/>
                <a:ea typeface="Times New Roman" panose="02020603050405020304" pitchFamily="18" charset="0"/>
                <a:cs typeface="Times New Roman" panose="02020603050405020304" pitchFamily="18" charset="0"/>
              </a:rPr>
              <a:t>, eller at vi er vant til å tenke på </a:t>
            </a:r>
            <a:r>
              <a:rPr lang="nb-NO" sz="1600" i="1" dirty="0">
                <a:effectLst/>
                <a:latin typeface="Calibri Light" panose="020F0302020204030204" pitchFamily="34" charset="0"/>
                <a:ea typeface="Times New Roman" panose="02020603050405020304" pitchFamily="18" charset="0"/>
                <a:cs typeface="Times New Roman" panose="02020603050405020304" pitchFamily="18" charset="0"/>
              </a:rPr>
              <a:t>(det hvert av budene ber oss om å gjøre eller ikke gjøre)</a:t>
            </a:r>
            <a:r>
              <a:rPr lang="nb-NO" sz="1600" dirty="0">
                <a:effectLst/>
                <a:latin typeface="Calibri Light" panose="020F0302020204030204" pitchFamily="34" charset="0"/>
                <a:ea typeface="Times New Roman" panose="02020603050405020304" pitchFamily="18" charset="0"/>
                <a:cs typeface="Times New Roman" panose="02020603050405020304" pitchFamily="18" charset="0"/>
              </a:rPr>
              <a:t> på en litt annen måte.</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pic>
        <p:nvPicPr>
          <p:cNvPr id="4" name="Bilde 3">
            <a:extLst>
              <a:ext uri="{FF2B5EF4-FFF2-40B4-BE49-F238E27FC236}">
                <a16:creationId xmlns:a16="http://schemas.microsoft.com/office/drawing/2014/main" id="{876D23BF-1BD3-0323-5587-250F16DA2DD0}"/>
              </a:ext>
            </a:extLst>
          </p:cNvPr>
          <p:cNvPicPr>
            <a:picLocks noChangeAspect="1"/>
          </p:cNvPicPr>
          <p:nvPr/>
        </p:nvPicPr>
        <p:blipFill>
          <a:blip r:embed="rId2"/>
          <a:stretch>
            <a:fillRect/>
          </a:stretch>
        </p:blipFill>
        <p:spPr>
          <a:xfrm>
            <a:off x="461483" y="2717321"/>
            <a:ext cx="3226970" cy="2424022"/>
          </a:xfrm>
          <a:prstGeom prst="rect">
            <a:avLst/>
          </a:prstGeom>
        </p:spPr>
      </p:pic>
    </p:spTree>
    <p:extLst>
      <p:ext uri="{BB962C8B-B14F-4D97-AF65-F5344CB8AC3E}">
        <p14:creationId xmlns:p14="http://schemas.microsoft.com/office/powerpoint/2010/main" val="1548790744"/>
      </p:ext>
    </p:extLst>
  </p:cSld>
  <p:clrMapOvr>
    <a:masterClrMapping/>
  </p:clrMapOvr>
</p:sld>
</file>

<file path=ppt/theme/theme1.xml><?xml version="1.0" encoding="utf-8"?>
<a:theme xmlns:a="http://schemas.openxmlformats.org/drawingml/2006/main" name="JuxtaposeVTI">
  <a:themeElements>
    <a:clrScheme name="AnalogousFromRegularSeedRightStep">
      <a:dk1>
        <a:srgbClr val="000000"/>
      </a:dk1>
      <a:lt1>
        <a:srgbClr val="FFFFFF"/>
      </a:lt1>
      <a:dk2>
        <a:srgbClr val="2B3A21"/>
      </a:dk2>
      <a:lt2>
        <a:srgbClr val="E2E6E8"/>
      </a:lt2>
      <a:accent1>
        <a:srgbClr val="C3794D"/>
      </a:accent1>
      <a:accent2>
        <a:srgbClr val="B1983B"/>
      </a:accent2>
      <a:accent3>
        <a:srgbClr val="97AC44"/>
      </a:accent3>
      <a:accent4>
        <a:srgbClr val="68B13B"/>
      </a:accent4>
      <a:accent5>
        <a:srgbClr val="48B84C"/>
      </a:accent5>
      <a:accent6>
        <a:srgbClr val="3BB171"/>
      </a:accent6>
      <a:hlink>
        <a:srgbClr val="3D8AB7"/>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719</TotalTime>
  <Words>3705</Words>
  <Application>Microsoft Office PowerPoint</Application>
  <PresentationFormat>Widescreen</PresentationFormat>
  <Paragraphs>165</Paragraphs>
  <Slides>20</Slides>
  <Notes>0</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20</vt:i4>
      </vt:variant>
    </vt:vector>
  </HeadingPairs>
  <TitlesOfParts>
    <vt:vector size="29" baseType="lpstr">
      <vt:lpstr>Arial</vt:lpstr>
      <vt:lpstr>Calibri</vt:lpstr>
      <vt:lpstr>Calibri Light</vt:lpstr>
      <vt:lpstr>Cooper Black</vt:lpstr>
      <vt:lpstr>Franklin Gothic Demi Cond</vt:lpstr>
      <vt:lpstr>Franklin Gothic Medium</vt:lpstr>
      <vt:lpstr>Segoe UI Emoji</vt:lpstr>
      <vt:lpstr>Wingdings</vt:lpstr>
      <vt:lpstr>JuxtaposeVTI</vt:lpstr>
      <vt:lpstr>Det femte og det sjette bud</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femte og det sjette bud</dc:title>
  <dc:creator>Terese Ranek</dc:creator>
  <cp:lastModifiedBy>Oddvar Moi</cp:lastModifiedBy>
  <cp:revision>7</cp:revision>
  <dcterms:created xsi:type="dcterms:W3CDTF">2022-11-10T08:30:08Z</dcterms:created>
  <dcterms:modified xsi:type="dcterms:W3CDTF">2022-11-25T15:08:09Z</dcterms:modified>
</cp:coreProperties>
</file>