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19403-C39C-45D5-8CBC-B9EF4F5B71F4}" v="155" dt="2023-10-09T09:53:47.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D67EA-834F-4AAB-B8E1-AB64D5F26451}" type="datetimeFigureOut">
              <a:rPr lang="nb-NO" smtClean="0"/>
              <a:t>12.10.2023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B5764-5A19-49C9-A493-5DF17D5C5300}" type="slidenum">
              <a:rPr lang="nb-NO" smtClean="0"/>
              <a:t>‹#›</a:t>
            </a:fld>
            <a:endParaRPr lang="nb-NO"/>
          </a:p>
        </p:txBody>
      </p:sp>
    </p:spTree>
    <p:extLst>
      <p:ext uri="{BB962C8B-B14F-4D97-AF65-F5344CB8AC3E}">
        <p14:creationId xmlns:p14="http://schemas.microsoft.com/office/powerpoint/2010/main" val="86685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16818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63157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37407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80156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38385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65554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45744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33741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97201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19196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378CDE2-0C1B-D3BE-F399-98D983EF4534}"/>
              </a:ext>
            </a:extLst>
          </p:cNvPr>
          <p:cNvSpPr>
            <a:spLocks noGrp="1"/>
          </p:cNvSpPr>
          <p:nvPr>
            <p:ph type="pic" idx="1"/>
          </p:nvPr>
        </p:nvSpPr>
        <p:spPr>
          <a:xfrm>
            <a:off x="5105400" y="838200"/>
            <a:ext cx="624998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endParaRPr lang="en-US"/>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65419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556495964"/>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nl.no/blasfem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hyperlink" Target="https://bibel.no/nettbibelen?book=MAT&amp;chapter=22"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kk.no/helse/forlenger-en-god-latter-virkelig-livet/74122884" TargetMode="External"/><Relationship Id="rId2" Type="http://schemas.openxmlformats.org/officeDocument/2006/relationships/hyperlink" Target="https://sykepleien.no/meninger/innspill/2018/04/god-sans-humor-da-lever-du-kanskje-lenger"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nobimu.no/personer/hvem-var-jesu-disipler/" TargetMode="External"/><Relationship Id="rId3" Type="http://schemas.openxmlformats.org/officeDocument/2006/relationships/hyperlink" Target="https://www.youtube.com/watch?v=io0zGNNV5VM" TargetMode="External"/><Relationship Id="rId7" Type="http://schemas.openxmlformats.org/officeDocument/2006/relationships/hyperlink" Target="https://historienet.no/samfunn/religionshistorie/de-tolv-apostlene-apostlene-ga-jesus-evig-liv"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s://bibel.no/om-bibelen/laer-om-bibelen/bibelsk-persongalleri" TargetMode="External"/><Relationship Id="rId5" Type="http://schemas.openxmlformats.org/officeDocument/2006/relationships/hyperlink" Target="https://www.katolsk.no/biografier/historisk/12apostler" TargetMode="External"/><Relationship Id="rId10" Type="http://schemas.openxmlformats.org/officeDocument/2006/relationships/image" Target="../media/image21.png"/><Relationship Id="rId4" Type="http://schemas.openxmlformats.org/officeDocument/2006/relationships/hyperlink" Target="https://bibel.no/tidslinjen/kaller-disipler" TargetMode="External"/><Relationship Id="rId9" Type="http://schemas.openxmlformats.org/officeDocument/2006/relationships/hyperlink" Target="https://noreapastoren.no/article/article/150964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nl.no/NLA_H%C3%B8gskolen" TargetMode="Externa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www.hf.uio.no/iakh/forskning/aktuelt/aktuelle-saker/2016/arkeologifunn-i-tyrkia-oldtidsmennesket-levde-godt.html" TargetMode="External"/><Relationship Id="rId5" Type="http://schemas.openxmlformats.org/officeDocument/2006/relationships/hyperlink" Target="https://www.norskbibelinstitutt.no/ressurser/ressurs/article/1581629" TargetMode="External"/><Relationship Id="rId4" Type="http://schemas.openxmlformats.org/officeDocument/2006/relationships/hyperlink" Target="https://www.kristendommen.no/jesus-under-tegn-og-mirakl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angel.com/" TargetMode="External"/><Relationship Id="rId1" Type="http://schemas.openxmlformats.org/officeDocument/2006/relationships/slideLayout" Target="../slideLayouts/slideLayout7.xml"/><Relationship Id="rId5" Type="http://schemas.openxmlformats.org/officeDocument/2006/relationships/hyperlink" Target="https://www.angel.com/watch/the-chosen/episode/8dfb714d-bca5-4812-8125-24fb9514cd10/season-1/episode-1/i-have-called-you-by-name" TargetMode="External"/><Relationship Id="rId4" Type="http://schemas.openxmlformats.org/officeDocument/2006/relationships/hyperlink" Target="https://snl.no/%C3%B8kumenikk"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iC3TMc3d9Bc&amp;list=PL-sSP3LQdJqPG1xUsAUIXdHakCC1TkQZo&amp;index=13"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blilys.no/katekese/youcat-konfirmant/8kl-saml07/"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bibel.no/om-bibelen/laer-om-bibelen/bibelen-i-h%C3%B8ytidene/p%C3%A5ske/dagene-i-p%C3%A5sken/skj%C3%A6rtorsdag" TargetMode="External"/><Relationship Id="rId2" Type="http://schemas.openxmlformats.org/officeDocument/2006/relationships/hyperlink" Target="https://bibel.no/nettbibelen?book=LUK&amp;chapter=22"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skolerom.no/lydartikler/leonardo-da-vinci/"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5E350-8CBA-FD6F-8E08-4E3F3C2E131F}"/>
              </a:ext>
            </a:extLst>
          </p:cNvPr>
          <p:cNvPicPr>
            <a:picLocks noChangeAspect="1"/>
          </p:cNvPicPr>
          <p:nvPr/>
        </p:nvPicPr>
        <p:blipFill rotWithShape="1">
          <a:blip r:embed="rId2"/>
          <a:srcRect t="14773"/>
          <a:stretch/>
        </p:blipFill>
        <p:spPr>
          <a:xfrm>
            <a:off x="0" y="-1"/>
            <a:ext cx="12191981" cy="6858001"/>
          </a:xfrm>
          <a:prstGeom prst="rect">
            <a:avLst/>
          </a:prstGeom>
          <a:noFill/>
        </p:spPr>
      </p:pic>
      <p:sp>
        <p:nvSpPr>
          <p:cNvPr id="2" name="Title 1">
            <a:extLst>
              <a:ext uri="{FF2B5EF4-FFF2-40B4-BE49-F238E27FC236}">
                <a16:creationId xmlns:a16="http://schemas.microsoft.com/office/drawing/2014/main" id="{0820007C-7EAE-1688-9811-C01247023FFC}"/>
              </a:ext>
            </a:extLst>
          </p:cNvPr>
          <p:cNvSpPr>
            <a:spLocks noGrp="1"/>
          </p:cNvSpPr>
          <p:nvPr>
            <p:ph type="ctrTitle"/>
          </p:nvPr>
        </p:nvSpPr>
        <p:spPr>
          <a:xfrm>
            <a:off x="511035" y="4604219"/>
            <a:ext cx="3406998" cy="3068171"/>
          </a:xfrm>
        </p:spPr>
        <p:txBody>
          <a:bodyPr anchor="t">
            <a:normAutofit/>
          </a:bodyPr>
          <a:lstStyle/>
          <a:p>
            <a:r>
              <a:rPr lang="nb-NO" sz="4000" b="1" dirty="0">
                <a:latin typeface="Californian FB" panose="0207040306080B030204" pitchFamily="18" charset="0"/>
              </a:rPr>
              <a:t>Eukaristien og Messen</a:t>
            </a:r>
            <a:br>
              <a:rPr lang="nb-NO" sz="4000" dirty="0">
                <a:latin typeface="Californian FB" panose="0207040306080B030204" pitchFamily="18" charset="0"/>
              </a:rPr>
            </a:br>
            <a:br>
              <a:rPr lang="nb-NO" sz="4000" dirty="0">
                <a:latin typeface="Californian FB" panose="0207040306080B030204" pitchFamily="18" charset="0"/>
              </a:rPr>
            </a:br>
            <a:r>
              <a:rPr lang="nb-NO" sz="1800" dirty="0">
                <a:latin typeface="Californian FB" panose="0207040306080B030204" pitchFamily="18" charset="0"/>
              </a:rPr>
              <a:t>Samling 14</a:t>
            </a:r>
            <a:br>
              <a:rPr lang="nb-NO" sz="4000" dirty="0">
                <a:latin typeface="Californian FB" panose="0207040306080B030204" pitchFamily="18" charset="0"/>
              </a:rPr>
            </a:br>
            <a:endParaRPr lang="nb-NO" sz="4000" b="1" dirty="0">
              <a:latin typeface="Californian FB" panose="0207040306080B030204" pitchFamily="18" charset="0"/>
            </a:endParaRPr>
          </a:p>
        </p:txBody>
      </p:sp>
    </p:spTree>
    <p:extLst>
      <p:ext uri="{BB962C8B-B14F-4D97-AF65-F5344CB8AC3E}">
        <p14:creationId xmlns:p14="http://schemas.microsoft.com/office/powerpoint/2010/main" val="419352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145EB26-3337-E9C5-B296-57B7C782D87C}"/>
              </a:ext>
            </a:extLst>
          </p:cNvPr>
          <p:cNvSpPr>
            <a:spLocks noGrp="1"/>
          </p:cNvSpPr>
          <p:nvPr>
            <p:ph type="sldNum" sz="quarter" idx="12"/>
          </p:nvPr>
        </p:nvSpPr>
        <p:spPr/>
        <p:txBody>
          <a:bodyPr/>
          <a:lstStyle/>
          <a:p>
            <a:fld id="{6E91CC32-6A6B-4E2E-BBA1-6864F305DA26}" type="slidenum">
              <a:rPr lang="en-US" smtClean="0"/>
              <a:t>10</a:t>
            </a:fld>
            <a:endParaRPr lang="en-US"/>
          </a:p>
        </p:txBody>
      </p:sp>
      <p:sp>
        <p:nvSpPr>
          <p:cNvPr id="5" name="TekstSylinder 4">
            <a:extLst>
              <a:ext uri="{FF2B5EF4-FFF2-40B4-BE49-F238E27FC236}">
                <a16:creationId xmlns:a16="http://schemas.microsoft.com/office/drawing/2014/main" id="{F994C04D-CACB-6981-DC24-747DD9B66FA9}"/>
              </a:ext>
            </a:extLst>
          </p:cNvPr>
          <p:cNvSpPr txBox="1"/>
          <p:nvPr/>
        </p:nvSpPr>
        <p:spPr>
          <a:xfrm>
            <a:off x="785003" y="560717"/>
            <a:ext cx="5796951" cy="1529521"/>
          </a:xfrm>
          <a:prstGeom prst="rect">
            <a:avLst/>
          </a:prstGeom>
          <a:noFill/>
        </p:spPr>
        <p:txBody>
          <a:bodyPr wrap="square" rtlCol="0">
            <a:spAutoFit/>
          </a:bodyPr>
          <a:lstStyle/>
          <a:p>
            <a:pPr>
              <a:lnSpc>
                <a:spcPct val="107000"/>
              </a:lnSpc>
              <a:spcAft>
                <a:spcPts val="800"/>
              </a:spcAft>
            </a:pPr>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Mer om Jesu siste måltid … </a:t>
            </a:r>
            <a:endParaRPr lang="nb-NO" sz="4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(Økt 1, Punkt 2 og Punkt 3)</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6849AAC2-D7BF-EBF0-8AF5-D74AF64D6AA8}"/>
              </a:ext>
            </a:extLst>
          </p:cNvPr>
          <p:cNvSpPr txBox="1"/>
          <p:nvPr/>
        </p:nvSpPr>
        <p:spPr>
          <a:xfrm>
            <a:off x="1052423" y="1992702"/>
            <a:ext cx="10351528" cy="4043543"/>
          </a:xfrm>
          <a:prstGeom prst="rect">
            <a:avLst/>
          </a:prstGeom>
          <a:noFill/>
        </p:spPr>
        <p:txBody>
          <a:bodyPr wrap="square" rtlCol="0">
            <a:spAutoFit/>
          </a:bodyPr>
          <a:lstStyle/>
          <a:p>
            <a:pPr>
              <a:lnSpc>
                <a:spcPct val="107000"/>
              </a:lnSpc>
              <a:spcAft>
                <a:spcPts val="800"/>
              </a:spcAft>
            </a:pPr>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Litt humor </a:t>
            </a:r>
            <a:r>
              <a:rPr lang="nb-NO" sz="2400" b="1" kern="100" dirty="0">
                <a:effectLst/>
                <a:latin typeface="Segoe UI Emoji" panose="020B0502040204020203" pitchFamily="34" charset="0"/>
                <a:ea typeface="Calibri" panose="020F0502020204030204" pitchFamily="34" charset="0"/>
                <a:cs typeface="Calibri Light" panose="020F0302020204030204" pitchFamily="34" charset="0"/>
                <a:sym typeface="Segoe UI Emoji" panose="020B0502040204020203" pitchFamily="34" charset="0"/>
              </a:rPr>
              <a:t>😊</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400" b="1" kern="1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MEN: Stopp litt! Det som presenteres i de neste to lysbildene må ikke misforstås!!!</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er slik at man skal skille mellom det å være blasfemisk (</a:t>
            </a:r>
            <a:r>
              <a:rPr lang="nb-NO"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blasfemi – Store norske leksikon (snl.no)</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og det å kunne tåle å le litt av og til, uten å le direkte </a:t>
            </a:r>
            <a:r>
              <a:rPr lang="nb-NO" sz="1800" i="1" kern="100" dirty="0">
                <a:effectLst/>
                <a:latin typeface="Calibri Light" panose="020F0302020204030204" pitchFamily="34" charset="0"/>
                <a:ea typeface="Calibri" panose="020F0502020204030204" pitchFamily="34" charset="0"/>
                <a:cs typeface="Times New Roman" panose="02020603050405020304" pitchFamily="18" charset="0"/>
              </a:rPr>
              <a:t>av</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noen eller ønske noe vondt over noen. Selve innledningen til kapittel 10 i YOUCAT Konfirmant er jo litt humoristisk den også, ved at man hadde en liste over hvorfor det var dumt å vaske seg.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Så, i dette tilfellet ønsker vi overhode ikke å hverken å le av Jesus eller av det som skjedde på Skjærtorsdag, men vi ønsker å se vise noen litt artige fremstillinger av Jesu siste måltid; fremstillinger som tar utgangspunkt i Da Vincis maleri.</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436687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D37B4993-6B2B-0E3D-8AD8-758C8FFAFB77}"/>
              </a:ext>
            </a:extLst>
          </p:cNvPr>
          <p:cNvSpPr>
            <a:spLocks noGrp="1"/>
          </p:cNvSpPr>
          <p:nvPr>
            <p:ph type="sldNum" sz="quarter" idx="12"/>
          </p:nvPr>
        </p:nvSpPr>
        <p:spPr/>
        <p:txBody>
          <a:bodyPr/>
          <a:lstStyle/>
          <a:p>
            <a:fld id="{6E91CC32-6A6B-4E2E-BBA1-6864F305DA26}" type="slidenum">
              <a:rPr lang="en-US" smtClean="0"/>
              <a:t>11</a:t>
            </a:fld>
            <a:endParaRPr lang="en-US"/>
          </a:p>
        </p:txBody>
      </p:sp>
      <p:sp>
        <p:nvSpPr>
          <p:cNvPr id="5" name="TekstSylinder 4">
            <a:extLst>
              <a:ext uri="{FF2B5EF4-FFF2-40B4-BE49-F238E27FC236}">
                <a16:creationId xmlns:a16="http://schemas.microsoft.com/office/drawing/2014/main" id="{7AE5275F-67C7-E5EF-841D-6AD8D1DF05A5}"/>
              </a:ext>
            </a:extLst>
          </p:cNvPr>
          <p:cNvSpPr txBox="1"/>
          <p:nvPr/>
        </p:nvSpPr>
        <p:spPr>
          <a:xfrm>
            <a:off x="1182445" y="222768"/>
            <a:ext cx="10153291" cy="984885"/>
          </a:xfrm>
          <a:prstGeom prst="rect">
            <a:avLst/>
          </a:prstGeom>
          <a:noFill/>
        </p:spPr>
        <p:txBody>
          <a:bodyPr wrap="square" rtlCol="0">
            <a:spAutoFit/>
          </a:bodyPr>
          <a:lstStyle/>
          <a:p>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Har dere noen favoritter?</a:t>
            </a:r>
            <a:endParaRPr lang="nb-NO" sz="4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6" name="Bilde 5">
            <a:extLst>
              <a:ext uri="{FF2B5EF4-FFF2-40B4-BE49-F238E27FC236}">
                <a16:creationId xmlns:a16="http://schemas.microsoft.com/office/drawing/2014/main" id="{19BD4560-DFA4-9CE6-AF17-20DE9274C25B}"/>
              </a:ext>
            </a:extLst>
          </p:cNvPr>
          <p:cNvPicPr>
            <a:picLocks noChangeAspect="1"/>
          </p:cNvPicPr>
          <p:nvPr/>
        </p:nvPicPr>
        <p:blipFill>
          <a:blip r:embed="rId2"/>
          <a:stretch>
            <a:fillRect/>
          </a:stretch>
        </p:blipFill>
        <p:spPr>
          <a:xfrm>
            <a:off x="1342231" y="1052577"/>
            <a:ext cx="4414567" cy="2376423"/>
          </a:xfrm>
          <a:prstGeom prst="rect">
            <a:avLst/>
          </a:prstGeom>
        </p:spPr>
      </p:pic>
      <p:pic>
        <p:nvPicPr>
          <p:cNvPr id="7" name="Bilde 6">
            <a:extLst>
              <a:ext uri="{FF2B5EF4-FFF2-40B4-BE49-F238E27FC236}">
                <a16:creationId xmlns:a16="http://schemas.microsoft.com/office/drawing/2014/main" id="{CE4B47BB-33F3-9696-6169-292AB7E03262}"/>
              </a:ext>
            </a:extLst>
          </p:cNvPr>
          <p:cNvPicPr>
            <a:picLocks noChangeAspect="1"/>
          </p:cNvPicPr>
          <p:nvPr/>
        </p:nvPicPr>
        <p:blipFill>
          <a:blip r:embed="rId3"/>
          <a:stretch>
            <a:fillRect/>
          </a:stretch>
        </p:blipFill>
        <p:spPr>
          <a:xfrm>
            <a:off x="6670600" y="381423"/>
            <a:ext cx="4948235" cy="3032435"/>
          </a:xfrm>
          <a:prstGeom prst="rect">
            <a:avLst/>
          </a:prstGeom>
        </p:spPr>
      </p:pic>
      <p:pic>
        <p:nvPicPr>
          <p:cNvPr id="8" name="Bilde 7">
            <a:extLst>
              <a:ext uri="{FF2B5EF4-FFF2-40B4-BE49-F238E27FC236}">
                <a16:creationId xmlns:a16="http://schemas.microsoft.com/office/drawing/2014/main" id="{421E51CB-E004-B6CD-AD25-079FDCBBF7E6}"/>
              </a:ext>
            </a:extLst>
          </p:cNvPr>
          <p:cNvPicPr>
            <a:picLocks noChangeAspect="1"/>
          </p:cNvPicPr>
          <p:nvPr/>
        </p:nvPicPr>
        <p:blipFill>
          <a:blip r:embed="rId4"/>
          <a:stretch>
            <a:fillRect/>
          </a:stretch>
        </p:blipFill>
        <p:spPr>
          <a:xfrm>
            <a:off x="3957331" y="3609726"/>
            <a:ext cx="4490572" cy="2904134"/>
          </a:xfrm>
          <a:prstGeom prst="rect">
            <a:avLst/>
          </a:prstGeom>
        </p:spPr>
      </p:pic>
    </p:spTree>
    <p:extLst>
      <p:ext uri="{BB962C8B-B14F-4D97-AF65-F5344CB8AC3E}">
        <p14:creationId xmlns:p14="http://schemas.microsoft.com/office/powerpoint/2010/main" val="29716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A786CB54-FC01-0186-B4EF-639C208B306C}"/>
              </a:ext>
            </a:extLst>
          </p:cNvPr>
          <p:cNvSpPr>
            <a:spLocks noGrp="1"/>
          </p:cNvSpPr>
          <p:nvPr>
            <p:ph type="sldNum" sz="quarter" idx="12"/>
          </p:nvPr>
        </p:nvSpPr>
        <p:spPr/>
        <p:txBody>
          <a:bodyPr/>
          <a:lstStyle/>
          <a:p>
            <a:fld id="{6E91CC32-6A6B-4E2E-BBA1-6864F305DA26}" type="slidenum">
              <a:rPr lang="en-US" smtClean="0"/>
              <a:t>12</a:t>
            </a:fld>
            <a:endParaRPr lang="en-US"/>
          </a:p>
        </p:txBody>
      </p:sp>
      <p:pic>
        <p:nvPicPr>
          <p:cNvPr id="5" name="Bilde 4">
            <a:extLst>
              <a:ext uri="{FF2B5EF4-FFF2-40B4-BE49-F238E27FC236}">
                <a16:creationId xmlns:a16="http://schemas.microsoft.com/office/drawing/2014/main" id="{E0F2453B-D112-F288-4144-AEF8618C6808}"/>
              </a:ext>
            </a:extLst>
          </p:cNvPr>
          <p:cNvPicPr>
            <a:picLocks noChangeAspect="1"/>
          </p:cNvPicPr>
          <p:nvPr/>
        </p:nvPicPr>
        <p:blipFill>
          <a:blip r:embed="rId2"/>
          <a:stretch>
            <a:fillRect/>
          </a:stretch>
        </p:blipFill>
        <p:spPr>
          <a:xfrm>
            <a:off x="852964" y="562548"/>
            <a:ext cx="4460746" cy="3349866"/>
          </a:xfrm>
          <a:prstGeom prst="rect">
            <a:avLst/>
          </a:prstGeom>
        </p:spPr>
      </p:pic>
      <p:pic>
        <p:nvPicPr>
          <p:cNvPr id="6" name="Bilde 5">
            <a:extLst>
              <a:ext uri="{FF2B5EF4-FFF2-40B4-BE49-F238E27FC236}">
                <a16:creationId xmlns:a16="http://schemas.microsoft.com/office/drawing/2014/main" id="{3D3D90D4-B5F1-D031-C6EF-EB2BC3FB8698}"/>
              </a:ext>
            </a:extLst>
          </p:cNvPr>
          <p:cNvPicPr>
            <a:picLocks noChangeAspect="1"/>
          </p:cNvPicPr>
          <p:nvPr/>
        </p:nvPicPr>
        <p:blipFill>
          <a:blip r:embed="rId3"/>
          <a:stretch>
            <a:fillRect/>
          </a:stretch>
        </p:blipFill>
        <p:spPr>
          <a:xfrm>
            <a:off x="6308405" y="261350"/>
            <a:ext cx="2262940" cy="2262940"/>
          </a:xfrm>
          <a:prstGeom prst="rect">
            <a:avLst/>
          </a:prstGeom>
        </p:spPr>
      </p:pic>
      <p:pic>
        <p:nvPicPr>
          <p:cNvPr id="8" name="Bilde 7">
            <a:extLst>
              <a:ext uri="{FF2B5EF4-FFF2-40B4-BE49-F238E27FC236}">
                <a16:creationId xmlns:a16="http://schemas.microsoft.com/office/drawing/2014/main" id="{4E7D5ADF-E731-5637-CEBE-449DF661579F}"/>
              </a:ext>
            </a:extLst>
          </p:cNvPr>
          <p:cNvPicPr>
            <a:picLocks noChangeAspect="1"/>
          </p:cNvPicPr>
          <p:nvPr/>
        </p:nvPicPr>
        <p:blipFill>
          <a:blip r:embed="rId4"/>
          <a:stretch>
            <a:fillRect/>
          </a:stretch>
        </p:blipFill>
        <p:spPr>
          <a:xfrm>
            <a:off x="5861714" y="2825799"/>
            <a:ext cx="5692187" cy="2891510"/>
          </a:xfrm>
          <a:prstGeom prst="rect">
            <a:avLst/>
          </a:prstGeom>
        </p:spPr>
      </p:pic>
      <p:pic>
        <p:nvPicPr>
          <p:cNvPr id="9" name="Bilde 8">
            <a:extLst>
              <a:ext uri="{FF2B5EF4-FFF2-40B4-BE49-F238E27FC236}">
                <a16:creationId xmlns:a16="http://schemas.microsoft.com/office/drawing/2014/main" id="{27E80F6D-4DA0-ECA6-DFF9-432EA9E2226B}"/>
              </a:ext>
            </a:extLst>
          </p:cNvPr>
          <p:cNvPicPr>
            <a:picLocks noChangeAspect="1"/>
          </p:cNvPicPr>
          <p:nvPr/>
        </p:nvPicPr>
        <p:blipFill>
          <a:blip r:embed="rId5"/>
          <a:stretch>
            <a:fillRect/>
          </a:stretch>
        </p:blipFill>
        <p:spPr>
          <a:xfrm>
            <a:off x="1862839" y="4500680"/>
            <a:ext cx="3589545" cy="1794772"/>
          </a:xfrm>
          <a:prstGeom prst="rect">
            <a:avLst/>
          </a:prstGeom>
        </p:spPr>
      </p:pic>
    </p:spTree>
    <p:extLst>
      <p:ext uri="{BB962C8B-B14F-4D97-AF65-F5344CB8AC3E}">
        <p14:creationId xmlns:p14="http://schemas.microsoft.com/office/powerpoint/2010/main" val="111095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D1BD418-4543-5B8C-CB51-5D0C36A7F59F}"/>
              </a:ext>
            </a:extLst>
          </p:cNvPr>
          <p:cNvSpPr>
            <a:spLocks noGrp="1"/>
          </p:cNvSpPr>
          <p:nvPr>
            <p:ph type="sldNum" sz="quarter" idx="12"/>
          </p:nvPr>
        </p:nvSpPr>
        <p:spPr/>
        <p:txBody>
          <a:bodyPr/>
          <a:lstStyle/>
          <a:p>
            <a:fld id="{6E91CC32-6A6B-4E2E-BBA1-6864F305DA26}" type="slidenum">
              <a:rPr lang="en-US" smtClean="0"/>
              <a:t>13</a:t>
            </a:fld>
            <a:endParaRPr lang="en-US"/>
          </a:p>
        </p:txBody>
      </p:sp>
      <p:sp>
        <p:nvSpPr>
          <p:cNvPr id="5" name="TekstSylinder 4">
            <a:extLst>
              <a:ext uri="{FF2B5EF4-FFF2-40B4-BE49-F238E27FC236}">
                <a16:creationId xmlns:a16="http://schemas.microsoft.com/office/drawing/2014/main" id="{55D39FDE-D000-8A75-688B-8D940AE0F247}"/>
              </a:ext>
            </a:extLst>
          </p:cNvPr>
          <p:cNvSpPr txBox="1"/>
          <p:nvPr/>
        </p:nvSpPr>
        <p:spPr>
          <a:xfrm>
            <a:off x="840509" y="628073"/>
            <a:ext cx="10363200" cy="1969770"/>
          </a:xfrm>
          <a:prstGeom prst="rect">
            <a:avLst/>
          </a:prstGeom>
          <a:noFill/>
        </p:spPr>
        <p:txBody>
          <a:bodyPr wrap="square" rtlCol="0">
            <a:spAutoFit/>
          </a:bodyPr>
          <a:lstStyle/>
          <a:p>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For sikkerhets skyld </a:t>
            </a:r>
            <a:r>
              <a:rPr lang="nb-NO" sz="2400" kern="100" dirty="0">
                <a:effectLst/>
                <a:latin typeface="Calibri Light" panose="020F0302020204030204" pitchFamily="34" charset="0"/>
                <a:ea typeface="Calibri" panose="020F0502020204030204" pitchFamily="34" charset="0"/>
                <a:cs typeface="Times New Roman" panose="02020603050405020304" pitchFamily="18" charset="0"/>
              </a:rPr>
              <a:t>(det er aldri feil å ta en prat om dette!!!)</a:t>
            </a:r>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 …</a:t>
            </a:r>
          </a:p>
          <a:p>
            <a:endParaRPr lang="nb-NO" sz="2400" b="1" kern="100" dirty="0">
              <a:latin typeface="Calibri Light" panose="020F0302020204030204" pitchFamily="34" charset="0"/>
              <a:ea typeface="Calibri" panose="020F0502020204030204" pitchFamily="34" charset="0"/>
              <a:cs typeface="Times New Roman" panose="02020603050405020304" pitchFamily="18" charset="0"/>
            </a:endParaRPr>
          </a:p>
          <a:p>
            <a:r>
              <a:rPr lang="nb-NO" sz="2000" kern="100" dirty="0">
                <a:effectLst/>
                <a:latin typeface="Calibri Light" panose="020F0302020204030204" pitchFamily="34" charset="0"/>
                <a:ea typeface="Calibri" panose="020F0502020204030204" pitchFamily="34" charset="0"/>
                <a:cs typeface="Times New Roman" panose="02020603050405020304" pitchFamily="18" charset="0"/>
              </a:rPr>
              <a:t>Dere har sikkert stålkontroll på </a:t>
            </a:r>
            <a:r>
              <a:rPr lang="nb-NO" sz="2000" b="1" kern="100" dirty="0">
                <a:effectLst/>
                <a:latin typeface="Calibri Light" panose="020F0302020204030204" pitchFamily="34" charset="0"/>
                <a:ea typeface="Calibri" panose="020F0502020204030204" pitchFamily="34" charset="0"/>
                <a:cs typeface="Times New Roman" panose="02020603050405020304" pitchFamily="18" charset="0"/>
              </a:rPr>
              <a:t>forskjellen mellom det å le av og å le med</a:t>
            </a:r>
            <a:r>
              <a:rPr lang="nb-NO" sz="2000" kern="100" dirty="0">
                <a:effectLst/>
                <a:latin typeface="Calibri Light" panose="020F0302020204030204" pitchFamily="34" charset="0"/>
                <a:ea typeface="Calibri" panose="020F0502020204030204" pitchFamily="34" charset="0"/>
                <a:cs typeface="Times New Roman" panose="02020603050405020304" pitchFamily="18" charset="0"/>
              </a:rPr>
              <a:t>. Likevel skader det ikke å snakke om dette av og til.</a:t>
            </a:r>
            <a:endParaRPr lang="nb-NO"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A6253D8B-357D-4071-52F2-73322EB2061F}"/>
              </a:ext>
            </a:extLst>
          </p:cNvPr>
          <p:cNvSpPr txBox="1"/>
          <p:nvPr/>
        </p:nvSpPr>
        <p:spPr>
          <a:xfrm>
            <a:off x="2303253" y="2553176"/>
            <a:ext cx="7772400" cy="954107"/>
          </a:xfrm>
          <a:prstGeom prst="rect">
            <a:avLst/>
          </a:prstGeom>
          <a:effectLst>
            <a:glow rad="2286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rtlCol="0">
            <a:spAutoFit/>
          </a:bodyPr>
          <a:lstStyle/>
          <a:p>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Hva har dette så med konfirmantundervisning å gjøre, </a:t>
            </a:r>
            <a:b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kanskje du undrer deg over-? </a:t>
            </a:r>
            <a:r>
              <a:rPr lang="nb-NO" sz="2800" kern="100" dirty="0">
                <a:solidFill>
                  <a:srgbClr val="FFD966"/>
                </a:solidFill>
                <a:effectLst/>
                <a:latin typeface="Segoe UI Emoji" panose="020B0502040204020203" pitchFamily="34" charset="0"/>
                <a:ea typeface="Calibri" panose="020F0502020204030204" pitchFamily="34" charset="0"/>
                <a:cs typeface="Segoe UI Emoji" panose="020B0502040204020203" pitchFamily="34" charset="0"/>
              </a:rPr>
              <a:t>🤔</a:t>
            </a:r>
            <a:endParaRPr lang="nb-NO"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Sylinder 6">
            <a:extLst>
              <a:ext uri="{FF2B5EF4-FFF2-40B4-BE49-F238E27FC236}">
                <a16:creationId xmlns:a16="http://schemas.microsoft.com/office/drawing/2014/main" id="{18E40050-82D0-79BB-EB4D-0E659F4ED855}"/>
              </a:ext>
            </a:extLst>
          </p:cNvPr>
          <p:cNvSpPr txBox="1"/>
          <p:nvPr/>
        </p:nvSpPr>
        <p:spPr>
          <a:xfrm>
            <a:off x="840509" y="3922781"/>
            <a:ext cx="10477348" cy="1200329"/>
          </a:xfrm>
          <a:prstGeom prst="rect">
            <a:avLst/>
          </a:prstGeom>
          <a:noFill/>
        </p:spPr>
        <p:txBody>
          <a:bodyPr wrap="square" rtlCol="0">
            <a:spAutoFit/>
          </a:bodyPr>
          <a:lstStyle/>
          <a:p>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Dette har så absolutt noe med konfirmantundervisning og med kristendommen å gjøre, for det å le av noen som ikke ønsker å bli ledd av, det er det motsatte av nestekjærlighet. Dette vet vi. Det burde spesielt voksne vite. Likevel skjer det stadig vekk at noen blir ledd av. Det er jo mobbing, og det er å bryte det aller viktigste budet Jesus ga oss.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Sylinder 7">
            <a:extLst>
              <a:ext uri="{FF2B5EF4-FFF2-40B4-BE49-F238E27FC236}">
                <a16:creationId xmlns:a16="http://schemas.microsoft.com/office/drawing/2014/main" id="{6144F6C3-BA1A-0C14-3086-1781F01D1C9D}"/>
              </a:ext>
            </a:extLst>
          </p:cNvPr>
          <p:cNvSpPr txBox="1"/>
          <p:nvPr/>
        </p:nvSpPr>
        <p:spPr>
          <a:xfrm>
            <a:off x="840509" y="5589269"/>
            <a:ext cx="10166797" cy="369332"/>
          </a:xfrm>
          <a:prstGeom prst="rect">
            <a:avLst/>
          </a:prstGeom>
          <a:effectLst>
            <a:glow rad="228600">
              <a:schemeClr val="accent5">
                <a:satMod val="175000"/>
                <a:alpha val="40000"/>
              </a:schemeClr>
            </a:glo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Les gjerne hvor det står om det doble kjærlighetsbudet i Bibelen</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(Matt 22,37-40): </a:t>
            </a:r>
            <a:r>
              <a:rPr lang="nb-NO"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Bibelselskapet | Nettbibelen</a:t>
            </a:r>
            <a:endParaRPr lang="nb-NO"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98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74814F1C-D2F4-851A-DC8E-7A3A3110D23E}"/>
              </a:ext>
            </a:extLst>
          </p:cNvPr>
          <p:cNvSpPr>
            <a:spLocks noGrp="1"/>
          </p:cNvSpPr>
          <p:nvPr>
            <p:ph type="sldNum" sz="quarter" idx="12"/>
          </p:nvPr>
        </p:nvSpPr>
        <p:spPr/>
        <p:txBody>
          <a:bodyPr/>
          <a:lstStyle/>
          <a:p>
            <a:fld id="{6E91CC32-6A6B-4E2E-BBA1-6864F305DA26}" type="slidenum">
              <a:rPr lang="en-US" smtClean="0"/>
              <a:t>14</a:t>
            </a:fld>
            <a:endParaRPr lang="en-US"/>
          </a:p>
        </p:txBody>
      </p:sp>
      <p:sp>
        <p:nvSpPr>
          <p:cNvPr id="5" name="TekstSylinder 4">
            <a:extLst>
              <a:ext uri="{FF2B5EF4-FFF2-40B4-BE49-F238E27FC236}">
                <a16:creationId xmlns:a16="http://schemas.microsoft.com/office/drawing/2014/main" id="{1DC53DB8-21A3-8F9A-A05C-72CFF2061A0F}"/>
              </a:ext>
            </a:extLst>
          </p:cNvPr>
          <p:cNvSpPr txBox="1"/>
          <p:nvPr/>
        </p:nvSpPr>
        <p:spPr>
          <a:xfrm>
            <a:off x="713202" y="695431"/>
            <a:ext cx="10765596" cy="5866093"/>
          </a:xfrm>
          <a:prstGeom prst="rect">
            <a:avLst/>
          </a:prstGeom>
          <a:noFill/>
        </p:spPr>
        <p:txBody>
          <a:bodyPr wrap="square" rtlCol="0">
            <a:spAutoFit/>
          </a:bodyPr>
          <a:lstStyle/>
          <a:p>
            <a:pPr>
              <a:lnSpc>
                <a:spcPct val="107000"/>
              </a:lnSpc>
              <a:spcAft>
                <a:spcPts val="800"/>
              </a:spcAft>
            </a:pPr>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Humor er viktig!</a:t>
            </a:r>
            <a:endParaRPr lang="nb-NO"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å ha humor og det å få lov til å le, det er ganske annerledes enn å le av. Det er også utrolig viktig å ha humor i livet. Mye forskning viser at humor og latter forlenger livet. Bare ta en titt her: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kern="100"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God sans for humor? Da lever du kanskje lenger (sykepleien.no)</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kern="100"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Kan latter forlenge livet? (kk.no)</a:t>
            </a:r>
            <a:endParaRPr lang="nb-NO" sz="1800" u="sng" kern="100"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(Innholdet i disse artiklene er skrevet på nettsider som ikke har noe med katolisisme eller kristendom å gjøre. Det kan være relatert stoff, lenker eller henvisninger som ikke samsvarer med Kirkens lære. Det er likevel hovedinnholdet i artiklene – det at humor faktisk har en positiv innvirkning på helsen, og at man kan se en sammenheng mellom levealder og humor – som det er interessant å ta en titt på. Vi må jo uansett lære oss å single ut det vi trenger av informasjon – spesielt på nettet – og det som er uvesentlig.</a:t>
            </a:r>
          </a:p>
          <a:p>
            <a:pPr>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I artikkelen fra KK-bladet står det også noe om forskjellene på å le av og le med, og i artikkelen fra Sykepleieren.no kan man lese om at det er store forskjeller på latter (det å le) og humor i seg selv. Som sagt er det mye interessant  hente her </a:t>
            </a:r>
            <a:r>
              <a:rPr lang="nb-NO" sz="1800" kern="100" dirty="0">
                <a:effectLst/>
                <a:latin typeface="Segoe UI Emoji" panose="020B0502040204020203" pitchFamily="34" charset="0"/>
                <a:ea typeface="Calibri" panose="020F0502020204030204" pitchFamily="34" charset="0"/>
                <a:cs typeface="Calibri Light" panose="020F0302020204030204" pitchFamily="34" charset="0"/>
                <a:sym typeface="Segoe UI Emoji" panose="020B0502040204020203" pitchFamily="34" charset="0"/>
              </a:rPr>
              <a: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76320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480DD2A0-E8A3-086F-426E-EB87235EE563}"/>
              </a:ext>
            </a:extLst>
          </p:cNvPr>
          <p:cNvSpPr>
            <a:spLocks noGrp="1"/>
          </p:cNvSpPr>
          <p:nvPr>
            <p:ph type="sldNum" sz="quarter" idx="12"/>
          </p:nvPr>
        </p:nvSpPr>
        <p:spPr/>
        <p:txBody>
          <a:bodyPr/>
          <a:lstStyle/>
          <a:p>
            <a:fld id="{6E91CC32-6A6B-4E2E-BBA1-6864F305DA26}" type="slidenum">
              <a:rPr lang="en-US" smtClean="0"/>
              <a:t>15</a:t>
            </a:fld>
            <a:endParaRPr lang="en-US"/>
          </a:p>
        </p:txBody>
      </p:sp>
      <p:sp>
        <p:nvSpPr>
          <p:cNvPr id="7" name="TekstSylinder 6">
            <a:extLst>
              <a:ext uri="{FF2B5EF4-FFF2-40B4-BE49-F238E27FC236}">
                <a16:creationId xmlns:a16="http://schemas.microsoft.com/office/drawing/2014/main" id="{F9066F44-7E05-0F58-BD25-C14B20037715}"/>
              </a:ext>
            </a:extLst>
          </p:cNvPr>
          <p:cNvSpPr txBox="1"/>
          <p:nvPr/>
        </p:nvSpPr>
        <p:spPr>
          <a:xfrm>
            <a:off x="1475117" y="569932"/>
            <a:ext cx="6188076" cy="6288068"/>
          </a:xfrm>
          <a:prstGeom prst="rect">
            <a:avLst/>
          </a:prstGeom>
          <a:noFill/>
        </p:spPr>
        <p:txBody>
          <a:bodyPr wrap="square" rtlCol="0">
            <a:spAutoFit/>
          </a:bodyPr>
          <a:lstStyle/>
          <a:p>
            <a:pPr>
              <a:lnSpc>
                <a:spcPct val="107000"/>
              </a:lnSpc>
              <a:spcAft>
                <a:spcPts val="800"/>
              </a:spcAft>
            </a:pPr>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«Herre, skjenk meg humor»</a:t>
            </a:r>
            <a:endParaRPr lang="nb-NO"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3200" kern="100" dirty="0">
                <a:solidFill>
                  <a:srgbClr val="FFD966"/>
                </a:solidFill>
                <a:effectLst/>
                <a:latin typeface="Segoe UI Emoji" panose="020B0502040204020203" pitchFamily="34" charset="0"/>
                <a:ea typeface="Calibri" panose="020F0502020204030204" pitchFamily="34" charset="0"/>
                <a:cs typeface="Segoe UI Emoji" panose="020B0502040204020203" pitchFamily="34" charset="0"/>
              </a:rPr>
              <a:t>😄</a:t>
            </a:r>
            <a:endParaRPr lang="nb-NO"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nb-NO" sz="2400" kern="100" dirty="0">
                <a:effectLst/>
                <a:latin typeface="Calibri Light" panose="020F0302020204030204" pitchFamily="34" charset="0"/>
                <a:ea typeface="Calibri" panose="020F0502020204030204" pitchFamily="34" charset="0"/>
                <a:cs typeface="Times New Roman" panose="02020603050405020304" pitchFamily="18" charset="0"/>
              </a:rPr>
              <a:t>Dette er faktisk tittelen/navnet på en bønn dere blant annet kan finne i YOUCAT sin ungdomsbønnebok på side 144. Har dere anledning til det, så finn den frem og be den sammen.</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8" name="Bilde 7">
            <a:extLst>
              <a:ext uri="{FF2B5EF4-FFF2-40B4-BE49-F238E27FC236}">
                <a16:creationId xmlns:a16="http://schemas.microsoft.com/office/drawing/2014/main" id="{DA827F4B-C453-AD83-6FC1-8A769A8C4723}"/>
              </a:ext>
            </a:extLst>
          </p:cNvPr>
          <p:cNvPicPr>
            <a:picLocks noChangeAspect="1"/>
          </p:cNvPicPr>
          <p:nvPr/>
        </p:nvPicPr>
        <p:blipFill>
          <a:blip r:embed="rId2"/>
          <a:stretch>
            <a:fillRect/>
          </a:stretch>
        </p:blipFill>
        <p:spPr>
          <a:xfrm>
            <a:off x="7511536" y="1103608"/>
            <a:ext cx="3892415" cy="5075520"/>
          </a:xfrm>
          <a:prstGeom prst="rect">
            <a:avLst/>
          </a:prstGeom>
        </p:spPr>
      </p:pic>
    </p:spTree>
    <p:extLst>
      <p:ext uri="{BB962C8B-B14F-4D97-AF65-F5344CB8AC3E}">
        <p14:creationId xmlns:p14="http://schemas.microsoft.com/office/powerpoint/2010/main" val="225335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6DD0EC6-C117-6083-4602-455EC88E4DD4}"/>
              </a:ext>
            </a:extLst>
          </p:cNvPr>
          <p:cNvSpPr>
            <a:spLocks noGrp="1"/>
          </p:cNvSpPr>
          <p:nvPr>
            <p:ph type="sldNum" sz="quarter" idx="12"/>
          </p:nvPr>
        </p:nvSpPr>
        <p:spPr/>
        <p:txBody>
          <a:bodyPr/>
          <a:lstStyle/>
          <a:p>
            <a:fld id="{6E91CC32-6A6B-4E2E-BBA1-6864F305DA26}" type="slidenum">
              <a:rPr lang="en-US" smtClean="0"/>
              <a:t>16</a:t>
            </a:fld>
            <a:endParaRPr lang="en-US"/>
          </a:p>
        </p:txBody>
      </p:sp>
      <p:sp>
        <p:nvSpPr>
          <p:cNvPr id="5" name="TekstSylinder 4">
            <a:extLst>
              <a:ext uri="{FF2B5EF4-FFF2-40B4-BE49-F238E27FC236}">
                <a16:creationId xmlns:a16="http://schemas.microsoft.com/office/drawing/2014/main" id="{83E0625C-C4F4-3CD7-D952-C875DAF5952F}"/>
              </a:ext>
            </a:extLst>
          </p:cNvPr>
          <p:cNvSpPr txBox="1"/>
          <p:nvPr/>
        </p:nvSpPr>
        <p:spPr>
          <a:xfrm>
            <a:off x="1375305" y="735946"/>
            <a:ext cx="4720695" cy="658835"/>
          </a:xfrm>
          <a:prstGeom prst="rect">
            <a:avLst/>
          </a:prstGeom>
          <a:noFill/>
        </p:spPr>
        <p:txBody>
          <a:bodyPr wrap="square" rtlCol="0">
            <a:spAutoFit/>
          </a:bodyPr>
          <a:lstStyle/>
          <a:p>
            <a:pPr>
              <a:lnSpc>
                <a:spcPct val="107000"/>
              </a:lnSpc>
              <a:spcAft>
                <a:spcPts val="800"/>
              </a:spcAft>
            </a:pPr>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«Finn fem feil» i Bibelen</a:t>
            </a:r>
            <a:endParaRPr lang="nb-NO"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76B7C185-7458-9845-292E-119D98E8CC57}"/>
              </a:ext>
            </a:extLst>
          </p:cNvPr>
          <p:cNvPicPr>
            <a:picLocks noChangeAspect="1"/>
          </p:cNvPicPr>
          <p:nvPr/>
        </p:nvPicPr>
        <p:blipFill>
          <a:blip r:embed="rId2"/>
          <a:stretch>
            <a:fillRect/>
          </a:stretch>
        </p:blipFill>
        <p:spPr>
          <a:xfrm>
            <a:off x="2539317" y="1919974"/>
            <a:ext cx="2308668" cy="7248538"/>
          </a:xfrm>
          <a:prstGeom prst="rect">
            <a:avLst/>
          </a:prstGeom>
        </p:spPr>
      </p:pic>
      <p:sp>
        <p:nvSpPr>
          <p:cNvPr id="7" name="TekstSylinder 6">
            <a:extLst>
              <a:ext uri="{FF2B5EF4-FFF2-40B4-BE49-F238E27FC236}">
                <a16:creationId xmlns:a16="http://schemas.microsoft.com/office/drawing/2014/main" id="{FF6F5DEF-C6E8-272B-D926-DCD29B2750D4}"/>
              </a:ext>
            </a:extLst>
          </p:cNvPr>
          <p:cNvSpPr txBox="1"/>
          <p:nvPr/>
        </p:nvSpPr>
        <p:spPr>
          <a:xfrm>
            <a:off x="6096000" y="3398673"/>
            <a:ext cx="4980317" cy="2862322"/>
          </a:xfrm>
          <a:prstGeom prst="rect">
            <a:avLst/>
          </a:prstGeom>
          <a:noFill/>
        </p:spPr>
        <p:txBody>
          <a:bodyPr wrap="square" rtlCol="0">
            <a:spAutoFit/>
          </a:bodyPr>
          <a:lstStyle/>
          <a:p>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Akkurat nå trenger dere konfirmantboka, gjerne YOUCAT Katekismen, og dere trenger tilgang på en bibel. Nettbibelen går fint. </a:t>
            </a:r>
            <a:b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br>
            <a:b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aller første dere gjør er å lese (enten hver for dere eller sammen) side 88 – 89, og så sidene 90 og 91 i YOUCAT Konfirmant. Underveis kan dere gjerne slå opp i henvisningen som finnes i margene (til YOUCAT Katekismen og Bibelen).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8" name="Bilde 7">
            <a:extLst>
              <a:ext uri="{FF2B5EF4-FFF2-40B4-BE49-F238E27FC236}">
                <a16:creationId xmlns:a16="http://schemas.microsoft.com/office/drawing/2014/main" id="{30766569-AC17-7FFB-0ED3-E4E9F44CEAC0}"/>
              </a:ext>
            </a:extLst>
          </p:cNvPr>
          <p:cNvPicPr>
            <a:picLocks noChangeAspect="1"/>
          </p:cNvPicPr>
          <p:nvPr/>
        </p:nvPicPr>
        <p:blipFill>
          <a:blip r:embed="rId3"/>
          <a:stretch>
            <a:fillRect/>
          </a:stretch>
        </p:blipFill>
        <p:spPr>
          <a:xfrm>
            <a:off x="6096000" y="489108"/>
            <a:ext cx="4513211" cy="5606896"/>
          </a:xfrm>
          <a:prstGeom prst="rect">
            <a:avLst/>
          </a:prstGeom>
        </p:spPr>
      </p:pic>
    </p:spTree>
    <p:extLst>
      <p:ext uri="{BB962C8B-B14F-4D97-AF65-F5344CB8AC3E}">
        <p14:creationId xmlns:p14="http://schemas.microsoft.com/office/powerpoint/2010/main" val="210875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41BBB5F3-05F7-D44D-12BE-5A4FBE4EFC78}"/>
              </a:ext>
            </a:extLst>
          </p:cNvPr>
          <p:cNvSpPr>
            <a:spLocks noGrp="1"/>
          </p:cNvSpPr>
          <p:nvPr>
            <p:ph type="sldNum" sz="quarter" idx="12"/>
          </p:nvPr>
        </p:nvSpPr>
        <p:spPr/>
        <p:txBody>
          <a:bodyPr/>
          <a:lstStyle/>
          <a:p>
            <a:fld id="{6E91CC32-6A6B-4E2E-BBA1-6864F305DA26}" type="slidenum">
              <a:rPr lang="en-US" smtClean="0"/>
              <a:t>17</a:t>
            </a:fld>
            <a:endParaRPr lang="en-US"/>
          </a:p>
        </p:txBody>
      </p:sp>
      <p:sp>
        <p:nvSpPr>
          <p:cNvPr id="5" name="TekstSylinder 4">
            <a:extLst>
              <a:ext uri="{FF2B5EF4-FFF2-40B4-BE49-F238E27FC236}">
                <a16:creationId xmlns:a16="http://schemas.microsoft.com/office/drawing/2014/main" id="{58A27D76-4BBB-B69F-6151-DCED399C2E0F}"/>
              </a:ext>
            </a:extLst>
          </p:cNvPr>
          <p:cNvSpPr txBox="1"/>
          <p:nvPr/>
        </p:nvSpPr>
        <p:spPr>
          <a:xfrm>
            <a:off x="340137" y="1193772"/>
            <a:ext cx="11749176" cy="4470455"/>
          </a:xfrm>
          <a:prstGeom prst="rect">
            <a:avLst/>
          </a:prstGeom>
          <a:noFill/>
        </p:spPr>
        <p:txBody>
          <a:bodyPr wrap="square" rtlCol="0">
            <a:spAutoFit/>
          </a:bodyPr>
          <a:lstStyle/>
          <a:p>
            <a:pPr>
              <a:lnSpc>
                <a:spcPct val="107000"/>
              </a:lnSpc>
              <a:spcAft>
                <a:spcPts val="800"/>
              </a:spcAft>
            </a:pPr>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På side 91 i konfirmantboka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står det en del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regler for hvordan det jødiske påskemåltidet skulle feires</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Nå var ikke Jesus samlet med familien sin, men med venner da han feiret påskemåltidet og innstiftet nattverden. Siden han var deres læremester – og naturligvis Guds Sønn – var det naturlig at han påtok seg rollen som huset herre, slik det stå om her (s. 91). Ta en titt på de reglene som står.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nb-NO" sz="2400" u="sng" kern="100" dirty="0">
                <a:effectLst/>
                <a:latin typeface="Calibri Light" panose="020F0302020204030204" pitchFamily="34" charset="0"/>
                <a:ea typeface="Calibri" panose="020F0502020204030204" pitchFamily="34" charset="0"/>
                <a:cs typeface="Times New Roman" panose="02020603050405020304" pitchFamily="18" charset="0"/>
              </a:rPr>
              <a:t>Så ber YOUCAT Konfirmant dere om å lese det Lukas og Johannes skriver om dette måltidet. </a:t>
            </a:r>
            <a:endParaRPr lang="nb-NO" sz="24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Wingdings" panose="05000000000000000000" pitchFamily="2" charset="2"/>
              <a:buChar char=""/>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Les det som står i Lukas: Luk 22,14-20</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(Les gjerne fra vers 7 til 37 for å få en bedre sammenheng.)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Wingdings" panose="05000000000000000000" pitchFamily="2" charset="2"/>
              <a:buChar char=""/>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Les det som står i Johannes: </a:t>
            </a:r>
            <a:r>
              <a:rPr lang="nb-NO" sz="1800" b="1" kern="100" dirty="0" err="1">
                <a:effectLst/>
                <a:latin typeface="Calibri Light" panose="020F0302020204030204" pitchFamily="34" charset="0"/>
                <a:ea typeface="Calibri" panose="020F0502020204030204" pitchFamily="34" charset="0"/>
                <a:cs typeface="Times New Roman" panose="02020603050405020304" pitchFamily="18" charset="0"/>
              </a:rPr>
              <a:t>Joh</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13,18-20</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(Les gjerne fra vers 1 til 35 for å få en bedre sammenheng.)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78447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78C948D-F3CC-18B3-D07C-BD81C3D335DF}"/>
              </a:ext>
            </a:extLst>
          </p:cNvPr>
          <p:cNvSpPr>
            <a:spLocks noGrp="1"/>
          </p:cNvSpPr>
          <p:nvPr>
            <p:ph type="sldNum" sz="quarter" idx="12"/>
          </p:nvPr>
        </p:nvSpPr>
        <p:spPr/>
        <p:txBody>
          <a:bodyPr/>
          <a:lstStyle/>
          <a:p>
            <a:fld id="{6E91CC32-6A6B-4E2E-BBA1-6864F305DA26}" type="slidenum">
              <a:rPr lang="en-US" smtClean="0"/>
              <a:t>18</a:t>
            </a:fld>
            <a:endParaRPr lang="en-US"/>
          </a:p>
        </p:txBody>
      </p:sp>
      <p:sp>
        <p:nvSpPr>
          <p:cNvPr id="5" name="TekstSylinder 4">
            <a:extLst>
              <a:ext uri="{FF2B5EF4-FFF2-40B4-BE49-F238E27FC236}">
                <a16:creationId xmlns:a16="http://schemas.microsoft.com/office/drawing/2014/main" id="{9A4E25E2-D0F4-FC6C-C9C2-DD23E1F55A00}"/>
              </a:ext>
            </a:extLst>
          </p:cNvPr>
          <p:cNvSpPr txBox="1"/>
          <p:nvPr/>
        </p:nvSpPr>
        <p:spPr>
          <a:xfrm>
            <a:off x="5141367" y="804581"/>
            <a:ext cx="5999672" cy="1754326"/>
          </a:xfrm>
          <a:prstGeom prst="rect">
            <a:avLst/>
          </a:prstGeom>
          <a:noFill/>
        </p:spPr>
        <p:txBody>
          <a:bodyPr wrap="square" rtlCol="0">
            <a:spAutoFit/>
          </a:bodyPr>
          <a:lstStyle/>
          <a:p>
            <a:r>
              <a:rPr lang="nb-NO" sz="3600" b="1" dirty="0">
                <a:effectLst/>
                <a:latin typeface="Calibri Light" panose="020F0302020204030204" pitchFamily="34" charset="0"/>
                <a:ea typeface="Calibri" panose="020F0502020204030204" pitchFamily="34" charset="0"/>
              </a:rPr>
              <a:t>Videre på s. 91 </a:t>
            </a:r>
            <a:r>
              <a:rPr lang="nb-NO" sz="1800" dirty="0">
                <a:effectLst/>
                <a:latin typeface="Calibri Light" panose="020F0302020204030204" pitchFamily="34" charset="0"/>
                <a:ea typeface="Calibri" panose="020F0502020204030204" pitchFamily="34" charset="0"/>
              </a:rPr>
              <a:t>(helt nederst) blir dere nå bedt om å </a:t>
            </a:r>
            <a:r>
              <a:rPr lang="nb-NO" sz="1800" b="1" dirty="0">
                <a:effectLst/>
                <a:latin typeface="Calibri Light" panose="020F0302020204030204" pitchFamily="34" charset="0"/>
                <a:ea typeface="Calibri" panose="020F0502020204030204" pitchFamily="34" charset="0"/>
              </a:rPr>
              <a:t>finne «fem feil», </a:t>
            </a:r>
            <a:r>
              <a:rPr lang="nb-NO" sz="1800" dirty="0">
                <a:effectLst/>
                <a:latin typeface="Calibri Light" panose="020F0302020204030204" pitchFamily="34" charset="0"/>
                <a:ea typeface="Calibri" panose="020F0502020204030204" pitchFamily="34" charset="0"/>
              </a:rPr>
              <a:t>eller </a:t>
            </a:r>
            <a:r>
              <a:rPr lang="nb-NO" sz="1800" b="1" dirty="0">
                <a:effectLst/>
                <a:latin typeface="Calibri Light" panose="020F0302020204030204" pitchFamily="34" charset="0"/>
                <a:ea typeface="Calibri" panose="020F0502020204030204" pitchFamily="34" charset="0"/>
              </a:rPr>
              <a:t>fem forskjeller mellom hvordan Jesus feiret dette jødiske påskemåltidet </a:t>
            </a:r>
            <a:r>
              <a:rPr lang="nb-NO" sz="1800" dirty="0">
                <a:effectLst/>
                <a:latin typeface="Calibri Light" panose="020F0302020204030204" pitchFamily="34" charset="0"/>
                <a:ea typeface="Calibri" panose="020F0502020204030204" pitchFamily="34" charset="0"/>
              </a:rPr>
              <a:t>(det som står i Johannes og Lukas)</a:t>
            </a:r>
            <a:r>
              <a:rPr lang="nb-NO" sz="1800" b="1" dirty="0">
                <a:effectLst/>
                <a:latin typeface="Calibri Light" panose="020F0302020204030204" pitchFamily="34" charset="0"/>
                <a:ea typeface="Calibri" panose="020F0502020204030204" pitchFamily="34" charset="0"/>
              </a:rPr>
              <a:t>, og hvordan man egentlig skulle feire det </a:t>
            </a:r>
            <a:r>
              <a:rPr lang="nb-NO" sz="1800" dirty="0">
                <a:effectLst/>
                <a:latin typeface="Calibri Light" panose="020F0302020204030204" pitchFamily="34" charset="0"/>
                <a:ea typeface="Calibri" panose="020F0502020204030204" pitchFamily="34" charset="0"/>
              </a:rPr>
              <a:t>(reglene fra s. 91</a:t>
            </a:r>
            <a:endParaRPr lang="nb-NO" dirty="0"/>
          </a:p>
        </p:txBody>
      </p:sp>
      <p:pic>
        <p:nvPicPr>
          <p:cNvPr id="6" name="Bilde 5">
            <a:extLst>
              <a:ext uri="{FF2B5EF4-FFF2-40B4-BE49-F238E27FC236}">
                <a16:creationId xmlns:a16="http://schemas.microsoft.com/office/drawing/2014/main" id="{B2A3E543-7673-4316-AE6C-C34C093ABDC6}"/>
              </a:ext>
            </a:extLst>
          </p:cNvPr>
          <p:cNvPicPr>
            <a:picLocks noChangeAspect="1"/>
          </p:cNvPicPr>
          <p:nvPr/>
        </p:nvPicPr>
        <p:blipFill>
          <a:blip r:embed="rId2"/>
          <a:stretch>
            <a:fillRect/>
          </a:stretch>
        </p:blipFill>
        <p:spPr>
          <a:xfrm>
            <a:off x="1137226" y="473641"/>
            <a:ext cx="3072466" cy="2314326"/>
          </a:xfrm>
          <a:prstGeom prst="rect">
            <a:avLst/>
          </a:prstGeom>
        </p:spPr>
      </p:pic>
      <p:sp>
        <p:nvSpPr>
          <p:cNvPr id="7" name="TekstSylinder 6">
            <a:extLst>
              <a:ext uri="{FF2B5EF4-FFF2-40B4-BE49-F238E27FC236}">
                <a16:creationId xmlns:a16="http://schemas.microsoft.com/office/drawing/2014/main" id="{4A26FE81-B3A1-D963-9AFD-27EEB0A08FE0}"/>
              </a:ext>
            </a:extLst>
          </p:cNvPr>
          <p:cNvSpPr txBox="1"/>
          <p:nvPr/>
        </p:nvSpPr>
        <p:spPr>
          <a:xfrm>
            <a:off x="488341" y="2981123"/>
            <a:ext cx="11215318" cy="2062552"/>
          </a:xfrm>
          <a:prstGeom prst="rect">
            <a:avLst/>
          </a:prstGeom>
          <a:noFill/>
        </p:spPr>
        <p:txBody>
          <a:bodyPr wrap="square" rtlCol="0">
            <a:spAutoFit/>
          </a:bodyPr>
          <a:lstStyle/>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Dette er ikke nødvendigvis en veldig enkel oppgave, men får dere det til så prøv å jobbe i små grupper eller i par, og se hva dere kan finne av forskjeller. Kanskje må dere lese deler av Johannes og Lukas igjen nøye, og så tenke igjennom hva Jesus gjør og sier som kanskje er annerledes enn hva disse reglene sier om  gjennomføringen av dette måltidet.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Samle dere gjerne i plenum for å gjennomgå. Hør hva de forskjellige har kommet frem til.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Til slutt kan dere kanskje sammen se på de neste og siste sidene i dette kapitlet i YOUCAT Konfirmant (s. 92 – 95). Se på det som står i margen mens dere leser (referansene til YOUCAT Katekismen og til Bibelen, og les eventuelle sitater.)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Sylinder 7">
            <a:extLst>
              <a:ext uri="{FF2B5EF4-FFF2-40B4-BE49-F238E27FC236}">
                <a16:creationId xmlns:a16="http://schemas.microsoft.com/office/drawing/2014/main" id="{DC4AE466-E484-8033-FEDF-B614E536272C}"/>
              </a:ext>
            </a:extLst>
          </p:cNvPr>
          <p:cNvSpPr txBox="1"/>
          <p:nvPr/>
        </p:nvSpPr>
        <p:spPr>
          <a:xfrm>
            <a:off x="488341" y="5387667"/>
            <a:ext cx="11309230" cy="1077218"/>
          </a:xfrm>
          <a:prstGeom prst="rect">
            <a:avLst/>
          </a:prstGeom>
          <a:noFill/>
        </p:spPr>
        <p:txBody>
          <a:bodyPr wrap="square" rtlCol="0">
            <a:spAutoFit/>
          </a:bodyPr>
          <a:lstStyle/>
          <a:p>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Helt til slutt: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Gjør som de ungdommene på side 94 (konfirmantboka) som stilte en prest spørsmålet «Hva skal jeg med dette?). Det er nettopp det du selv må finne ut, du som snart skal konfirmeres.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32250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01E44576-C005-4947-047E-CC714A961F69}"/>
              </a:ext>
            </a:extLst>
          </p:cNvPr>
          <p:cNvSpPr>
            <a:spLocks noGrp="1"/>
          </p:cNvSpPr>
          <p:nvPr>
            <p:ph type="sldNum" sz="quarter" idx="12"/>
          </p:nvPr>
        </p:nvSpPr>
        <p:spPr/>
        <p:txBody>
          <a:bodyPr/>
          <a:lstStyle/>
          <a:p>
            <a:fld id="{6E91CC32-6A6B-4E2E-BBA1-6864F305DA26}" type="slidenum">
              <a:rPr lang="en-US" smtClean="0"/>
              <a:t>19</a:t>
            </a:fld>
            <a:endParaRPr lang="en-US"/>
          </a:p>
        </p:txBody>
      </p:sp>
      <p:sp>
        <p:nvSpPr>
          <p:cNvPr id="5" name="TekstSylinder 4">
            <a:extLst>
              <a:ext uri="{FF2B5EF4-FFF2-40B4-BE49-F238E27FC236}">
                <a16:creationId xmlns:a16="http://schemas.microsoft.com/office/drawing/2014/main" id="{1A78F90D-AB0D-77BE-A10D-46A3B2ED0D49}"/>
              </a:ext>
            </a:extLst>
          </p:cNvPr>
          <p:cNvSpPr txBox="1"/>
          <p:nvPr/>
        </p:nvSpPr>
        <p:spPr>
          <a:xfrm>
            <a:off x="931653" y="255634"/>
            <a:ext cx="10472298" cy="1200329"/>
          </a:xfrm>
          <a:prstGeom prst="rect">
            <a:avLst/>
          </a:prstGeom>
          <a:noFill/>
        </p:spPr>
        <p:txBody>
          <a:bodyPr wrap="square" rtlCol="0">
            <a:spAutoFit/>
          </a:bodyPr>
          <a:lstStyle/>
          <a:p>
            <a:pPr algn="ctr"/>
            <a:r>
              <a:rPr lang="nb-NO" sz="3600" kern="100" dirty="0">
                <a:effectLst/>
                <a:latin typeface="Cooper Black" panose="0208090404030B020404" pitchFamily="18" charset="0"/>
                <a:ea typeface="Calibri" panose="020F0502020204030204" pitchFamily="34" charset="0"/>
                <a:cs typeface="Times New Roman" panose="02020603050405020304" pitchFamily="18" charset="0"/>
              </a:rPr>
              <a:t>Jesu disipler, Jesus og Det siste måltid</a:t>
            </a:r>
            <a:br>
              <a:rPr lang="nb-NO" sz="1800" kern="100" dirty="0">
                <a:effectLst/>
                <a:latin typeface="Cooper Black" panose="0208090404030B020404" pitchFamily="18" charset="0"/>
                <a:ea typeface="Calibri" panose="020F0502020204030204" pitchFamily="34" charset="0"/>
                <a:cs typeface="Times New Roman" panose="02020603050405020304" pitchFamily="18" charset="0"/>
              </a:rPr>
            </a:b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Samling 14, Økt 2</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6" name="Bilde 5">
            <a:extLst>
              <a:ext uri="{FF2B5EF4-FFF2-40B4-BE49-F238E27FC236}">
                <a16:creationId xmlns:a16="http://schemas.microsoft.com/office/drawing/2014/main" id="{89093B55-3570-BEE4-D7A2-88742FE1EBC7}"/>
              </a:ext>
            </a:extLst>
          </p:cNvPr>
          <p:cNvPicPr>
            <a:picLocks noChangeAspect="1"/>
          </p:cNvPicPr>
          <p:nvPr/>
        </p:nvPicPr>
        <p:blipFill>
          <a:blip r:embed="rId2"/>
          <a:stretch>
            <a:fillRect/>
          </a:stretch>
        </p:blipFill>
        <p:spPr>
          <a:xfrm>
            <a:off x="3781011" y="1379979"/>
            <a:ext cx="4773582" cy="196917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kstSylinder 6">
            <a:extLst>
              <a:ext uri="{FF2B5EF4-FFF2-40B4-BE49-F238E27FC236}">
                <a16:creationId xmlns:a16="http://schemas.microsoft.com/office/drawing/2014/main" id="{BC2D5BE6-C797-FE85-4EDE-3F8623B5E77D}"/>
              </a:ext>
            </a:extLst>
          </p:cNvPr>
          <p:cNvSpPr txBox="1"/>
          <p:nvPr/>
        </p:nvSpPr>
        <p:spPr>
          <a:xfrm>
            <a:off x="416367" y="3762614"/>
            <a:ext cx="11359266" cy="2839752"/>
          </a:xfrm>
          <a:prstGeom prst="rect">
            <a:avLst/>
          </a:prstGeom>
          <a:noFill/>
        </p:spPr>
        <p:txBody>
          <a:bodyPr wrap="square" rtlCol="0">
            <a:spAutoFit/>
          </a:bodyPr>
          <a:lstStyle/>
          <a:p>
            <a:pPr algn="just">
              <a:lnSpc>
                <a:spcPct val="115000"/>
              </a:lnSpc>
              <a:spcAft>
                <a:spcPts val="800"/>
              </a:spcAft>
              <a:tabLst>
                <a:tab pos="3021330" algn="l"/>
              </a:tabLst>
            </a:pPr>
            <a:r>
              <a:rPr lang="nb-NO" sz="1600" b="1" kern="100" dirty="0">
                <a:effectLst/>
                <a:latin typeface="Calibri Light" panose="020F0302020204030204" pitchFamily="34" charset="0"/>
                <a:ea typeface="Calibri" panose="020F0502020204030204" pitchFamily="34" charset="0"/>
                <a:cs typeface="Times New Roman" panose="02020603050405020304" pitchFamily="18" charset="0"/>
              </a:rPr>
              <a:t>Tilbake til dette bildet</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som så absolutt ikke er et direkte portrett av hvordan Jesus og disiplene så ut (spesielt ikke denne, som er laget av illustratøren Roy Søbstad, han som har laget mange av illustrasjonene dere ser i ressursarkene våre). Søbstad har altså laget en kopi av Da Vincis berømte maleri, og nå husker du kanskje at Leonardo Da Vinci levde over 1400 år </a:t>
            </a:r>
            <a:r>
              <a:rPr lang="nb-NO" sz="1600" i="1" kern="100" dirty="0">
                <a:effectLst/>
                <a:latin typeface="Calibri Light" panose="020F0302020204030204" pitchFamily="34" charset="0"/>
                <a:ea typeface="Calibri" panose="020F0502020204030204" pitchFamily="34" charset="0"/>
                <a:cs typeface="Times New Roman" panose="02020603050405020304" pitchFamily="18" charset="0"/>
              </a:rPr>
              <a:t>etter</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Jesu tid. De bilder og illustrasjoner som har blitt laget av Jesus og hans samtidige er ofte basert på historiske og arkeologiske funn i tillegg til bibelske tolkninger, som alle kan si oss noe om hvordan folk kan ha sett ut, og hvordan de levde. På toppen av det er det kunstnernes egne tolkninger.</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3021330" algn="l"/>
              </a:tabLst>
            </a:pP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Hva vet vi da egentlig om hvem disse 12 disiplene til Jesus var-? Det står mye i Bibelen, men det står litt her og litt der. Noe av det aller viktigste vi trenger å vite er at de var vanlige mennesker, som deg og meg. Det var på ingen måte folk med makt, og heller ikke noe særlig utdannelse å snakke om. Mange av dem var fiskere, noe som var et svært vanlig yrke å ha på den tiden.</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1876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5013-2E6D-3695-DD27-E3BDCABE211E}"/>
              </a:ext>
            </a:extLst>
          </p:cNvPr>
          <p:cNvSpPr>
            <a:spLocks noGrp="1"/>
          </p:cNvSpPr>
          <p:nvPr>
            <p:ph type="title"/>
          </p:nvPr>
        </p:nvSpPr>
        <p:spPr>
          <a:xfrm>
            <a:off x="1291799" y="81261"/>
            <a:ext cx="9956747" cy="1438780"/>
          </a:xfrm>
        </p:spPr>
        <p:txBody>
          <a:bodyPr/>
          <a:lstStyle/>
          <a:p>
            <a:r>
              <a:rPr lang="nb-NO" sz="3600" dirty="0">
                <a:effectLst/>
                <a:latin typeface="Cooper Black" panose="0208090404030B020404" pitchFamily="18" charset="0"/>
                <a:ea typeface="Calibri" panose="020F0502020204030204" pitchFamily="34" charset="0"/>
                <a:cs typeface="Times New Roman" panose="02020603050405020304" pitchFamily="18" charset="0"/>
              </a:rPr>
              <a:t>Eukaristien og Messen</a:t>
            </a:r>
            <a:r>
              <a:rPr lang="nb-NO" sz="1800" dirty="0">
                <a:latin typeface="Cooper Black" panose="0208090404030B020404" pitchFamily="18" charset="0"/>
                <a:ea typeface="Calibri" panose="020F0502020204030204" pitchFamily="34" charset="0"/>
                <a:cs typeface="Times New Roman" panose="02020603050405020304" pitchFamily="18" charset="0"/>
              </a:rPr>
              <a:t> - </a:t>
            </a:r>
            <a:r>
              <a:rPr lang="nb-NO" sz="2400" b="1" dirty="0">
                <a:effectLst/>
                <a:latin typeface="Calibri Light" panose="020F0302020204030204" pitchFamily="34" charset="0"/>
                <a:ea typeface="Calibri" panose="020F0502020204030204" pitchFamily="34" charset="0"/>
              </a:rPr>
              <a:t>Samling 14, Økt 1</a:t>
            </a:r>
            <a:endParaRPr lang="nb-NO" dirty="0"/>
          </a:p>
        </p:txBody>
      </p:sp>
      <p:sp>
        <p:nvSpPr>
          <p:cNvPr id="3" name="Content Placeholder 2">
            <a:extLst>
              <a:ext uri="{FF2B5EF4-FFF2-40B4-BE49-F238E27FC236}">
                <a16:creationId xmlns:a16="http://schemas.microsoft.com/office/drawing/2014/main" id="{7B40F0A7-4CDD-25F5-04D7-90A873046914}"/>
              </a:ext>
            </a:extLst>
          </p:cNvPr>
          <p:cNvSpPr>
            <a:spLocks noGrp="1"/>
          </p:cNvSpPr>
          <p:nvPr>
            <p:ph idx="1"/>
          </p:nvPr>
        </p:nvSpPr>
        <p:spPr>
          <a:xfrm>
            <a:off x="585633" y="1755499"/>
            <a:ext cx="4478072" cy="928124"/>
          </a:xfrm>
        </p:spPr>
        <p:txBody>
          <a:bodyPr>
            <a:normAutofit/>
          </a:bodyPr>
          <a:lstStyle/>
          <a:p>
            <a:pPr marL="0" indent="0">
              <a:buNone/>
            </a:pPr>
            <a:r>
              <a:rPr lang="nb-NO" sz="4000" kern="100" dirty="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Hvorfor gå i kirken?</a:t>
            </a:r>
            <a:endParaRPr lang="nb-NO"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50CF38FA-62C5-444E-5EA8-90CB64D85464}"/>
              </a:ext>
            </a:extLst>
          </p:cNvPr>
          <p:cNvSpPr>
            <a:spLocks noGrp="1"/>
          </p:cNvSpPr>
          <p:nvPr>
            <p:ph type="sldNum" sz="quarter" idx="12"/>
          </p:nvPr>
        </p:nvSpPr>
        <p:spPr/>
        <p:txBody>
          <a:bodyPr/>
          <a:lstStyle/>
          <a:p>
            <a:fld id="{6E91CC32-6A6B-4E2E-BBA1-6864F305DA26}" type="slidenum">
              <a:rPr lang="en-US" smtClean="0"/>
              <a:t>2</a:t>
            </a:fld>
            <a:endParaRPr lang="en-US"/>
          </a:p>
        </p:txBody>
      </p:sp>
      <p:pic>
        <p:nvPicPr>
          <p:cNvPr id="7" name="Picture 6">
            <a:extLst>
              <a:ext uri="{FF2B5EF4-FFF2-40B4-BE49-F238E27FC236}">
                <a16:creationId xmlns:a16="http://schemas.microsoft.com/office/drawing/2014/main" id="{252DA410-768A-461A-D5A2-F94F8C37CC31}"/>
              </a:ext>
            </a:extLst>
          </p:cNvPr>
          <p:cNvPicPr>
            <a:picLocks noChangeAspect="1"/>
          </p:cNvPicPr>
          <p:nvPr/>
        </p:nvPicPr>
        <p:blipFill>
          <a:blip r:embed="rId2"/>
          <a:stretch>
            <a:fillRect/>
          </a:stretch>
        </p:blipFill>
        <p:spPr>
          <a:xfrm>
            <a:off x="1291799" y="2847488"/>
            <a:ext cx="2175229" cy="26537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316684C8-AFE6-7457-BEFC-35D9D8F145A9}"/>
              </a:ext>
            </a:extLst>
          </p:cNvPr>
          <p:cNvSpPr txBox="1"/>
          <p:nvPr/>
        </p:nvSpPr>
        <p:spPr>
          <a:xfrm>
            <a:off x="6031607" y="1961768"/>
            <a:ext cx="4059936"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sz="1800" kern="100" dirty="0">
                <a:effectLst/>
                <a:latin typeface="Calibri" panose="020F0502020204030204" pitchFamily="34" charset="0"/>
                <a:ea typeface="Calibri" panose="020F0502020204030204" pitchFamily="34" charset="0"/>
                <a:cs typeface="Times New Roman" panose="02020603050405020304" pitchFamily="18" charset="0"/>
              </a:rPr>
              <a:t>Så var det tilbake til alle de tingene vi gjør fordi vi er katolske, da.</a:t>
            </a:r>
          </a:p>
        </p:txBody>
      </p:sp>
      <p:sp>
        <p:nvSpPr>
          <p:cNvPr id="9" name="TextBox 8">
            <a:extLst>
              <a:ext uri="{FF2B5EF4-FFF2-40B4-BE49-F238E27FC236}">
                <a16:creationId xmlns:a16="http://schemas.microsoft.com/office/drawing/2014/main" id="{BAEFC217-DDEE-0833-5954-B1DD441706EA}"/>
              </a:ext>
            </a:extLst>
          </p:cNvPr>
          <p:cNvSpPr txBox="1"/>
          <p:nvPr/>
        </p:nvSpPr>
        <p:spPr>
          <a:xfrm>
            <a:off x="6031607" y="3077180"/>
            <a:ext cx="4945811" cy="102925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15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Forhåpentligvis er du litt mindre forvirret nå enn du var da du begynte dette løpet, denne forberedelsestiden frem mot konfirmasjonen.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BC8568A-CA50-4D15-74D3-E09ACA80E1DA}"/>
              </a:ext>
            </a:extLst>
          </p:cNvPr>
          <p:cNvSpPr txBox="1"/>
          <p:nvPr/>
        </p:nvSpPr>
        <p:spPr>
          <a:xfrm>
            <a:off x="6031607" y="4624104"/>
            <a:ext cx="5307951"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sz="1800" dirty="0">
                <a:effectLst/>
                <a:latin typeface="Calibri Light" panose="020F0302020204030204" pitchFamily="34" charset="0"/>
                <a:ea typeface="Calibri" panose="020F0502020204030204" pitchFamily="34" charset="0"/>
              </a:rPr>
              <a:t>Nå er det mange av dere som kanskje ikke føler at dere er (eller aldri har følt dere har vært) forvirret i det hele tatt, og det er jo fantastisk</a:t>
            </a:r>
            <a:r>
              <a:rPr lang="nb-NO" sz="1800" dirty="0">
                <a:solidFill>
                  <a:srgbClr val="F4B083"/>
                </a:solidFill>
                <a:effectLst/>
                <a:latin typeface="Segoe UI Emoji" panose="020B0502040204020203" pitchFamily="34" charset="0"/>
                <a:ea typeface="Calibri" panose="020F0502020204030204" pitchFamily="34" charset="0"/>
                <a:cs typeface="Segoe UI Emoji" panose="020B0502040204020203" pitchFamily="34" charset="0"/>
              </a:rPr>
              <a:t>👍</a:t>
            </a:r>
            <a:r>
              <a:rPr lang="nb-NO" sz="1800" dirty="0">
                <a:effectLst/>
                <a:latin typeface="Calibri Light" panose="020F0302020204030204" pitchFamily="34" charset="0"/>
                <a:ea typeface="Calibri" panose="020F0502020204030204" pitchFamily="34" charset="0"/>
              </a:rPr>
              <a:t> Kanskje har dere vært en del av menigheten helt siden dere var små, og føler at alt sammen er en naturlig del av livene deres-? Likevel kan det tenkes det er </a:t>
            </a:r>
            <a:r>
              <a:rPr lang="nb-NO" sz="1800" i="1" dirty="0">
                <a:effectLst/>
                <a:latin typeface="Calibri Light" panose="020F0302020204030204" pitchFamily="34" charset="0"/>
                <a:ea typeface="Calibri" panose="020F0502020204030204" pitchFamily="34" charset="0"/>
              </a:rPr>
              <a:t>noe</a:t>
            </a:r>
            <a:r>
              <a:rPr lang="nb-NO" sz="1800" dirty="0">
                <a:effectLst/>
                <a:latin typeface="Calibri Light" panose="020F0302020204030204" pitchFamily="34" charset="0"/>
                <a:ea typeface="Calibri" panose="020F0502020204030204" pitchFamily="34" charset="0"/>
              </a:rPr>
              <a:t> som dere ikke er helt sikre på. </a:t>
            </a:r>
            <a:endParaRPr lang="nb-NO" dirty="0"/>
          </a:p>
        </p:txBody>
      </p:sp>
    </p:spTree>
    <p:extLst>
      <p:ext uri="{BB962C8B-B14F-4D97-AF65-F5344CB8AC3E}">
        <p14:creationId xmlns:p14="http://schemas.microsoft.com/office/powerpoint/2010/main" val="265055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0A9AB079-3A34-94B5-2D23-FBE52BFA8977}"/>
              </a:ext>
            </a:extLst>
          </p:cNvPr>
          <p:cNvSpPr>
            <a:spLocks noGrp="1"/>
          </p:cNvSpPr>
          <p:nvPr>
            <p:ph type="sldNum" sz="quarter" idx="12"/>
          </p:nvPr>
        </p:nvSpPr>
        <p:spPr/>
        <p:txBody>
          <a:bodyPr/>
          <a:lstStyle/>
          <a:p>
            <a:fld id="{6E91CC32-6A6B-4E2E-BBA1-6864F305DA26}" type="slidenum">
              <a:rPr lang="en-US" smtClean="0"/>
              <a:t>20</a:t>
            </a:fld>
            <a:endParaRPr lang="en-US"/>
          </a:p>
        </p:txBody>
      </p:sp>
      <p:sp>
        <p:nvSpPr>
          <p:cNvPr id="5" name="TekstSylinder 4">
            <a:extLst>
              <a:ext uri="{FF2B5EF4-FFF2-40B4-BE49-F238E27FC236}">
                <a16:creationId xmlns:a16="http://schemas.microsoft.com/office/drawing/2014/main" id="{06AB2B33-5393-FE65-84B2-BB852E5C33D0}"/>
              </a:ext>
            </a:extLst>
          </p:cNvPr>
          <p:cNvSpPr txBox="1"/>
          <p:nvPr/>
        </p:nvSpPr>
        <p:spPr>
          <a:xfrm>
            <a:off x="595222" y="638355"/>
            <a:ext cx="4753155" cy="923330"/>
          </a:xfrm>
          <a:prstGeom prst="rect">
            <a:avLst/>
          </a:prstGeom>
          <a:noFill/>
        </p:spPr>
        <p:txBody>
          <a:bodyPr wrap="square" rtlCol="0">
            <a:spAutoFit/>
          </a:bodyPr>
          <a:lstStyle/>
          <a:p>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Info om disiplene</a:t>
            </a:r>
            <a:endParaRPr lang="nb-NO"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E3BB65AE-102F-A1FF-0827-E2E5D171A86F}"/>
              </a:ext>
            </a:extLst>
          </p:cNvPr>
          <p:cNvSpPr txBox="1"/>
          <p:nvPr/>
        </p:nvSpPr>
        <p:spPr>
          <a:xfrm>
            <a:off x="2921500" y="3886096"/>
            <a:ext cx="2346235" cy="2358915"/>
          </a:xfrm>
          <a:prstGeom prst="rect">
            <a:avLst/>
          </a:prstGeom>
          <a:noFill/>
        </p:spPr>
        <p:txBody>
          <a:bodyPr wrap="square" rtlCol="0">
            <a:spAutoFit/>
          </a:bodyPr>
          <a:lstStyle/>
          <a:p>
            <a:pPr algn="just">
              <a:lnSpc>
                <a:spcPct val="107000"/>
              </a:lnSpc>
              <a:spcAft>
                <a:spcPts val="800"/>
              </a:spcAft>
              <a:tabLst>
                <a:tab pos="3021330" algn="l"/>
              </a:tabLst>
            </a:pPr>
            <a:endParaRPr lang="nb-NO" b="1" kern="100" dirty="0">
              <a:latin typeface="Calibri Light" panose="020F03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endParaRPr lang="nb-NO" b="1" kern="100" dirty="0">
              <a:latin typeface="Calibri Light" panose="020F03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b="1" kern="100" dirty="0">
                <a:latin typeface="Calibri Light" panose="020F0302020204030204" pitchFamily="34" charset="0"/>
                <a:ea typeface="Calibri" panose="020F0502020204030204" pitchFamily="34" charset="0"/>
                <a:cs typeface="Times New Roman" panose="02020603050405020304" pitchFamily="18" charset="0"/>
              </a:rPr>
              <a:t>Til høyre her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kan dere velge en eller flere nettsteder som har svært god informasjon om de 12 disiplene.</a:t>
            </a: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e 6">
            <a:extLst>
              <a:ext uri="{FF2B5EF4-FFF2-40B4-BE49-F238E27FC236}">
                <a16:creationId xmlns:a16="http://schemas.microsoft.com/office/drawing/2014/main" id="{A067F4EE-5ECB-214A-9F9F-9C335A209DFB}"/>
              </a:ext>
            </a:extLst>
          </p:cNvPr>
          <p:cNvPicPr>
            <a:picLocks noChangeAspect="1"/>
          </p:cNvPicPr>
          <p:nvPr/>
        </p:nvPicPr>
        <p:blipFill>
          <a:blip r:embed="rId2"/>
          <a:stretch>
            <a:fillRect/>
          </a:stretch>
        </p:blipFill>
        <p:spPr>
          <a:xfrm>
            <a:off x="5270740" y="548660"/>
            <a:ext cx="5855535" cy="2738821"/>
          </a:xfrm>
          <a:prstGeom prst="rect">
            <a:avLst/>
          </a:prstGeom>
        </p:spPr>
      </p:pic>
      <p:sp>
        <p:nvSpPr>
          <p:cNvPr id="8" name="TekstSylinder 7">
            <a:extLst>
              <a:ext uri="{FF2B5EF4-FFF2-40B4-BE49-F238E27FC236}">
                <a16:creationId xmlns:a16="http://schemas.microsoft.com/office/drawing/2014/main" id="{2F3EC22F-77D1-08D6-6120-AA6B58DB20EE}"/>
              </a:ext>
            </a:extLst>
          </p:cNvPr>
          <p:cNvSpPr txBox="1"/>
          <p:nvPr/>
        </p:nvSpPr>
        <p:spPr>
          <a:xfrm>
            <a:off x="715992" y="1457864"/>
            <a:ext cx="3735238" cy="1754326"/>
          </a:xfrm>
          <a:prstGeom prst="rect">
            <a:avLst/>
          </a:prstGeom>
          <a:noFill/>
        </p:spPr>
        <p:txBody>
          <a:bodyPr wrap="square" rtlCol="0">
            <a:spAutoFit/>
          </a:bodyPr>
          <a:lstStyle/>
          <a:p>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Her er et klipp fra en av episoden i serien «The </a:t>
            </a:r>
            <a:r>
              <a:rPr lang="nb-NO" sz="1800" b="1" kern="100" dirty="0" err="1">
                <a:effectLst/>
                <a:latin typeface="Calibri Light" panose="020F0302020204030204" pitchFamily="34" charset="0"/>
                <a:ea typeface="Calibri" panose="020F0502020204030204" pitchFamily="34" charset="0"/>
                <a:cs typeface="Times New Roman" panose="02020603050405020304" pitchFamily="18" charset="0"/>
              </a:rPr>
              <a:t>Chosen</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der Jesus kaller* til seg noen av disiplene: </a:t>
            </a:r>
            <a:r>
              <a:rPr lang="nb-NO"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https://www.youtube.com/watch?v=io0zGNNV5VM</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9" name="TekstSylinder 8">
            <a:extLst>
              <a:ext uri="{FF2B5EF4-FFF2-40B4-BE49-F238E27FC236}">
                <a16:creationId xmlns:a16="http://schemas.microsoft.com/office/drawing/2014/main" id="{1A734C60-CEB4-0781-24C2-EB2216D0769E}"/>
              </a:ext>
            </a:extLst>
          </p:cNvPr>
          <p:cNvSpPr txBox="1"/>
          <p:nvPr/>
        </p:nvSpPr>
        <p:spPr>
          <a:xfrm>
            <a:off x="715992" y="3136598"/>
            <a:ext cx="1276710" cy="2800767"/>
          </a:xfrm>
          <a:prstGeom prst="rect">
            <a:avLst/>
          </a:prstGeom>
          <a:noFill/>
        </p:spPr>
        <p:txBody>
          <a:bodyPr wrap="square" rtlCol="0">
            <a:spAutoFit/>
          </a:bodyPr>
          <a:lstStyle/>
          <a:p>
            <a:r>
              <a:rPr lang="nb-NO" sz="1100" kern="100" dirty="0">
                <a:effectLst/>
                <a:latin typeface="Calibri" panose="020F0502020204030204" pitchFamily="34" charset="0"/>
                <a:ea typeface="Calibri" panose="020F0502020204030204" pitchFamily="34" charset="0"/>
                <a:cs typeface="Times New Roman" panose="02020603050405020304" pitchFamily="18" charset="0"/>
              </a:rPr>
              <a:t>*Med å kalle til seg, mener vi at Jesus tok kontakt med dem og ba dem om å følge ham (gå fra den oppgaven de hadde – ofte som fiskere – og bli med Jesus. De skulle lytte og lære til det han hadde å si, og de skulle hjelpe Jesus med hans oppgaver og gjøremål.</a:t>
            </a:r>
          </a:p>
        </p:txBody>
      </p:sp>
      <p:sp>
        <p:nvSpPr>
          <p:cNvPr id="10" name="TekstSylinder 9">
            <a:extLst>
              <a:ext uri="{FF2B5EF4-FFF2-40B4-BE49-F238E27FC236}">
                <a16:creationId xmlns:a16="http://schemas.microsoft.com/office/drawing/2014/main" id="{08A85664-D6A3-F551-268F-A346013FD8B8}"/>
              </a:ext>
            </a:extLst>
          </p:cNvPr>
          <p:cNvSpPr txBox="1"/>
          <p:nvPr/>
        </p:nvSpPr>
        <p:spPr>
          <a:xfrm>
            <a:off x="5620473" y="3736443"/>
            <a:ext cx="5855535" cy="3162084"/>
          </a:xfrm>
          <a:prstGeom prst="rect">
            <a:avLst/>
          </a:prstGeom>
          <a:noFill/>
        </p:spPr>
        <p:txBody>
          <a:bodyPr wrap="square" rtlCol="0">
            <a:spAutoFit/>
          </a:bodyPr>
          <a:lstStyle/>
          <a:p>
            <a:pPr algn="just">
              <a:lnSpc>
                <a:spcPct val="107000"/>
              </a:lnSpc>
              <a:spcAft>
                <a:spcPts val="800"/>
              </a:spcAft>
              <a:tabLst>
                <a:tab pos="3021330" algn="l"/>
              </a:tabLst>
            </a:pP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https://bibel.no/tidslinjen/kaller-disipler</a:t>
            </a:r>
            <a: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https://www.katolsk.no/biografier/historisk/12apostler</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1100" kern="100" dirty="0">
                <a:effectLst/>
                <a:latin typeface="Calibri Light" panose="020F0302020204030204" pitchFamily="34" charset="0"/>
                <a:ea typeface="Calibri" panose="020F0502020204030204" pitchFamily="34" charset="0"/>
                <a:cs typeface="Times New Roman" panose="02020603050405020304" pitchFamily="18" charset="0"/>
              </a:rPr>
              <a:t>(Noen av disiplene finnes i persongalleriet her:) </a:t>
            </a:r>
            <a:b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https://bibel.no/om-bibelen/laer-om-bibelen/bibelsk-persongalleri</a:t>
            </a:r>
            <a: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https://historienet.no/samfunn/religionshistorie/de-tolv-apostlene-apostlene-ga-jesus-evig-liv</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https://nobimu.no/personer/hvem-var-jesu-disipler/</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https://nobimu.no/personer/hvem-var-jesu-disipler/</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3021330" algn="l"/>
              </a:tabLst>
            </a:pPr>
            <a:r>
              <a:rPr lang="nb-NO"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https://noreapastoren.no/article/article/1509642</a:t>
            </a:r>
            <a:r>
              <a:rPr lang="nb-NO" sz="14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nb-NO" dirty="0"/>
          </a:p>
        </p:txBody>
      </p:sp>
      <p:pic>
        <p:nvPicPr>
          <p:cNvPr id="11" name="Bilde 10">
            <a:extLst>
              <a:ext uri="{FF2B5EF4-FFF2-40B4-BE49-F238E27FC236}">
                <a16:creationId xmlns:a16="http://schemas.microsoft.com/office/drawing/2014/main" id="{B8F48155-EAF4-B04E-1400-513E3244A8D3}"/>
              </a:ext>
            </a:extLst>
          </p:cNvPr>
          <p:cNvPicPr>
            <a:picLocks noChangeAspect="1"/>
          </p:cNvPicPr>
          <p:nvPr/>
        </p:nvPicPr>
        <p:blipFill>
          <a:blip r:embed="rId10"/>
          <a:stretch>
            <a:fillRect/>
          </a:stretch>
        </p:blipFill>
        <p:spPr>
          <a:xfrm>
            <a:off x="4093333" y="3736443"/>
            <a:ext cx="1169429" cy="902230"/>
          </a:xfrm>
          <a:prstGeom prst="rect">
            <a:avLst/>
          </a:prstGeom>
        </p:spPr>
      </p:pic>
    </p:spTree>
    <p:extLst>
      <p:ext uri="{BB962C8B-B14F-4D97-AF65-F5344CB8AC3E}">
        <p14:creationId xmlns:p14="http://schemas.microsoft.com/office/powerpoint/2010/main" val="38677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ACDDD640-D35D-F34C-2894-9DEF8AD815C3}"/>
              </a:ext>
            </a:extLst>
          </p:cNvPr>
          <p:cNvSpPr>
            <a:spLocks noGrp="1"/>
          </p:cNvSpPr>
          <p:nvPr>
            <p:ph type="sldNum" sz="quarter" idx="12"/>
          </p:nvPr>
        </p:nvSpPr>
        <p:spPr/>
        <p:txBody>
          <a:bodyPr/>
          <a:lstStyle/>
          <a:p>
            <a:fld id="{6E91CC32-6A6B-4E2E-BBA1-6864F305DA26}" type="slidenum">
              <a:rPr lang="en-US" smtClean="0"/>
              <a:t>21</a:t>
            </a:fld>
            <a:endParaRPr lang="en-US"/>
          </a:p>
        </p:txBody>
      </p:sp>
      <p:sp>
        <p:nvSpPr>
          <p:cNvPr id="5" name="TekstSylinder 4">
            <a:extLst>
              <a:ext uri="{FF2B5EF4-FFF2-40B4-BE49-F238E27FC236}">
                <a16:creationId xmlns:a16="http://schemas.microsoft.com/office/drawing/2014/main" id="{228E94F7-3424-39B1-2004-CB6ADD91FDD6}"/>
              </a:ext>
            </a:extLst>
          </p:cNvPr>
          <p:cNvSpPr txBox="1"/>
          <p:nvPr/>
        </p:nvSpPr>
        <p:spPr>
          <a:xfrm>
            <a:off x="1127861" y="222312"/>
            <a:ext cx="3161581" cy="968342"/>
          </a:xfrm>
          <a:prstGeom prst="rect">
            <a:avLst/>
          </a:prstGeom>
          <a:noFill/>
        </p:spPr>
        <p:txBody>
          <a:bodyPr wrap="square" rtlCol="0">
            <a:spAutoFit/>
          </a:bodyPr>
          <a:lstStyle/>
          <a:p>
            <a:pPr>
              <a:lnSpc>
                <a:spcPct val="107000"/>
              </a:lnSpc>
              <a:spcAft>
                <a:spcPts val="800"/>
              </a:spcAft>
              <a:tabLst>
                <a:tab pos="3021330" algn="l"/>
              </a:tabLst>
            </a:pPr>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Livet på Jesu tid</a:t>
            </a:r>
            <a:b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og mer generelt om Jesus</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D4711805-105F-14E1-AB6F-FEA2BE4A1FBD}"/>
              </a:ext>
            </a:extLst>
          </p:cNvPr>
          <p:cNvPicPr>
            <a:picLocks noChangeAspect="1"/>
          </p:cNvPicPr>
          <p:nvPr/>
        </p:nvPicPr>
        <p:blipFill>
          <a:blip r:embed="rId2"/>
          <a:stretch>
            <a:fillRect/>
          </a:stretch>
        </p:blipFill>
        <p:spPr>
          <a:xfrm>
            <a:off x="1127861" y="1734232"/>
            <a:ext cx="2797268" cy="3843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kstSylinder 6">
            <a:extLst>
              <a:ext uri="{FF2B5EF4-FFF2-40B4-BE49-F238E27FC236}">
                <a16:creationId xmlns:a16="http://schemas.microsoft.com/office/drawing/2014/main" id="{EF417B56-BD58-9823-ECAF-9C9DF2DFC936}"/>
              </a:ext>
            </a:extLst>
          </p:cNvPr>
          <p:cNvSpPr txBox="1"/>
          <p:nvPr/>
        </p:nvSpPr>
        <p:spPr>
          <a:xfrm>
            <a:off x="4576488" y="409163"/>
            <a:ext cx="5892800" cy="2126864"/>
          </a:xfrm>
          <a:prstGeom prst="rect">
            <a:avLst/>
          </a:prstGeom>
          <a:noFill/>
        </p:spPr>
        <p:txBody>
          <a:bodyPr wrap="square" rtlCol="0">
            <a:spAutoFit/>
          </a:bodyPr>
          <a:lstStyle/>
          <a:p>
            <a:pPr>
              <a:lnSpc>
                <a:spcPct val="150000"/>
              </a:lnSpc>
              <a:spcAft>
                <a:spcPts val="800"/>
              </a:spcAft>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Vi har tidligere hatt noen økter der vi har sett nærmere på hvem Jesus både var og er (spesielt til Samling 4). Bruk gjerne noe av dette igjen. </a:t>
            </a:r>
            <a:r>
              <a:rPr lang="nb-NO" sz="1800" kern="100" dirty="0" err="1">
                <a:effectLst/>
                <a:latin typeface="Calibri Light" panose="020F0302020204030204" pitchFamily="34" charset="0"/>
                <a:ea typeface="Calibri" panose="020F0502020204030204" pitchFamily="34" charset="0"/>
                <a:cs typeface="Times New Roman" panose="02020603050405020304" pitchFamily="18" charset="0"/>
              </a:rPr>
              <a:t>Lukasfilmene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gir, til tross for at de er tegnefilmer, en god fremstilling av livet på Jesu tid (Samling 4, Økt 1/Økt 5).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Sylinder 7">
            <a:extLst>
              <a:ext uri="{FF2B5EF4-FFF2-40B4-BE49-F238E27FC236}">
                <a16:creationId xmlns:a16="http://schemas.microsoft.com/office/drawing/2014/main" id="{943DB148-3A9F-8F44-5450-89ADC4CFA5C6}"/>
              </a:ext>
            </a:extLst>
          </p:cNvPr>
          <p:cNvSpPr txBox="1"/>
          <p:nvPr/>
        </p:nvSpPr>
        <p:spPr>
          <a:xfrm>
            <a:off x="4498851" y="2860485"/>
            <a:ext cx="7013276" cy="3538533"/>
          </a:xfrm>
          <a:prstGeom prst="rect">
            <a:avLst/>
          </a:prstGeom>
          <a:noFill/>
        </p:spPr>
        <p:txBody>
          <a:bodyPr wrap="square" rtlCol="0">
            <a:spAutoFit/>
          </a:bodyPr>
          <a:lstStyle/>
          <a:p>
            <a:pPr algn="just">
              <a:lnSpc>
                <a:spcPct val="107000"/>
              </a:lnSpc>
              <a:spcAft>
                <a:spcPts val="800"/>
              </a:spcAft>
              <a:tabLst>
                <a:tab pos="3021330" algn="l"/>
              </a:tabLst>
            </a:pPr>
            <a:r>
              <a:rPr lang="nb-NO" sz="2000" b="1" kern="100" dirty="0">
                <a:effectLst/>
                <a:latin typeface="Calibri Light" panose="020F0302020204030204" pitchFamily="34" charset="0"/>
                <a:ea typeface="Calibri" panose="020F0502020204030204" pitchFamily="34" charset="0"/>
                <a:cs typeface="Times New Roman" panose="02020603050405020304" pitchFamily="18" charset="0"/>
              </a:rPr>
              <a:t>Nedenfor her kommer mer informasjon som dere kan velge å bruke: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NLA skolen (</a:t>
            </a:r>
            <a:r>
              <a:rPr lang="nb-NO" sz="16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https://snl.no/NLA_H%C3%B8gskolen</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har en veldig god oppsummering av Jesu liv:</a:t>
            </a:r>
            <a:br>
              <a:rPr lang="nb-NO" sz="1600" kern="100" dirty="0">
                <a:latin typeface="Calibri" panose="020F0502020204030204" pitchFamily="34" charset="0"/>
                <a:ea typeface="Calibri" panose="020F0502020204030204" pitchFamily="34" charset="0"/>
                <a:cs typeface="Times New Roman" panose="02020603050405020304" pitchFamily="18" charset="0"/>
              </a:rPr>
            </a:br>
            <a:r>
              <a:rPr lang="nb-NO" sz="16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https://snl.no/NLA_H%C3%B8gskolen</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Om Jesu under, tegn og mirakler: </a:t>
            </a:r>
            <a:r>
              <a:rPr lang="nb-NO" sz="16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https://www.kristendommen.no/jesus-under-tegn-og-mirakler/</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Om den historiske Jesus (Norsk Bibelinstitutt): </a:t>
            </a:r>
            <a:r>
              <a:rPr lang="nb-NO" sz="16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https://www.norskbibelinstitutt.no/ressurser/ressurs/article/1581629</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3021330" algn="l"/>
              </a:tabLst>
            </a:pP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Litt info om hvordan folk levde før, under, etter Jesu tid: </a:t>
            </a:r>
            <a:r>
              <a:rPr lang="nb-NO" sz="16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https://www.hf.uio.no/iakh/forskning/aktuelt/aktuelle-saker/2016/arkeologifunn-i-tyrkia-oldtidsmennesket-levde-godt.html</a:t>
            </a:r>
            <a:r>
              <a:rPr lang="nb-NO" sz="16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2473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F7A9E4B-4187-49E2-1E65-8E174B521D9B}"/>
              </a:ext>
            </a:extLst>
          </p:cNvPr>
          <p:cNvSpPr>
            <a:spLocks noGrp="1"/>
          </p:cNvSpPr>
          <p:nvPr>
            <p:ph type="sldNum" sz="quarter" idx="12"/>
          </p:nvPr>
        </p:nvSpPr>
        <p:spPr/>
        <p:txBody>
          <a:bodyPr/>
          <a:lstStyle/>
          <a:p>
            <a:fld id="{6E91CC32-6A6B-4E2E-BBA1-6864F305DA26}" type="slidenum">
              <a:rPr lang="en-US" smtClean="0"/>
              <a:t>22</a:t>
            </a:fld>
            <a:endParaRPr lang="en-US"/>
          </a:p>
        </p:txBody>
      </p:sp>
      <p:sp>
        <p:nvSpPr>
          <p:cNvPr id="5" name="TekstSylinder 4">
            <a:extLst>
              <a:ext uri="{FF2B5EF4-FFF2-40B4-BE49-F238E27FC236}">
                <a16:creationId xmlns:a16="http://schemas.microsoft.com/office/drawing/2014/main" id="{3C9F83EB-4882-1E08-05DE-A812F5F14FB4}"/>
              </a:ext>
            </a:extLst>
          </p:cNvPr>
          <p:cNvSpPr txBox="1"/>
          <p:nvPr/>
        </p:nvSpPr>
        <p:spPr>
          <a:xfrm>
            <a:off x="419678" y="517458"/>
            <a:ext cx="9083615" cy="1477328"/>
          </a:xfrm>
          <a:prstGeom prst="rect">
            <a:avLst/>
          </a:prstGeom>
          <a:noFill/>
        </p:spPr>
        <p:txBody>
          <a:bodyPr wrap="square" rtlCol="0">
            <a:spAutoFit/>
          </a:bodyPr>
          <a:lstStyle/>
          <a:p>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I serien «The </a:t>
            </a:r>
            <a:r>
              <a:rPr lang="nb-NO" sz="3600" b="1" kern="100" dirty="0" err="1">
                <a:effectLst/>
                <a:latin typeface="Calibri Light" panose="020F0302020204030204" pitchFamily="34" charset="0"/>
                <a:ea typeface="Calibri" panose="020F0502020204030204" pitchFamily="34" charset="0"/>
                <a:cs typeface="Times New Roman" panose="02020603050405020304" pitchFamily="18" charset="0"/>
              </a:rPr>
              <a:t>Chosen</a:t>
            </a:r>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a:t>
            </a:r>
            <a:r>
              <a:rPr lang="nb-NO" sz="36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som har vært nevnt opptil flere ganger allerede i disse ressursene, har de (filmskaperen Dallas </a:t>
            </a:r>
            <a:r>
              <a:rPr lang="nb-NO" sz="1800" kern="100" dirty="0" err="1">
                <a:effectLst/>
                <a:latin typeface="Calibri Light" panose="020F0302020204030204" pitchFamily="34" charset="0"/>
                <a:ea typeface="Calibri" panose="020F0502020204030204" pitchFamily="34" charset="0"/>
                <a:cs typeface="Times New Roman" panose="02020603050405020304" pitchFamily="18" charset="0"/>
              </a:rPr>
              <a:t>Jenkins</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og Angel studio,  </a:t>
            </a:r>
            <a:r>
              <a:rPr lang="nb-NO"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https://www.angel.com/</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 greid å fremstille tiden og omgivelsen Jesus levde i på en fremragende måte.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6" name="Bilde 5">
            <a:extLst>
              <a:ext uri="{FF2B5EF4-FFF2-40B4-BE49-F238E27FC236}">
                <a16:creationId xmlns:a16="http://schemas.microsoft.com/office/drawing/2014/main" id="{3E9FD42A-7948-8759-DC5B-E60DAA5D856D}"/>
              </a:ext>
            </a:extLst>
          </p:cNvPr>
          <p:cNvPicPr>
            <a:picLocks noChangeAspect="1"/>
          </p:cNvPicPr>
          <p:nvPr/>
        </p:nvPicPr>
        <p:blipFill>
          <a:blip r:embed="rId3"/>
          <a:stretch>
            <a:fillRect/>
          </a:stretch>
        </p:blipFill>
        <p:spPr>
          <a:xfrm>
            <a:off x="926281" y="1994786"/>
            <a:ext cx="5440014" cy="3060008"/>
          </a:xfrm>
          <a:prstGeom prst="rect">
            <a:avLst/>
          </a:prstGeom>
        </p:spPr>
      </p:pic>
      <p:sp>
        <p:nvSpPr>
          <p:cNvPr id="7" name="TekstSylinder 6">
            <a:extLst>
              <a:ext uri="{FF2B5EF4-FFF2-40B4-BE49-F238E27FC236}">
                <a16:creationId xmlns:a16="http://schemas.microsoft.com/office/drawing/2014/main" id="{BFECEEC3-D837-34CE-16BB-B9EC686020BA}"/>
              </a:ext>
            </a:extLst>
          </p:cNvPr>
          <p:cNvSpPr txBox="1"/>
          <p:nvPr/>
        </p:nvSpPr>
        <p:spPr>
          <a:xfrm>
            <a:off x="6881091" y="1994786"/>
            <a:ext cx="4746938" cy="2847574"/>
          </a:xfrm>
          <a:prstGeom prst="rect">
            <a:avLst/>
          </a:prstGeom>
          <a:noFill/>
        </p:spPr>
        <p:txBody>
          <a:bodyPr wrap="square" rtlCol="0">
            <a:spAutoFit/>
          </a:bodyPr>
          <a:lstStyle/>
          <a:p>
            <a:pPr>
              <a:lnSpc>
                <a:spcPct val="107000"/>
              </a:lnSpc>
              <a:spcAft>
                <a:spcPts val="800"/>
              </a:spcAft>
              <a:tabLst>
                <a:tab pos="302133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En liten </a:t>
            </a:r>
            <a:r>
              <a:rPr lang="nb-NO" sz="1800" b="1" i="1" kern="100" dirty="0">
                <a:effectLst/>
                <a:latin typeface="Calibri Light" panose="020F0302020204030204" pitchFamily="34" charset="0"/>
                <a:ea typeface="Calibri" panose="020F0502020204030204" pitchFamily="34" charset="0"/>
                <a:cs typeface="Times New Roman" panose="02020603050405020304" pitchFamily="18" charset="0"/>
              </a:rPr>
              <a:t>side note</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Noe som er utrolig bra med denne serien er at den er gratis, og at den er en form for økumenisk* prosjekt, der flere kristne bidragsytere fra forskjellige kirkesamfunn støtter opp om prosjektet.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7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7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t>*Økumenisk/økumenikk: </a:t>
            </a: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https://snl.no/%C3%B8kumenikk</a:t>
            </a:r>
            <a: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br>
              <a:rPr lang="nb-NO" sz="1800" dirty="0">
                <a:effectLst/>
                <a:latin typeface="Calibri Light" panose="020F0302020204030204" pitchFamily="34" charset="0"/>
                <a:ea typeface="Calibri" panose="020F0502020204030204" pitchFamily="34" charset="0"/>
              </a:rPr>
            </a:br>
            <a:endParaRPr lang="nb-NO" dirty="0"/>
          </a:p>
        </p:txBody>
      </p:sp>
      <p:sp>
        <p:nvSpPr>
          <p:cNvPr id="8" name="TekstSylinder 7">
            <a:extLst>
              <a:ext uri="{FF2B5EF4-FFF2-40B4-BE49-F238E27FC236}">
                <a16:creationId xmlns:a16="http://schemas.microsoft.com/office/drawing/2014/main" id="{F385643E-345A-DEDF-F451-6604DADEBE8A}"/>
              </a:ext>
            </a:extLst>
          </p:cNvPr>
          <p:cNvSpPr txBox="1"/>
          <p:nvPr/>
        </p:nvSpPr>
        <p:spPr>
          <a:xfrm>
            <a:off x="358281" y="5394394"/>
            <a:ext cx="11064058" cy="1463606"/>
          </a:xfrm>
          <a:prstGeom prst="rect">
            <a:avLst/>
          </a:prstGeom>
          <a:noFill/>
        </p:spPr>
        <p:txBody>
          <a:bodyPr wrap="square" rtlCol="0">
            <a:spAutoFit/>
          </a:bodyPr>
          <a:lstStyle/>
          <a:p>
            <a:pPr>
              <a:lnSpc>
                <a:spcPct val="107000"/>
              </a:lnSpc>
              <a:spcAft>
                <a:spcPts val="800"/>
              </a:spcAft>
              <a:tabLst>
                <a:tab pos="302133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Har du/dere ikke sett noe særlig av «The </a:t>
            </a:r>
            <a:r>
              <a:rPr lang="nb-NO" sz="1800" b="1" kern="100" dirty="0" err="1">
                <a:effectLst/>
                <a:latin typeface="Calibri Light" panose="020F0302020204030204" pitchFamily="34" charset="0"/>
                <a:ea typeface="Calibri" panose="020F0502020204030204" pitchFamily="34" charset="0"/>
                <a:cs typeface="Times New Roman" panose="02020603050405020304" pitchFamily="18" charset="0"/>
              </a:rPr>
              <a:t>Chosen</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ennå, så kan det være verdt å ta en titt: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https://www.angel.com/watch/the-chosen/episode/8dfb714d-bca5-4812-8125-24fb9514cd10/season-1/episode-1/i-have-called-you-by-name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814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FD2B4FB-A4F0-0687-EA7F-A6757984A901}"/>
              </a:ext>
            </a:extLst>
          </p:cNvPr>
          <p:cNvSpPr>
            <a:spLocks noGrp="1"/>
          </p:cNvSpPr>
          <p:nvPr>
            <p:ph type="sldNum" sz="quarter" idx="12"/>
          </p:nvPr>
        </p:nvSpPr>
        <p:spPr/>
        <p:txBody>
          <a:bodyPr/>
          <a:lstStyle/>
          <a:p>
            <a:fld id="{6E91CC32-6A6B-4E2E-BBA1-6864F305DA26}" type="slidenum">
              <a:rPr lang="en-US" smtClean="0"/>
              <a:t>23</a:t>
            </a:fld>
            <a:endParaRPr lang="en-US"/>
          </a:p>
        </p:txBody>
      </p:sp>
      <p:sp>
        <p:nvSpPr>
          <p:cNvPr id="5" name="TekstSylinder 4">
            <a:extLst>
              <a:ext uri="{FF2B5EF4-FFF2-40B4-BE49-F238E27FC236}">
                <a16:creationId xmlns:a16="http://schemas.microsoft.com/office/drawing/2014/main" id="{4CB73E0A-2A0D-EBB6-D71E-F8C7678E94C9}"/>
              </a:ext>
            </a:extLst>
          </p:cNvPr>
          <p:cNvSpPr txBox="1"/>
          <p:nvPr/>
        </p:nvSpPr>
        <p:spPr>
          <a:xfrm>
            <a:off x="1058258" y="235583"/>
            <a:ext cx="10075483" cy="1938992"/>
          </a:xfrm>
          <a:prstGeom prst="rect">
            <a:avLst/>
          </a:prstGeom>
          <a:noFill/>
        </p:spPr>
        <p:txBody>
          <a:bodyPr wrap="square" rtlCol="0">
            <a:spAutoFit/>
          </a:bodyPr>
          <a:lstStyle/>
          <a:p>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Godshare – «Hva om Jesus kalte meg i dag?»</a:t>
            </a:r>
            <a:b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i="1" kern="100" dirty="0">
                <a:effectLst/>
                <a:latin typeface="Calibri Light" panose="020F0302020204030204" pitchFamily="34" charset="0"/>
                <a:ea typeface="Calibri" panose="020F0502020204030204" pitchFamily="34" charset="0"/>
                <a:cs typeface="Times New Roman" panose="02020603050405020304" pitchFamily="18" charset="0"/>
              </a:rPr>
              <a:t>(Denne episoden endte opp med å bli kalt «Kan Jesus ta kontakt med oss i dag?»)</a:t>
            </a:r>
          </a:p>
          <a:p>
            <a:endParaRPr lang="nb-NO" sz="2400" b="1" kern="100" dirty="0">
              <a:latin typeface="Calibri Light" panose="020F0302020204030204" pitchFamily="34" charset="0"/>
              <a:ea typeface="Calibri" panose="020F0502020204030204" pitchFamily="34" charset="0"/>
              <a:cs typeface="Times New Roman" panose="02020603050405020304" pitchFamily="18" charset="0"/>
            </a:endParaRPr>
          </a:p>
          <a:p>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Se episoden her: </a:t>
            </a:r>
            <a:endParaRPr lang="nb-NO" sz="2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5B07B0FC-6923-7F3C-B5EF-C7D8A49F693E}"/>
              </a:ext>
            </a:extLst>
          </p:cNvPr>
          <p:cNvSpPr txBox="1"/>
          <p:nvPr/>
        </p:nvSpPr>
        <p:spPr>
          <a:xfrm>
            <a:off x="1058258" y="1841738"/>
            <a:ext cx="10276851" cy="4375237"/>
          </a:xfrm>
          <a:prstGeom prst="rect">
            <a:avLst/>
          </a:prstGeom>
          <a:noFill/>
        </p:spPr>
        <p:txBody>
          <a:bodyPr wrap="square" rtlCol="0">
            <a:spAutoFit/>
          </a:bodyPr>
          <a:lstStyle/>
          <a:p>
            <a:pPr>
              <a:lnSpc>
                <a:spcPct val="107000"/>
              </a:lnSpc>
              <a:spcAft>
                <a:spcPts val="800"/>
              </a:spcAft>
              <a:tabLst>
                <a:tab pos="3021330" algn="l"/>
              </a:tabLst>
            </a:pPr>
            <a:r>
              <a:rPr lang="nb-NO"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https://www.youtube.com/watch?v=iC3TMc3d9Bc&amp;list=PL-sSP3LQdJqPG1xUsAUIXdHakCC1TkQZo&amp;index=13</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endParaRPr lang="nb-NO" b="1" kern="100"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Etter at dere har sett Godshare-episoden</a:t>
            </a:r>
            <a:r>
              <a:rPr lang="nb-NO" sz="2800" kern="100" dirty="0">
                <a:effectLst/>
                <a:latin typeface="Calibri Light" panose="020F0302020204030204" pitchFamily="34" charset="0"/>
                <a:ea typeface="Calibri" panose="020F0502020204030204" pitchFamily="34" charset="0"/>
                <a:cs typeface="Times New Roman" panose="02020603050405020304" pitchFamily="18" charset="0"/>
              </a:rPr>
              <a:t> til denne samlingene, kan dere gjerne diskutere følgende spørsmål:</a:t>
            </a:r>
            <a:endParaRPr lang="nb-NO"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Hva hadde skjedd hvis Jesus dukket opp i dag?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Hva måtte/må til for at folk skulle/skal tro at Jesus faktisk er den han sier han er hvis han dukket opp i dag?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Hva mener dere det er å være en disippel i dag? Og: </a:t>
            </a:r>
            <a:r>
              <a:rPr lang="nb-NO" sz="1800" b="1" i="1" kern="100" dirty="0">
                <a:effectLst/>
                <a:latin typeface="Calibri Light" panose="020F0302020204030204" pitchFamily="34" charset="0"/>
                <a:ea typeface="Calibri" panose="020F0502020204030204" pitchFamily="34" charset="0"/>
                <a:cs typeface="Times New Roman" panose="02020603050405020304" pitchFamily="18" charset="0"/>
              </a:rPr>
              <a:t>Kan</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man være en disippel i dag?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Trenger vi disipler i dag? Og: Hvilke oppgaver ville dagens disipler ha?</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Kan vi bli kalt til å være disipler?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Hvordan ville det endret livene våre hvis vi plutselig oppdaget at Jesus kalte oss til å bli en disippel i dagens samfunn?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21330" algn="l"/>
              </a:tabLs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Som vanlig kan det alltid være lurt å diskutere i små grupper eller i par først, og så dele i plenum til slutt.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06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678E9FDE-DDBB-1AD5-E28F-90E7D69A7592}"/>
              </a:ext>
            </a:extLst>
          </p:cNvPr>
          <p:cNvSpPr>
            <a:spLocks noGrp="1"/>
          </p:cNvSpPr>
          <p:nvPr>
            <p:ph type="sldNum" sz="quarter" idx="12"/>
          </p:nvPr>
        </p:nvSpPr>
        <p:spPr/>
        <p:txBody>
          <a:bodyPr/>
          <a:lstStyle/>
          <a:p>
            <a:fld id="{6E91CC32-6A6B-4E2E-BBA1-6864F305DA26}" type="slidenum">
              <a:rPr lang="en-US" smtClean="0"/>
              <a:t>24</a:t>
            </a:fld>
            <a:endParaRPr lang="en-US"/>
          </a:p>
        </p:txBody>
      </p:sp>
      <p:sp>
        <p:nvSpPr>
          <p:cNvPr id="5" name="TekstSylinder 4">
            <a:extLst>
              <a:ext uri="{FF2B5EF4-FFF2-40B4-BE49-F238E27FC236}">
                <a16:creationId xmlns:a16="http://schemas.microsoft.com/office/drawing/2014/main" id="{E49C3A05-693D-246D-B1F3-73DEC458D85C}"/>
              </a:ext>
            </a:extLst>
          </p:cNvPr>
          <p:cNvSpPr txBox="1"/>
          <p:nvPr/>
        </p:nvSpPr>
        <p:spPr>
          <a:xfrm>
            <a:off x="948906" y="534838"/>
            <a:ext cx="10455045" cy="5767733"/>
          </a:xfrm>
          <a:prstGeom prst="rect">
            <a:avLst/>
          </a:prstGeom>
          <a:noFill/>
        </p:spPr>
        <p:txBody>
          <a:bodyPr wrap="square" rtlCol="0">
            <a:spAutoFit/>
          </a:bodyPr>
          <a:lstStyle/>
          <a:p>
            <a:pPr>
              <a:lnSpc>
                <a:spcPct val="107000"/>
              </a:lnSpc>
              <a:spcAft>
                <a:spcPts val="800"/>
              </a:spcAft>
              <a:tabLst>
                <a:tab pos="3021330" algn="l"/>
              </a:tabLst>
            </a:pPr>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Hva om dere var disiplene på Jesu tid - ?</a:t>
            </a:r>
          </a:p>
          <a:p>
            <a:pPr>
              <a:lnSpc>
                <a:spcPct val="200000"/>
              </a:lnSpc>
              <a:spcAft>
                <a:spcPts val="800"/>
              </a:spcAft>
              <a:tabLst>
                <a:tab pos="3021330" algn="l"/>
              </a:tabLst>
            </a:pPr>
            <a:b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I veilederen til kateketen deres (Økt 1, punkt 4 til denne samlingen) finnes instruksjoner til hvordan dere kan reprodusere (gjenskape) Jesu siste måltid i Leonardo Da Vinci-stil. Dette kan være en litt morsom oppgave; et artig minne fra konfirmanttida </a:t>
            </a:r>
            <a:r>
              <a:rPr lang="nb-NO" sz="1800" kern="100" dirty="0">
                <a:effectLst/>
                <a:latin typeface="Segoe UI Emoji" panose="020B0502040204020203" pitchFamily="34" charset="0"/>
                <a:ea typeface="Calibri" panose="020F0502020204030204" pitchFamily="34" charset="0"/>
                <a:cs typeface="Calibri Light" panose="020F0302020204030204" pitchFamily="34" charset="0"/>
                <a:sym typeface="Segoe UI Emoji" panose="020B0502040204020203" pitchFamily="34"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302133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Gjør følgende: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Dere later som om dere er Jesus og disiplene på Skjærtorsdag. Hvis gruppa deres er for liten (dere har ikke nok til 12 disipler), så lån noen for anledningen. Er der for mange, så lager dere flere bilder, slik at alle får vært med på ett av dem. På neste lysbilde kan dere se noen forskjellige versjoner av folk som har prøvd å gjøre akkurat det samme.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28947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31CC0B5-B302-F587-5583-507EC3C288B3}"/>
              </a:ext>
            </a:extLst>
          </p:cNvPr>
          <p:cNvPicPr>
            <a:picLocks noChangeAspect="1"/>
          </p:cNvPicPr>
          <p:nvPr/>
        </p:nvPicPr>
        <p:blipFill rotWithShape="1">
          <a:blip r:embed="rId2"/>
          <a:srcRect l="25637" r="38733"/>
          <a:stretch/>
        </p:blipFill>
        <p:spPr>
          <a:xfrm>
            <a:off x="20" y="-1"/>
            <a:ext cx="4654276" cy="6858000"/>
          </a:xfrm>
          <a:prstGeom prst="rect">
            <a:avLst/>
          </a:prstGeom>
          <a:noFill/>
        </p:spPr>
      </p:pic>
      <p:pic>
        <p:nvPicPr>
          <p:cNvPr id="6" name="Bilde 5">
            <a:extLst>
              <a:ext uri="{FF2B5EF4-FFF2-40B4-BE49-F238E27FC236}">
                <a16:creationId xmlns:a16="http://schemas.microsoft.com/office/drawing/2014/main" id="{80717621-391C-6B71-A071-AC9F5F62066D}"/>
              </a:ext>
            </a:extLst>
          </p:cNvPr>
          <p:cNvPicPr>
            <a:picLocks noChangeAspect="1"/>
          </p:cNvPicPr>
          <p:nvPr/>
        </p:nvPicPr>
        <p:blipFill rotWithShape="1">
          <a:blip r:embed="rId3"/>
          <a:srcRect l="1733" r="6081" b="1"/>
          <a:stretch/>
        </p:blipFill>
        <p:spPr>
          <a:xfrm>
            <a:off x="4774005" y="10"/>
            <a:ext cx="7417994" cy="4526265"/>
          </a:xfrm>
          <a:prstGeom prst="rect">
            <a:avLst/>
          </a:prstGeom>
          <a:noFill/>
        </p:spPr>
      </p:pic>
      <p:pic>
        <p:nvPicPr>
          <p:cNvPr id="8" name="Bilde 7">
            <a:extLst>
              <a:ext uri="{FF2B5EF4-FFF2-40B4-BE49-F238E27FC236}">
                <a16:creationId xmlns:a16="http://schemas.microsoft.com/office/drawing/2014/main" id="{913651BA-4458-DFD4-C1E1-045D90FDEF7A}"/>
              </a:ext>
            </a:extLst>
          </p:cNvPr>
          <p:cNvPicPr>
            <a:picLocks noChangeAspect="1"/>
          </p:cNvPicPr>
          <p:nvPr/>
        </p:nvPicPr>
        <p:blipFill rotWithShape="1">
          <a:blip r:embed="rId4"/>
          <a:srcRect l="22144" r="22016" b="2"/>
          <a:stretch/>
        </p:blipFill>
        <p:spPr>
          <a:xfrm>
            <a:off x="4774005" y="4629736"/>
            <a:ext cx="2392858" cy="2228264"/>
          </a:xfrm>
          <a:prstGeom prst="rect">
            <a:avLst/>
          </a:prstGeom>
          <a:noFill/>
        </p:spPr>
      </p:pic>
      <p:pic>
        <p:nvPicPr>
          <p:cNvPr id="9" name="Bilde 8">
            <a:extLst>
              <a:ext uri="{FF2B5EF4-FFF2-40B4-BE49-F238E27FC236}">
                <a16:creationId xmlns:a16="http://schemas.microsoft.com/office/drawing/2014/main" id="{43C3BE31-260A-2567-ABC5-464C0C51F177}"/>
              </a:ext>
            </a:extLst>
          </p:cNvPr>
          <p:cNvPicPr>
            <a:picLocks noChangeAspect="1"/>
          </p:cNvPicPr>
          <p:nvPr/>
        </p:nvPicPr>
        <p:blipFill rotWithShape="1">
          <a:blip r:embed="rId5"/>
          <a:srcRect l="4856" r="13866" b="4"/>
          <a:stretch/>
        </p:blipFill>
        <p:spPr>
          <a:xfrm>
            <a:off x="7270322" y="4629737"/>
            <a:ext cx="2409107" cy="2228264"/>
          </a:xfrm>
          <a:prstGeom prst="rect">
            <a:avLst/>
          </a:prstGeom>
          <a:noFill/>
        </p:spPr>
      </p:pic>
      <p:pic>
        <p:nvPicPr>
          <p:cNvPr id="7" name="Bilde 6">
            <a:extLst>
              <a:ext uri="{FF2B5EF4-FFF2-40B4-BE49-F238E27FC236}">
                <a16:creationId xmlns:a16="http://schemas.microsoft.com/office/drawing/2014/main" id="{8DA8FE64-2E99-E8AC-9A78-0A1EB8E53541}"/>
              </a:ext>
            </a:extLst>
          </p:cNvPr>
          <p:cNvPicPr>
            <a:picLocks noChangeAspect="1"/>
          </p:cNvPicPr>
          <p:nvPr/>
        </p:nvPicPr>
        <p:blipFill rotWithShape="1">
          <a:blip r:embed="rId6"/>
          <a:srcRect l="7548" r="11384"/>
          <a:stretch/>
        </p:blipFill>
        <p:spPr>
          <a:xfrm>
            <a:off x="9783443" y="4629735"/>
            <a:ext cx="2408549" cy="2228265"/>
          </a:xfrm>
          <a:prstGeom prst="rect">
            <a:avLst/>
          </a:prstGeom>
          <a:noFill/>
        </p:spPr>
      </p:pic>
      <p:sp>
        <p:nvSpPr>
          <p:cNvPr id="4" name="Plassholder for lysbildenummer 3">
            <a:extLst>
              <a:ext uri="{FF2B5EF4-FFF2-40B4-BE49-F238E27FC236}">
                <a16:creationId xmlns:a16="http://schemas.microsoft.com/office/drawing/2014/main" id="{087A701F-3FD1-2733-CB9D-5E311CAEF4CC}"/>
              </a:ext>
            </a:extLst>
          </p:cNvPr>
          <p:cNvSpPr>
            <a:spLocks noGrp="1"/>
          </p:cNvSpPr>
          <p:nvPr>
            <p:ph type="sldNum" sz="quarter" idx="12"/>
          </p:nvPr>
        </p:nvSpPr>
        <p:spPr>
          <a:xfrm>
            <a:off x="9776640" y="6356350"/>
            <a:ext cx="1577160" cy="365125"/>
          </a:xfrm>
        </p:spPr>
        <p:txBody>
          <a:bodyPr>
            <a:normAutofit/>
          </a:bodyPr>
          <a:lstStyle/>
          <a:p>
            <a:pPr>
              <a:spcAft>
                <a:spcPts val="600"/>
              </a:spcAft>
            </a:pPr>
            <a:fld id="{6E91CC32-6A6B-4E2E-BBA1-6864F305DA26}" type="slidenum">
              <a:rPr lang="en-US">
                <a:solidFill>
                  <a:srgbClr val="FFFFFF"/>
                </a:solidFill>
              </a:rPr>
              <a:pPr>
                <a:spcAft>
                  <a:spcPts val="600"/>
                </a:spcAft>
              </a:pPr>
              <a:t>25</a:t>
            </a:fld>
            <a:endParaRPr lang="en-US">
              <a:solidFill>
                <a:srgbClr val="FFFFFF"/>
              </a:solidFill>
            </a:endParaRPr>
          </a:p>
        </p:txBody>
      </p:sp>
    </p:spTree>
    <p:extLst>
      <p:ext uri="{BB962C8B-B14F-4D97-AF65-F5344CB8AC3E}">
        <p14:creationId xmlns:p14="http://schemas.microsoft.com/office/powerpoint/2010/main" val="277682730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FE37580-AF7C-118B-DF0A-6DD042E81F21}"/>
              </a:ext>
            </a:extLst>
          </p:cNvPr>
          <p:cNvSpPr>
            <a:spLocks noGrp="1"/>
          </p:cNvSpPr>
          <p:nvPr>
            <p:ph type="sldNum" sz="quarter" idx="12"/>
          </p:nvPr>
        </p:nvSpPr>
        <p:spPr/>
        <p:txBody>
          <a:bodyPr/>
          <a:lstStyle/>
          <a:p>
            <a:fld id="{6E91CC32-6A6B-4E2E-BBA1-6864F305DA26}" type="slidenum">
              <a:rPr lang="en-US" smtClean="0"/>
              <a:t>26</a:t>
            </a:fld>
            <a:endParaRPr lang="en-US"/>
          </a:p>
        </p:txBody>
      </p:sp>
      <p:sp>
        <p:nvSpPr>
          <p:cNvPr id="5" name="TekstSylinder 4">
            <a:extLst>
              <a:ext uri="{FF2B5EF4-FFF2-40B4-BE49-F238E27FC236}">
                <a16:creationId xmlns:a16="http://schemas.microsoft.com/office/drawing/2014/main" id="{2355E4C2-3E10-28FB-2F15-FEC63196C781}"/>
              </a:ext>
            </a:extLst>
          </p:cNvPr>
          <p:cNvSpPr txBox="1"/>
          <p:nvPr/>
        </p:nvSpPr>
        <p:spPr>
          <a:xfrm>
            <a:off x="932873" y="628073"/>
            <a:ext cx="10471078" cy="1261884"/>
          </a:xfrm>
          <a:prstGeom prst="rect">
            <a:avLst/>
          </a:prstGeom>
          <a:noFill/>
        </p:spPr>
        <p:txBody>
          <a:bodyPr wrap="square" rtlCol="0">
            <a:spAutoFit/>
          </a:bodyPr>
          <a:lstStyle/>
          <a:p>
            <a:pPr algn="ctr"/>
            <a:r>
              <a:rPr lang="nb-NO" sz="4000" kern="100" dirty="0">
                <a:effectLst/>
                <a:latin typeface="Cooper Black" panose="0208090404030B020404" pitchFamily="18" charset="0"/>
                <a:ea typeface="Calibri" panose="020F0502020204030204" pitchFamily="34" charset="0"/>
                <a:cs typeface="Times New Roman" panose="02020603050405020304" pitchFamily="18" charset="0"/>
              </a:rPr>
              <a:t>Messeplanlegging og Messearmbåndet</a:t>
            </a:r>
            <a:br>
              <a:rPr lang="nb-NO" sz="1800" kern="100" dirty="0">
                <a:effectLst/>
                <a:latin typeface="Cooper Black" panose="0208090404030B020404" pitchFamily="18" charset="0"/>
                <a:ea typeface="Calibri" panose="020F0502020204030204" pitchFamily="34" charset="0"/>
                <a:cs typeface="Times New Roman" panose="02020603050405020304" pitchFamily="18" charset="0"/>
              </a:rPr>
            </a:b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Samling 14, Økt 3</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07BDD53E-774D-15FB-2B51-4347B7D4754B}"/>
              </a:ext>
            </a:extLst>
          </p:cNvPr>
          <p:cNvSpPr txBox="1"/>
          <p:nvPr/>
        </p:nvSpPr>
        <p:spPr>
          <a:xfrm>
            <a:off x="1094791" y="1561891"/>
            <a:ext cx="6235678" cy="4862870"/>
          </a:xfrm>
          <a:prstGeom prst="rect">
            <a:avLst/>
          </a:prstGeom>
          <a:noFill/>
        </p:spPr>
        <p:txBody>
          <a:bodyPr wrap="square" rtlCol="0">
            <a:spAutoFit/>
          </a:bodyPr>
          <a:lstStyle/>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Hva slags forhold har dere (hver og én av dere) til messen nå?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Har dere blitt vant til messens gang?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Skjønner dere hva som skjer i hver del i messen? </a:t>
            </a:r>
            <a:b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Skjønner dere ordet «eukaristi»?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Hvorfor er kommunionen/nattverden så viktig?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Forstår dere hvorfor messen er sentral i en katolikks liv?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Husker dere hva som skjedde på Skjærtorsdag?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7" name="Bilde 6">
            <a:extLst>
              <a:ext uri="{FF2B5EF4-FFF2-40B4-BE49-F238E27FC236}">
                <a16:creationId xmlns:a16="http://schemas.microsoft.com/office/drawing/2014/main" id="{18A9ADB6-E26D-A69E-BB09-BC6DB84C6436}"/>
              </a:ext>
            </a:extLst>
          </p:cNvPr>
          <p:cNvPicPr>
            <a:picLocks noChangeAspect="1"/>
          </p:cNvPicPr>
          <p:nvPr/>
        </p:nvPicPr>
        <p:blipFill>
          <a:blip r:embed="rId2"/>
          <a:stretch>
            <a:fillRect/>
          </a:stretch>
        </p:blipFill>
        <p:spPr>
          <a:xfrm>
            <a:off x="7689905" y="1797592"/>
            <a:ext cx="3091110" cy="4216947"/>
          </a:xfrm>
          <a:prstGeom prst="rect">
            <a:avLst/>
          </a:prstGeom>
        </p:spPr>
      </p:pic>
    </p:spTree>
    <p:extLst>
      <p:ext uri="{BB962C8B-B14F-4D97-AF65-F5344CB8AC3E}">
        <p14:creationId xmlns:p14="http://schemas.microsoft.com/office/powerpoint/2010/main" val="171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EAC0E69-EE18-1E7E-0FE7-742575079A52}"/>
              </a:ext>
            </a:extLst>
          </p:cNvPr>
          <p:cNvSpPr>
            <a:spLocks noGrp="1"/>
          </p:cNvSpPr>
          <p:nvPr>
            <p:ph type="sldNum" sz="quarter" idx="12"/>
          </p:nvPr>
        </p:nvSpPr>
        <p:spPr/>
        <p:txBody>
          <a:bodyPr/>
          <a:lstStyle/>
          <a:p>
            <a:fld id="{6E91CC32-6A6B-4E2E-BBA1-6864F305DA26}" type="slidenum">
              <a:rPr lang="en-US" smtClean="0"/>
              <a:t>27</a:t>
            </a:fld>
            <a:endParaRPr lang="en-US"/>
          </a:p>
        </p:txBody>
      </p:sp>
      <p:sp>
        <p:nvSpPr>
          <p:cNvPr id="5" name="TekstSylinder 4">
            <a:extLst>
              <a:ext uri="{FF2B5EF4-FFF2-40B4-BE49-F238E27FC236}">
                <a16:creationId xmlns:a16="http://schemas.microsoft.com/office/drawing/2014/main" id="{14EB8A03-B673-70DF-13EB-479542C89B9A}"/>
              </a:ext>
            </a:extLst>
          </p:cNvPr>
          <p:cNvSpPr txBox="1"/>
          <p:nvPr/>
        </p:nvSpPr>
        <p:spPr>
          <a:xfrm>
            <a:off x="933656" y="485605"/>
            <a:ext cx="7675505" cy="1508105"/>
          </a:xfrm>
          <a:prstGeom prst="rect">
            <a:avLst/>
          </a:prstGeom>
          <a:noFill/>
        </p:spPr>
        <p:txBody>
          <a:bodyPr wrap="square" rtlCol="0">
            <a:spAutoFit/>
          </a:bodyPr>
          <a:lstStyle/>
          <a:p>
            <a:r>
              <a:rPr lang="nb-NO" sz="3200" b="1" kern="100" dirty="0" err="1">
                <a:effectLst/>
                <a:latin typeface="Calibri Light" panose="020F0302020204030204" pitchFamily="34" charset="0"/>
                <a:ea typeface="Calibri" panose="020F0502020204030204" pitchFamily="34" charset="0"/>
                <a:cs typeface="Times New Roman" panose="02020603050405020304" pitchFamily="18" charset="0"/>
              </a:rPr>
              <a:t>Ojsann</a:t>
            </a:r>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 </a:t>
            </a:r>
          </a:p>
          <a:p>
            <a:endParaRPr lang="nb-NO" sz="1100" b="1" kern="100" dirty="0">
              <a:latin typeface="Calibri Light" panose="020F0302020204030204" pitchFamily="34" charset="0"/>
              <a:ea typeface="Calibri" panose="020F0502020204030204" pitchFamily="34" charset="0"/>
              <a:cs typeface="Times New Roman" panose="02020603050405020304" pitchFamily="18" charset="0"/>
            </a:endParaRPr>
          </a:p>
          <a:p>
            <a:r>
              <a:rPr lang="nb-NO" sz="2800" b="1" kern="100" dirty="0">
                <a:latin typeface="Calibri Light" panose="020F0302020204030204" pitchFamily="34" charset="0"/>
                <a:ea typeface="Calibri" panose="020F0502020204030204" pitchFamily="34" charset="0"/>
                <a:cs typeface="Times New Roman" panose="02020603050405020304" pitchFamily="18" charset="0"/>
              </a:rPr>
              <a:t>I forrige lysbilde</a:t>
            </a: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 var det veldig mye på én gang</a:t>
            </a:r>
            <a:r>
              <a:rPr lang="nb-NO"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2800" b="1" kern="100" dirty="0">
                <a:solidFill>
                  <a:srgbClr val="FFD966"/>
                </a:solidFill>
                <a:effectLst/>
                <a:latin typeface="Segoe UI Emoji" panose="020B0502040204020203" pitchFamily="34" charset="0"/>
                <a:ea typeface="Calibri" panose="020F0502020204030204" pitchFamily="34" charset="0"/>
                <a:cs typeface="Segoe UI Emoji" panose="020B0502040204020203" pitchFamily="34" charset="0"/>
              </a:rPr>
              <a:t>😱</a:t>
            </a:r>
            <a:endParaRPr lang="nb-NO"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TekstSylinder 5">
            <a:extLst>
              <a:ext uri="{FF2B5EF4-FFF2-40B4-BE49-F238E27FC236}">
                <a16:creationId xmlns:a16="http://schemas.microsoft.com/office/drawing/2014/main" id="{2BDBD62B-12D9-5376-2A8E-D006FCAFBDA9}"/>
              </a:ext>
            </a:extLst>
          </p:cNvPr>
          <p:cNvSpPr txBox="1"/>
          <p:nvPr/>
        </p:nvSpPr>
        <p:spPr>
          <a:xfrm>
            <a:off x="1395757" y="1908400"/>
            <a:ext cx="10437962" cy="1200329"/>
          </a:xfrm>
          <a:prstGeom prst="rect">
            <a:avLst/>
          </a:prstGeom>
          <a:noFill/>
        </p:spPr>
        <p:txBody>
          <a:bodyPr wrap="square" rtlCol="0">
            <a:spAutoFit/>
          </a:bodyPr>
          <a:lstStyle/>
          <a:p>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Riktignok er det ikke så lenge til konfirmasjon nå, men ikke bli stressa av den grunn</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effectLst/>
                <a:latin typeface="Segoe UI Emoji" panose="020B0502040204020203" pitchFamily="34" charset="0"/>
                <a:ea typeface="Calibri" panose="020F0502020204030204" pitchFamily="34" charset="0"/>
                <a:cs typeface="Segoe UI Emoji" panose="020B0502040204020203" pitchFamily="34"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Mest sannsynlig kan du svare litt eller noe på noen av disse spørsmålene, og det er supert!!! Så har du hele resten av livet til å finne svarene på mye av dette.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7" name="TekstSylinder 6">
            <a:extLst>
              <a:ext uri="{FF2B5EF4-FFF2-40B4-BE49-F238E27FC236}">
                <a16:creationId xmlns:a16="http://schemas.microsoft.com/office/drawing/2014/main" id="{60FB1A3D-65BE-5BCA-6EC4-7008A536C097}"/>
              </a:ext>
            </a:extLst>
          </p:cNvPr>
          <p:cNvSpPr txBox="1"/>
          <p:nvPr/>
        </p:nvSpPr>
        <p:spPr>
          <a:xfrm>
            <a:off x="788048" y="3108729"/>
            <a:ext cx="10815521" cy="2956707"/>
          </a:xfrm>
          <a:prstGeom prst="rect">
            <a:avLst/>
          </a:prstGeom>
          <a:noFill/>
        </p:spPr>
        <p:txBody>
          <a:bodyPr wrap="square" rtlCol="0">
            <a:spAutoFit/>
          </a:bodyPr>
          <a:lstStyle/>
          <a:p>
            <a:pPr>
              <a:lnSpc>
                <a:spcPct val="150000"/>
              </a:lnSpc>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Å trene på messen og øve på innholdet</a:t>
            </a:r>
            <a:b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Dere har kanskje allerede vært med på få å forberede en messe eller flere-? Det er supert! Kanskje har dere deltatt  med praktiske oppgaver i messen også, og det er enda bedre </a:t>
            </a:r>
            <a:r>
              <a:rPr lang="nb-NO" sz="1800" kern="100" dirty="0">
                <a:effectLst/>
                <a:latin typeface="Segoe UI Emoji" panose="020B0502040204020203" pitchFamily="34" charset="0"/>
                <a:ea typeface="Calibri" panose="020F0502020204030204" pitchFamily="34" charset="0"/>
                <a:cs typeface="Segoe UI Emoji" panose="020B0502040204020203" pitchFamily="34"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I samling 7, Økt 3 (som egentlig tilhører 8.klasse) er det forslag til hvordan å forberede, delta i og gjennomføre en messe. Gjør dette gjerne på nytt (eller for første gang har dere ikke gjort denne økta før). Hvis du har deltatt i messen som ministrant, eller i koret tidligere, hva om du denne gangen leser forbønner eller bærer offergaver-? Det er fint å oppleve messen «fra forskjellige vinkler», som man ofte sier. </a:t>
            </a:r>
            <a:endParaRPr lang="nb-NO" dirty="0"/>
          </a:p>
        </p:txBody>
      </p:sp>
    </p:spTree>
    <p:extLst>
      <p:ext uri="{BB962C8B-B14F-4D97-AF65-F5344CB8AC3E}">
        <p14:creationId xmlns:p14="http://schemas.microsoft.com/office/powerpoint/2010/main" val="14276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8B384C50-6F5A-F3F7-209B-1AF7AE50B097}"/>
              </a:ext>
            </a:extLst>
          </p:cNvPr>
          <p:cNvSpPr>
            <a:spLocks noGrp="1"/>
          </p:cNvSpPr>
          <p:nvPr>
            <p:ph type="sldNum" sz="quarter" idx="12"/>
          </p:nvPr>
        </p:nvSpPr>
        <p:spPr/>
        <p:txBody>
          <a:bodyPr/>
          <a:lstStyle/>
          <a:p>
            <a:fld id="{6E91CC32-6A6B-4E2E-BBA1-6864F305DA26}" type="slidenum">
              <a:rPr lang="en-US" smtClean="0"/>
              <a:t>28</a:t>
            </a:fld>
            <a:endParaRPr lang="en-US"/>
          </a:p>
        </p:txBody>
      </p:sp>
      <p:sp>
        <p:nvSpPr>
          <p:cNvPr id="5" name="TekstSylinder 4">
            <a:extLst>
              <a:ext uri="{FF2B5EF4-FFF2-40B4-BE49-F238E27FC236}">
                <a16:creationId xmlns:a16="http://schemas.microsoft.com/office/drawing/2014/main" id="{44646B51-6C3B-95FA-5C5B-74042C78E2BF}"/>
              </a:ext>
            </a:extLst>
          </p:cNvPr>
          <p:cNvSpPr txBox="1"/>
          <p:nvPr/>
        </p:nvSpPr>
        <p:spPr>
          <a:xfrm>
            <a:off x="783667" y="587601"/>
            <a:ext cx="3884650" cy="5386090"/>
          </a:xfrm>
          <a:prstGeom prst="rect">
            <a:avLst/>
          </a:prstGeom>
          <a:noFill/>
        </p:spPr>
        <p:txBody>
          <a:bodyPr wrap="square" rtlCol="0">
            <a:spAutoFit/>
          </a:bodyPr>
          <a:lstStyle/>
          <a:p>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Tenk også tilbake til tiden da de første menighetene samlet seg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for å minnes Jesus, være sammen for å be å lytte til de som kunne fortelle om Jesus (Bibelen – Det nye testamentet – hadde kanskje ikke blitt skrevet ennå, derfor var de avhengig av muntlig overføring av historiene). Det er denne rike tradisjonen vi viderefører med messen, og hver gang vi feirer den er Jesus tilstede med oss. Hvordan skal vi forholde oss til det?</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Hvordan vil </a:t>
            </a:r>
            <a:r>
              <a:rPr lang="nb-NO" sz="1800" b="1" i="1" kern="100" dirty="0">
                <a:effectLst/>
                <a:latin typeface="Calibri Light" panose="020F0302020204030204" pitchFamily="34" charset="0"/>
                <a:ea typeface="Calibri" panose="020F0502020204030204" pitchFamily="34" charset="0"/>
                <a:cs typeface="Times New Roman" panose="02020603050405020304" pitchFamily="18" charset="0"/>
              </a:rPr>
              <a:t>du</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møte Jesus i messen?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7" name="TekstSylinder 6">
            <a:extLst>
              <a:ext uri="{FF2B5EF4-FFF2-40B4-BE49-F238E27FC236}">
                <a16:creationId xmlns:a16="http://schemas.microsoft.com/office/drawing/2014/main" id="{A0DAAB36-B0B1-58CD-7B61-505F57E1BE1D}"/>
              </a:ext>
            </a:extLst>
          </p:cNvPr>
          <p:cNvSpPr txBox="1"/>
          <p:nvPr/>
        </p:nvSpPr>
        <p:spPr>
          <a:xfrm>
            <a:off x="5077358" y="948906"/>
            <a:ext cx="2915729" cy="3577390"/>
          </a:xfrm>
          <a:prstGeom prst="rect">
            <a:avLst/>
          </a:prstGeom>
          <a:noFill/>
        </p:spPr>
        <p:txBody>
          <a:bodyPr wrap="square" rtlCol="0">
            <a:spAutoFit/>
          </a:bodyPr>
          <a:lstStyle/>
          <a:p>
            <a:pPr>
              <a:lnSpc>
                <a:spcPct val="107000"/>
              </a:lnSpc>
              <a:spcAft>
                <a:spcPts val="800"/>
              </a:spcAft>
              <a:tabLst>
                <a:tab pos="1987550" algn="l"/>
              </a:tabLst>
            </a:pPr>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Se samling 7 </a:t>
            </a:r>
            <a:b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4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4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https://blilys.no/katekese/youcat-konfirmant/8kl-saml07/</a:t>
            </a:r>
            <a:r>
              <a:rPr lang="nb-NO" sz="1400"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for å få hjelp til å planlegge og å gjennomføre en messe.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987550" algn="l"/>
              </a:tabLst>
            </a:pPr>
            <a:endParaRPr lang="nb-NO"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987550" algn="l"/>
              </a:tabLs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Lag gjerne også </a:t>
            </a: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messearmbåndet</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en metode som hjelper deg å huske messens faste deler.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Bilde 7">
            <a:extLst>
              <a:ext uri="{FF2B5EF4-FFF2-40B4-BE49-F238E27FC236}">
                <a16:creationId xmlns:a16="http://schemas.microsoft.com/office/drawing/2014/main" id="{3517C865-81EB-C52F-A5B6-FAAFF00D8E02}"/>
              </a:ext>
            </a:extLst>
          </p:cNvPr>
          <p:cNvPicPr>
            <a:picLocks noChangeAspect="1"/>
          </p:cNvPicPr>
          <p:nvPr/>
        </p:nvPicPr>
        <p:blipFill>
          <a:blip r:embed="rId3"/>
          <a:stretch>
            <a:fillRect/>
          </a:stretch>
        </p:blipFill>
        <p:spPr>
          <a:xfrm>
            <a:off x="5437515" y="4860809"/>
            <a:ext cx="1998825" cy="1017920"/>
          </a:xfrm>
          <a:prstGeom prst="rect">
            <a:avLst/>
          </a:prstGeom>
        </p:spPr>
      </p:pic>
      <p:pic>
        <p:nvPicPr>
          <p:cNvPr id="9" name="Bilde 8">
            <a:extLst>
              <a:ext uri="{FF2B5EF4-FFF2-40B4-BE49-F238E27FC236}">
                <a16:creationId xmlns:a16="http://schemas.microsoft.com/office/drawing/2014/main" id="{92F8D126-35CC-C4F4-A58D-2C18B3F50A0D}"/>
              </a:ext>
            </a:extLst>
          </p:cNvPr>
          <p:cNvPicPr>
            <a:picLocks noChangeAspect="1"/>
          </p:cNvPicPr>
          <p:nvPr/>
        </p:nvPicPr>
        <p:blipFill>
          <a:blip r:embed="rId4"/>
          <a:stretch>
            <a:fillRect/>
          </a:stretch>
        </p:blipFill>
        <p:spPr>
          <a:xfrm>
            <a:off x="8307238" y="948906"/>
            <a:ext cx="3218070" cy="4290759"/>
          </a:xfrm>
          <a:prstGeom prst="rect">
            <a:avLst/>
          </a:prstGeom>
        </p:spPr>
      </p:pic>
    </p:spTree>
    <p:extLst>
      <p:ext uri="{BB962C8B-B14F-4D97-AF65-F5344CB8AC3E}">
        <p14:creationId xmlns:p14="http://schemas.microsoft.com/office/powerpoint/2010/main" val="23450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EAB276-777A-2942-1F8A-31224E5B6023}"/>
              </a:ext>
            </a:extLst>
          </p:cNvPr>
          <p:cNvSpPr>
            <a:spLocks noGrp="1"/>
          </p:cNvSpPr>
          <p:nvPr>
            <p:ph type="sldNum" sz="quarter" idx="12"/>
          </p:nvPr>
        </p:nvSpPr>
        <p:spPr/>
        <p:txBody>
          <a:bodyPr/>
          <a:lstStyle/>
          <a:p>
            <a:fld id="{6E91CC32-6A6B-4E2E-BBA1-6864F305DA26}" type="slidenum">
              <a:rPr lang="en-US" smtClean="0"/>
              <a:t>3</a:t>
            </a:fld>
            <a:endParaRPr lang="en-US"/>
          </a:p>
        </p:txBody>
      </p:sp>
      <p:sp>
        <p:nvSpPr>
          <p:cNvPr id="5" name="TextBox 4">
            <a:extLst>
              <a:ext uri="{FF2B5EF4-FFF2-40B4-BE49-F238E27FC236}">
                <a16:creationId xmlns:a16="http://schemas.microsoft.com/office/drawing/2014/main" id="{99E76A8B-0011-A949-79B6-67D0F75F2641}"/>
              </a:ext>
            </a:extLst>
          </p:cNvPr>
          <p:cNvSpPr txBox="1"/>
          <p:nvPr/>
        </p:nvSpPr>
        <p:spPr>
          <a:xfrm>
            <a:off x="1207698" y="603849"/>
            <a:ext cx="6262777" cy="1077218"/>
          </a:xfrm>
          <a:prstGeom prst="rect">
            <a:avLst/>
          </a:prstGeom>
          <a:noFill/>
        </p:spPr>
        <p:txBody>
          <a:bodyPr wrap="square" rtlCol="0">
            <a:spAutoFit/>
          </a:bodyPr>
          <a:lstStyle/>
          <a:p>
            <a:r>
              <a:rPr lang="nb-NO" sz="3200" b="1" dirty="0">
                <a:effectLst/>
                <a:latin typeface="Calibri Light" panose="020F0302020204030204" pitchFamily="34" charset="0"/>
                <a:ea typeface="Calibri" panose="020F0502020204030204" pitchFamily="34" charset="0"/>
              </a:rPr>
              <a:t>Hva om noen stilte dere følgende spørsmål:</a:t>
            </a:r>
            <a:endParaRPr lang="nb-NO" sz="3200" b="1" dirty="0"/>
          </a:p>
        </p:txBody>
      </p:sp>
      <p:sp>
        <p:nvSpPr>
          <p:cNvPr id="6" name="TextBox 5">
            <a:extLst>
              <a:ext uri="{FF2B5EF4-FFF2-40B4-BE49-F238E27FC236}">
                <a16:creationId xmlns:a16="http://schemas.microsoft.com/office/drawing/2014/main" id="{9768AD9D-4E62-9B00-5D5D-9BF63152BC03}"/>
              </a:ext>
            </a:extLst>
          </p:cNvPr>
          <p:cNvSpPr txBox="1"/>
          <p:nvPr/>
        </p:nvSpPr>
        <p:spPr>
          <a:xfrm>
            <a:off x="1526876" y="1966823"/>
            <a:ext cx="4942936" cy="1994392"/>
          </a:xfrm>
          <a:prstGeom prst="rect">
            <a:avLst/>
          </a:prstGeom>
          <a:noFill/>
        </p:spPr>
        <p:txBody>
          <a:bodyPr wrap="square" rtlCol="0">
            <a:spAutoFit/>
          </a:bodyPr>
          <a:lstStyle/>
          <a:p>
            <a:pPr marL="342900" lvl="0" indent="-342900">
              <a:lnSpc>
                <a:spcPct val="107000"/>
              </a:lnSpc>
              <a:spcAft>
                <a:spcPts val="800"/>
              </a:spcAft>
              <a:buFont typeface="Calibri Light" panose="020F0302020204030204" pitchFamily="34" charset="0"/>
              <a:buChar char="-"/>
            </a:pPr>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Hvorfor går </a:t>
            </a:r>
            <a:r>
              <a:rPr lang="nb-NO" sz="3200" b="1" i="1" u="sng" kern="100" dirty="0">
                <a:effectLst/>
                <a:latin typeface="Calibri Light" panose="020F0302020204030204" pitchFamily="34" charset="0"/>
                <a:ea typeface="Calibri" panose="020F0502020204030204" pitchFamily="34" charset="0"/>
                <a:cs typeface="Times New Roman" panose="02020603050405020304" pitchFamily="18" charset="0"/>
              </a:rPr>
              <a:t>du</a:t>
            </a:r>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 til messe?</a:t>
            </a:r>
          </a:p>
          <a:p>
            <a:pPr lvl="0">
              <a:lnSpc>
                <a:spcPct val="107000"/>
              </a:lnSpc>
              <a:spcAft>
                <a:spcPts val="800"/>
              </a:spcAft>
            </a:pPr>
            <a:endParaRPr lang="nb-NO"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2400" b="1" kern="100" dirty="0">
                <a:solidFill>
                  <a:srgbClr val="F4B083"/>
                </a:solidFill>
                <a:effectLst/>
                <a:latin typeface="Segoe UI Emoji" panose="020B0502040204020203" pitchFamily="34" charset="0"/>
                <a:ea typeface="Calibri" panose="020F0502020204030204" pitchFamily="34" charset="0"/>
                <a:cs typeface="Segoe UI Emoji" panose="020B0502040204020203" pitchFamily="34" charset="0"/>
              </a:rPr>
              <a:t>🤔</a:t>
            </a:r>
            <a:r>
              <a:rPr lang="nb-NO" sz="2400" b="1" kern="100" dirty="0">
                <a:solidFill>
                  <a:srgbClr val="7B7B7B"/>
                </a:solidFill>
                <a:effectLst/>
                <a:latin typeface="Calibri Light" panose="020F0302020204030204" pitchFamily="34" charset="0"/>
                <a:ea typeface="Calibri" panose="020F0502020204030204" pitchFamily="34" charset="0"/>
                <a:cs typeface="Times New Roman" panose="02020603050405020304" pitchFamily="18" charset="0"/>
              </a:rPr>
              <a:t> </a:t>
            </a:r>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Hva svarer du til det?</a:t>
            </a:r>
            <a:endParaRPr lang="nb-NO" sz="2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7" name="Picture 6">
            <a:extLst>
              <a:ext uri="{FF2B5EF4-FFF2-40B4-BE49-F238E27FC236}">
                <a16:creationId xmlns:a16="http://schemas.microsoft.com/office/drawing/2014/main" id="{D02B7D13-DD4E-B450-E42D-0B6C041A9892}"/>
              </a:ext>
            </a:extLst>
          </p:cNvPr>
          <p:cNvPicPr>
            <a:picLocks noChangeAspect="1"/>
          </p:cNvPicPr>
          <p:nvPr/>
        </p:nvPicPr>
        <p:blipFill>
          <a:blip r:embed="rId2"/>
          <a:stretch>
            <a:fillRect/>
          </a:stretch>
        </p:blipFill>
        <p:spPr>
          <a:xfrm>
            <a:off x="7134045" y="1334949"/>
            <a:ext cx="2856992" cy="3901482"/>
          </a:xfrm>
          <a:prstGeom prst="rect">
            <a:avLst/>
          </a:prstGeom>
        </p:spPr>
      </p:pic>
      <p:sp>
        <p:nvSpPr>
          <p:cNvPr id="8" name="TextBox 7">
            <a:extLst>
              <a:ext uri="{FF2B5EF4-FFF2-40B4-BE49-F238E27FC236}">
                <a16:creationId xmlns:a16="http://schemas.microsoft.com/office/drawing/2014/main" id="{D03FD609-CF27-D280-ABF1-0471C11A77B5}"/>
              </a:ext>
            </a:extLst>
          </p:cNvPr>
          <p:cNvSpPr txBox="1"/>
          <p:nvPr/>
        </p:nvSpPr>
        <p:spPr>
          <a:xfrm>
            <a:off x="1526876" y="5413533"/>
            <a:ext cx="10196253" cy="1107996"/>
          </a:xfrm>
          <a:prstGeom prst="rect">
            <a:avLst/>
          </a:prstGeom>
          <a:noFill/>
        </p:spPr>
        <p:txBody>
          <a:bodyPr wrap="square" rtlCol="0">
            <a:spAutoFit/>
          </a:bodyPr>
          <a:lstStyle/>
          <a:p>
            <a:r>
              <a:rPr lang="nb-NO" sz="2400" b="1" kern="100" dirty="0">
                <a:effectLst/>
                <a:latin typeface="Calibri Light" panose="020F0302020204030204" pitchFamily="34" charset="0"/>
                <a:ea typeface="Calibri" panose="020F0502020204030204" pitchFamily="34" charset="0"/>
                <a:cs typeface="Times New Roman" panose="02020603050405020304" pitchFamily="18" charset="0"/>
              </a:rPr>
              <a:t>Bruk nå litt tid på å snakke sammen om dette. Gjerne i grupper eller to og to først, og så i plenum.</a:t>
            </a:r>
            <a:endParaRPr lang="nb-NO" sz="2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161999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F122BC-70E4-9370-1F45-EE825509B8C2}"/>
              </a:ext>
            </a:extLst>
          </p:cNvPr>
          <p:cNvSpPr>
            <a:spLocks noGrp="1"/>
          </p:cNvSpPr>
          <p:nvPr>
            <p:ph type="sldNum" sz="quarter" idx="12"/>
          </p:nvPr>
        </p:nvSpPr>
        <p:spPr/>
        <p:txBody>
          <a:bodyPr/>
          <a:lstStyle/>
          <a:p>
            <a:fld id="{6E91CC32-6A6B-4E2E-BBA1-6864F305DA26}" type="slidenum">
              <a:rPr lang="en-US" smtClean="0"/>
              <a:t>4</a:t>
            </a:fld>
            <a:endParaRPr lang="en-US"/>
          </a:p>
        </p:txBody>
      </p:sp>
      <p:pic>
        <p:nvPicPr>
          <p:cNvPr id="5" name="Picture 4">
            <a:extLst>
              <a:ext uri="{FF2B5EF4-FFF2-40B4-BE49-F238E27FC236}">
                <a16:creationId xmlns:a16="http://schemas.microsoft.com/office/drawing/2014/main" id="{4C3EE7D0-05B8-085E-8D8C-26B1FA3122BA}"/>
              </a:ext>
            </a:extLst>
          </p:cNvPr>
          <p:cNvPicPr>
            <a:picLocks noChangeAspect="1"/>
          </p:cNvPicPr>
          <p:nvPr/>
        </p:nvPicPr>
        <p:blipFill>
          <a:blip r:embed="rId2"/>
          <a:stretch>
            <a:fillRect/>
          </a:stretch>
        </p:blipFill>
        <p:spPr>
          <a:xfrm>
            <a:off x="1165401" y="1628009"/>
            <a:ext cx="3835871" cy="3841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0FA7B633-B3C6-8B6B-D3DA-C66ABA71108D}"/>
              </a:ext>
            </a:extLst>
          </p:cNvPr>
          <p:cNvSpPr txBox="1"/>
          <p:nvPr/>
        </p:nvSpPr>
        <p:spPr>
          <a:xfrm>
            <a:off x="528302" y="602584"/>
            <a:ext cx="6122663" cy="861774"/>
          </a:xfrm>
          <a:prstGeom prst="rect">
            <a:avLst/>
          </a:prstGeom>
          <a:noFill/>
        </p:spPr>
        <p:txBody>
          <a:bodyPr wrap="square" rtlCol="0">
            <a:spAutoFit/>
          </a:bodyPr>
          <a:lstStyle/>
          <a:p>
            <a:r>
              <a:rPr lang="nb-NO" sz="3200" b="1" kern="100" dirty="0">
                <a:effectLst/>
                <a:latin typeface="Calibri Light" panose="020F0302020204030204" pitchFamily="34" charset="0"/>
                <a:ea typeface="Calibri" panose="020F0502020204030204" pitchFamily="34" charset="0"/>
                <a:cs typeface="Times New Roman" panose="02020603050405020304" pitchFamily="18" charset="0"/>
              </a:rPr>
              <a:t>10 Grunner til at jeg ikke vasker meg.</a:t>
            </a:r>
            <a:endParaRPr lang="nb-NO" sz="3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7" name="TextBox 6">
            <a:extLst>
              <a:ext uri="{FF2B5EF4-FFF2-40B4-BE49-F238E27FC236}">
                <a16:creationId xmlns:a16="http://schemas.microsoft.com/office/drawing/2014/main" id="{8DDFE104-9917-EC4A-DB4E-43AF9B0D72E9}"/>
              </a:ext>
            </a:extLst>
          </p:cNvPr>
          <p:cNvSpPr txBox="1"/>
          <p:nvPr/>
        </p:nvSpPr>
        <p:spPr>
          <a:xfrm>
            <a:off x="6820566" y="974789"/>
            <a:ext cx="4692770" cy="2308324"/>
          </a:xfrm>
          <a:prstGeom prst="rect">
            <a:avLst/>
          </a:prstGeom>
          <a:noFill/>
        </p:spPr>
        <p:txBody>
          <a:bodyPr wrap="square" rtlCol="0">
            <a:spAutoFit/>
          </a:bodyPr>
          <a:lstStyle/>
          <a:p>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Ta en titt på den første siden i kapittel 10 i YOUCAT Konfirmant, der de har byttet ut «10 grunner til at jeg ikke går i messen» med «10 grunner til at jeg ikke vasker meg». For oss </a:t>
            </a:r>
            <a:r>
              <a:rPr lang="nb-NO" sz="1800" i="1" kern="100" dirty="0">
                <a:effectLst/>
                <a:latin typeface="Calibri Light" panose="020F0302020204030204" pitchFamily="34" charset="0"/>
                <a:ea typeface="Calibri" panose="020F0502020204030204" pitchFamily="34" charset="0"/>
                <a:cs typeface="Times New Roman" panose="02020603050405020304" pitchFamily="18" charset="0"/>
              </a:rPr>
              <a:t>(både dere konfirmanter og oss voksne)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er det innlysende at man bør vaske seg. Da du var mindre, kunne du selv kanskje kommet på </a:t>
            </a:r>
            <a:r>
              <a:rPr lang="nb-NO" sz="1800" i="1" kern="100" dirty="0">
                <a:effectLst/>
                <a:latin typeface="Calibri Light" panose="020F0302020204030204" pitchFamily="34" charset="0"/>
                <a:ea typeface="Calibri" panose="020F0502020204030204" pitchFamily="34" charset="0"/>
                <a:cs typeface="Times New Roman" panose="02020603050405020304" pitchFamily="18" charset="0"/>
              </a:rPr>
              <a:t>flere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grunner til å ikke å skulle ta en dusj eller et bad.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BD73D44-5664-2221-7F03-6CD34329DE6B}"/>
              </a:ext>
            </a:extLst>
          </p:cNvPr>
          <p:cNvSpPr txBox="1"/>
          <p:nvPr/>
        </p:nvSpPr>
        <p:spPr>
          <a:xfrm>
            <a:off x="5419118" y="5652796"/>
            <a:ext cx="6338693" cy="646331"/>
          </a:xfrm>
          <a:prstGeom prst="rect">
            <a:avLst/>
          </a:prstGeom>
          <a:noFill/>
        </p:spPr>
        <p:txBody>
          <a:bodyPr wrap="square" rtlCol="0">
            <a:spAutoFit/>
          </a:bodyPr>
          <a:lstStyle/>
          <a:p>
            <a:r>
              <a:rPr lang="nb-NO" sz="1200" dirty="0">
                <a:effectLst/>
                <a:latin typeface="Calibri Light" panose="020F0302020204030204" pitchFamily="34" charset="0"/>
                <a:ea typeface="Calibri" panose="020F0502020204030204" pitchFamily="34" charset="0"/>
              </a:rPr>
              <a:t>Hvis dere har vært innom Frognerparken i Oslo, har dere kanskje sett denne statuen. Den heter «Sinnataggen», og det kan godt tenkes kunstneren, Gustav Vigeland, nettopp ville lage en fremstilling av en som ikke ville vaske seg. </a:t>
            </a:r>
            <a:endParaRPr lang="nb-NO" sz="1200" dirty="0"/>
          </a:p>
        </p:txBody>
      </p:sp>
      <p:sp>
        <p:nvSpPr>
          <p:cNvPr id="9" name="TextBox 8">
            <a:extLst>
              <a:ext uri="{FF2B5EF4-FFF2-40B4-BE49-F238E27FC236}">
                <a16:creationId xmlns:a16="http://schemas.microsoft.com/office/drawing/2014/main" id="{936DB01A-A580-8276-B887-2176EC56FF53}"/>
              </a:ext>
            </a:extLst>
          </p:cNvPr>
          <p:cNvSpPr txBox="1"/>
          <p:nvPr/>
        </p:nvSpPr>
        <p:spPr>
          <a:xfrm>
            <a:off x="5419118" y="3484294"/>
            <a:ext cx="6012612" cy="1959960"/>
          </a:xfrm>
          <a:prstGeom prst="rect">
            <a:avLst/>
          </a:prstGeom>
          <a:noFill/>
        </p:spPr>
        <p:txBody>
          <a:bodyPr wrap="square" rtlCol="0">
            <a:spAutoFit/>
          </a:bodyPr>
          <a:lstStyle/>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Små barn vil jo ofte nettopp ikke vaske seg. Kanskje brukte du én eller flere av de 10 grunnene som står på lista på s. 87 i YOUCAT Konfirmant da du var liten-?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Så kan dere lure på hvorfor i huleste det er slik at de sammen ligner messen og det å vaske seg-</a:t>
            </a:r>
            <a:r>
              <a:rPr lang="nb-NO" sz="1800" b="1" i="1"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Ok. Kanskje har dere skjønt det …?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9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AAE0BC-05C1-02EF-CAC2-DADDABAFDC65}"/>
              </a:ext>
            </a:extLst>
          </p:cNvPr>
          <p:cNvSpPr>
            <a:spLocks noGrp="1"/>
          </p:cNvSpPr>
          <p:nvPr>
            <p:ph type="sldNum" sz="quarter" idx="12"/>
          </p:nvPr>
        </p:nvSpPr>
        <p:spPr/>
        <p:txBody>
          <a:bodyPr/>
          <a:lstStyle/>
          <a:p>
            <a:fld id="{6E91CC32-6A6B-4E2E-BBA1-6864F305DA26}" type="slidenum">
              <a:rPr lang="en-US" smtClean="0"/>
              <a:t>5</a:t>
            </a:fld>
            <a:endParaRPr lang="en-US"/>
          </a:p>
        </p:txBody>
      </p:sp>
      <p:sp>
        <p:nvSpPr>
          <p:cNvPr id="5" name="TextBox 4">
            <a:extLst>
              <a:ext uri="{FF2B5EF4-FFF2-40B4-BE49-F238E27FC236}">
                <a16:creationId xmlns:a16="http://schemas.microsoft.com/office/drawing/2014/main" id="{5079D695-8B26-643B-5860-0C9951CADAAD}"/>
              </a:ext>
            </a:extLst>
          </p:cNvPr>
          <p:cNvSpPr txBox="1"/>
          <p:nvPr/>
        </p:nvSpPr>
        <p:spPr>
          <a:xfrm>
            <a:off x="748341" y="603850"/>
            <a:ext cx="10695318" cy="1292662"/>
          </a:xfrm>
          <a:prstGeom prst="rect">
            <a:avLst/>
          </a:prstGeom>
          <a:noFill/>
        </p:spPr>
        <p:txBody>
          <a:bodyPr wrap="square" rtlCol="0">
            <a:spAutoFit/>
          </a:bodyPr>
          <a:lstStyle/>
          <a:p>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Ekstra refleksjonsspørsmål:</a:t>
            </a:r>
            <a:endParaRPr lang="nb-NO" sz="36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r>
              <a:rPr lang="nb-NO" sz="2400" dirty="0"/>
              <a:t>Hvorfor sammenlignes det å ikke vaske seg med det ikke ville gå i kirken?</a:t>
            </a:r>
          </a:p>
        </p:txBody>
      </p:sp>
      <p:sp>
        <p:nvSpPr>
          <p:cNvPr id="6" name="TextBox 5">
            <a:extLst>
              <a:ext uri="{FF2B5EF4-FFF2-40B4-BE49-F238E27FC236}">
                <a16:creationId xmlns:a16="http://schemas.microsoft.com/office/drawing/2014/main" id="{5BB4C75A-884F-788F-56D6-C0D3C19B50A7}"/>
              </a:ext>
            </a:extLst>
          </p:cNvPr>
          <p:cNvSpPr txBox="1"/>
          <p:nvPr/>
        </p:nvSpPr>
        <p:spPr>
          <a:xfrm>
            <a:off x="854015" y="2199736"/>
            <a:ext cx="10589644" cy="3743332"/>
          </a:xfrm>
          <a:prstGeom prst="rect">
            <a:avLst/>
          </a:prstGeom>
          <a:noFill/>
        </p:spPr>
        <p:txBody>
          <a:bodyPr wrap="square" rtlCol="0">
            <a:spAutoFit/>
          </a:bodyPr>
          <a:lstStyle/>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En slags fasit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Nå, som du har blitt tenåring, vet du jo at det både er sunt og bra å vaske seg. De fleste liker f.eks. ikke å gå ut av huset uten å ha tatt en dusj. Man vil se ren ut og lukte rent. Små barn skjønner ikke dette alltid. De tenker ofte bare på at de ikke vil gi fra seg leketid og annet morsom tid for å stå i dusjen, bade i badekaret eller vaske seg/bli vasket. De tenker ikke på hvor bra det er i lengden, men på det de opplever der og da i øyeblikket.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Akkurat slik som et lite barn kan føle motstand mot å vaske seg,</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kan vi eldre (ungdommer, og voksne med) føle at det å gå i kirken/i messen er slitsomt, kjedelig, et ork, osv. Vi kan lett glemme å se at dette ikke bare har en viktig og positiv langtidseffekt, men at det også er helt herlig å oppleve Guds nærvær, felles bønn (med resten av menighetene) og spesielt Jesus i eukaristien (kommunionen).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42791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B90C3E-F11D-BE00-0D6F-DE393B093E0A}"/>
              </a:ext>
            </a:extLst>
          </p:cNvPr>
          <p:cNvSpPr>
            <a:spLocks noGrp="1"/>
          </p:cNvSpPr>
          <p:nvPr>
            <p:ph type="sldNum" sz="quarter" idx="12"/>
          </p:nvPr>
        </p:nvSpPr>
        <p:spPr/>
        <p:txBody>
          <a:bodyPr/>
          <a:lstStyle/>
          <a:p>
            <a:fld id="{6E91CC32-6A6B-4E2E-BBA1-6864F305DA26}" type="slidenum">
              <a:rPr lang="en-US" smtClean="0"/>
              <a:t>6</a:t>
            </a:fld>
            <a:endParaRPr lang="en-US"/>
          </a:p>
        </p:txBody>
      </p:sp>
      <p:sp>
        <p:nvSpPr>
          <p:cNvPr id="5" name="TextBox 4">
            <a:extLst>
              <a:ext uri="{FF2B5EF4-FFF2-40B4-BE49-F238E27FC236}">
                <a16:creationId xmlns:a16="http://schemas.microsoft.com/office/drawing/2014/main" id="{7C1BEFAE-E504-E930-11EF-648847448452}"/>
              </a:ext>
            </a:extLst>
          </p:cNvPr>
          <p:cNvSpPr txBox="1"/>
          <p:nvPr/>
        </p:nvSpPr>
        <p:spPr>
          <a:xfrm>
            <a:off x="669985" y="250816"/>
            <a:ext cx="10852030" cy="5382243"/>
          </a:xfrm>
          <a:prstGeom prst="rect">
            <a:avLst/>
          </a:prstGeom>
          <a:noFill/>
        </p:spPr>
        <p:txBody>
          <a:bodyPr wrap="square" rtlCol="0">
            <a:spAutoFit/>
          </a:bodyPr>
          <a:lstStyle/>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(Mer fasit …)</a:t>
            </a:r>
          </a:p>
          <a:p>
            <a:pPr>
              <a:lnSpc>
                <a:spcPct val="107000"/>
              </a:lnSpc>
              <a:spcAft>
                <a:spcPts val="800"/>
              </a:spcAft>
            </a:pPr>
            <a:endParaRPr lang="nb-NO" sz="400" kern="100"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Tenk de gangene du virkelig nyter å dusje. Det er herlig! Du føler deg varm, deilig, oppfrisket, m.m. Hvis man virkelig forstår eukaristien, så er det en million ganger bedre enn en fantastisk dusjopplevelse. Vi møter Jesus, og vi får lov til å bære ham med oss ut av messen (ettersom vi har mottatt Ham i kommunionen) og ut i livet. Her – i hverdagen vår – kan han gi oss styrke, og vi kan få lov til å dele Ham med andre. Om du synes det er vanskelig å snakke om Jesus og om troen din til andre, så kan du i hvert fall gjøre ditt aller beste å leve slik Gud vil; i nestekjærlighet til andre, i kjærlighet til oss selv og i kjærlighet til Gud. Gjennom våre handlinger og vår medmenneskelighet, forteller vi kanskje enda mer enn vi kan med ord.</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Når det kan komme så mye godt ut av det å gå i messen, da er vanskelig å komme på en eneste grunn for ikke å skulle gå …? </a:t>
            </a:r>
            <a:r>
              <a:rPr lang="nb-NO" sz="1800" b="1" kern="100" dirty="0">
                <a:solidFill>
                  <a:srgbClr val="C9C9C9"/>
                </a:solidFill>
                <a:effectLst/>
                <a:latin typeface="Segoe UI Emoji" panose="020B0502040204020203" pitchFamily="34" charset="0"/>
                <a:ea typeface="Calibri" panose="020F0502020204030204" pitchFamily="34" charset="0"/>
                <a:cs typeface="Segoe UI Emoji" panose="020B0502040204020203" pitchFamily="34" charset="0"/>
              </a:rPr>
              <a: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a:t>
            </a:r>
            <a:br>
              <a:rPr lang="nb-NO" kern="100" dirty="0">
                <a:latin typeface="Calibri" panose="020F0502020204030204" pitchFamily="34" charset="0"/>
                <a:ea typeface="Calibri" panose="020F0502020204030204" pitchFamily="34" charset="0"/>
                <a:cs typeface="Times New Roman" panose="02020603050405020304" pitchFamily="18" charset="0"/>
              </a:rPr>
            </a:br>
            <a:r>
              <a:rPr lang="nb-NO" sz="1800" b="1" dirty="0">
                <a:effectLst/>
                <a:latin typeface="Calibri Light" panose="020F0302020204030204" pitchFamily="34" charset="0"/>
                <a:ea typeface="Calibri" panose="020F0502020204030204" pitchFamily="34" charset="0"/>
              </a:rPr>
              <a:t>Det er slik at jo eldre man blir, jo mer skjønner man</a:t>
            </a:r>
            <a:r>
              <a:rPr lang="nb-NO" sz="1800" dirty="0">
                <a:effectLst/>
                <a:latin typeface="Calibri Light" panose="020F0302020204030204" pitchFamily="34" charset="0"/>
                <a:ea typeface="Calibri" panose="020F0502020204030204" pitchFamily="34" charset="0"/>
              </a:rPr>
              <a:t>. Akkurat nå kan det hende du føler det å gå i messen er like bortkastet som et lite barn føler det er bortkastet å vaske seg. Så blir man eldre, og så plutselig en dag forstår man hva det er faktisk er messen dreier seg om. For å sitere p Josef Ottersen (fra side 60 i veilederen til kateketen deres), så er messen «himmel på jord». I messen opplever vi noe fantastisk hver eneste gang vi feirer den</a:t>
            </a:r>
            <a:endParaRPr lang="nb-NO" dirty="0"/>
          </a:p>
        </p:txBody>
      </p:sp>
      <p:sp>
        <p:nvSpPr>
          <p:cNvPr id="6" name="TextBox 5">
            <a:extLst>
              <a:ext uri="{FF2B5EF4-FFF2-40B4-BE49-F238E27FC236}">
                <a16:creationId xmlns:a16="http://schemas.microsoft.com/office/drawing/2014/main" id="{D901D055-59EC-C8A0-6484-10816FAC812F}"/>
              </a:ext>
            </a:extLst>
          </p:cNvPr>
          <p:cNvSpPr txBox="1"/>
          <p:nvPr/>
        </p:nvSpPr>
        <p:spPr>
          <a:xfrm>
            <a:off x="1099263" y="5861648"/>
            <a:ext cx="9787274" cy="646331"/>
          </a:xfrm>
          <a:prstGeom prst="rect">
            <a:avLst/>
          </a:prstGeom>
          <a:noFill/>
        </p:spPr>
        <p:txBody>
          <a:bodyPr wrap="square" rtlCol="0">
            <a:spAutoFit/>
          </a:bodyPr>
          <a:lstStyle/>
          <a:p>
            <a:r>
              <a:rPr lang="nb-NO" sz="1800" b="1" dirty="0">
                <a:effectLst/>
                <a:latin typeface="Calibri Light" panose="020F0302020204030204" pitchFamily="34" charset="0"/>
                <a:ea typeface="Calibri" panose="020F0502020204030204" pitchFamily="34" charset="0"/>
              </a:rPr>
              <a:t>Kirkebudene:</a:t>
            </a:r>
            <a:r>
              <a:rPr lang="nb-NO" sz="1800" dirty="0">
                <a:effectLst/>
                <a:latin typeface="Calibri Light" panose="020F0302020204030204" pitchFamily="34" charset="0"/>
                <a:ea typeface="Calibri" panose="020F0502020204030204" pitchFamily="34" charset="0"/>
              </a:rPr>
              <a:t> I margen på side 87 i YOUCAT Konfirmant står det en henvisning til det som kalles for «Kirkebudene». Ta en titt på dette. Vi kommer tilbake til dette på slutten av denne samlingen.</a:t>
            </a:r>
            <a:endParaRPr lang="nb-NO" dirty="0"/>
          </a:p>
        </p:txBody>
      </p:sp>
    </p:spTree>
    <p:extLst>
      <p:ext uri="{BB962C8B-B14F-4D97-AF65-F5344CB8AC3E}">
        <p14:creationId xmlns:p14="http://schemas.microsoft.com/office/powerpoint/2010/main" val="337811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432B70-8755-19D9-D56C-960725B3D553}"/>
              </a:ext>
            </a:extLst>
          </p:cNvPr>
          <p:cNvSpPr>
            <a:spLocks noGrp="1"/>
          </p:cNvSpPr>
          <p:nvPr>
            <p:ph type="sldNum" sz="quarter" idx="12"/>
          </p:nvPr>
        </p:nvSpPr>
        <p:spPr/>
        <p:txBody>
          <a:bodyPr/>
          <a:lstStyle/>
          <a:p>
            <a:fld id="{6E91CC32-6A6B-4E2E-BBA1-6864F305DA26}" type="slidenum">
              <a:rPr lang="en-US" smtClean="0"/>
              <a:t>7</a:t>
            </a:fld>
            <a:endParaRPr lang="en-US"/>
          </a:p>
        </p:txBody>
      </p:sp>
      <p:sp>
        <p:nvSpPr>
          <p:cNvPr id="7" name="TextBox 6">
            <a:extLst>
              <a:ext uri="{FF2B5EF4-FFF2-40B4-BE49-F238E27FC236}">
                <a16:creationId xmlns:a16="http://schemas.microsoft.com/office/drawing/2014/main" id="{23CC7203-EED1-0CE2-176C-7C60CDC7DF49}"/>
              </a:ext>
            </a:extLst>
          </p:cNvPr>
          <p:cNvSpPr txBox="1"/>
          <p:nvPr/>
        </p:nvSpPr>
        <p:spPr>
          <a:xfrm>
            <a:off x="1164566" y="698740"/>
            <a:ext cx="7539487" cy="646331"/>
          </a:xfrm>
          <a:prstGeom prst="rect">
            <a:avLst/>
          </a:prstGeom>
          <a:noFill/>
        </p:spPr>
        <p:txBody>
          <a:bodyPr wrap="square" rtlCol="0">
            <a:spAutoFit/>
          </a:bodyPr>
          <a:lstStyle/>
          <a:p>
            <a:r>
              <a:rPr lang="nb-NO" sz="3600" b="1" dirty="0">
                <a:effectLst/>
                <a:latin typeface="Calibri Light" panose="020F0302020204030204" pitchFamily="34" charset="0"/>
                <a:ea typeface="Calibri" panose="020F0502020204030204" pitchFamily="34" charset="0"/>
              </a:rPr>
              <a:t>Nattverdens opprinnelse</a:t>
            </a:r>
            <a:endParaRPr lang="nb-NO" sz="3600" dirty="0"/>
          </a:p>
        </p:txBody>
      </p:sp>
      <p:sp>
        <p:nvSpPr>
          <p:cNvPr id="8" name="TextBox 7">
            <a:extLst>
              <a:ext uri="{FF2B5EF4-FFF2-40B4-BE49-F238E27FC236}">
                <a16:creationId xmlns:a16="http://schemas.microsoft.com/office/drawing/2014/main" id="{CC077343-7193-901E-3C79-6B33D945B27D}"/>
              </a:ext>
            </a:extLst>
          </p:cNvPr>
          <p:cNvSpPr txBox="1"/>
          <p:nvPr/>
        </p:nvSpPr>
        <p:spPr>
          <a:xfrm>
            <a:off x="1164566" y="1453984"/>
            <a:ext cx="10834608" cy="1469826"/>
          </a:xfrm>
          <a:prstGeom prst="rect">
            <a:avLst/>
          </a:prstGeom>
          <a:noFill/>
        </p:spPr>
        <p:txBody>
          <a:bodyPr wrap="square" rtlCol="0">
            <a:spAutoFit/>
          </a:bodyPr>
          <a:lstStyle/>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er ikke uten grunn at vi snakker om messens mysterium. Det som skjer er på en måte både hemmelig, spennende og fantastisk på én gang. Men, når begynte det hele? Når ble den aller første kommunion feiret?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kan godt hende dette er et enkelt spørsmål, eller at du sier «Å, ja. Selvfølgelig!» når du hører svaret </a:t>
            </a:r>
            <a:r>
              <a:rPr lang="nb-NO" sz="1800" kern="100" dirty="0">
                <a:effectLst/>
                <a:latin typeface="Segoe UI Emoji" panose="020B0502040204020203" pitchFamily="34" charset="0"/>
                <a:ea typeface="Calibri" panose="020F0502020204030204" pitchFamily="34" charset="0"/>
                <a:cs typeface="Calibri Light" panose="020F0302020204030204" pitchFamily="34" charset="0"/>
                <a:sym typeface="Segoe UI Emoji" panose="020B0502040204020203" pitchFamily="34" charset="0"/>
              </a:rPr>
              <a:t>😊</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stemmer! Det var på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Skjærtorsdag</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da Jesus feiret sitt siste måltid sammen med disiplene, vennene sine.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7CD0DEA-01F4-FA2E-7045-B80F5F094DA2}"/>
              </a:ext>
            </a:extLst>
          </p:cNvPr>
          <p:cNvPicPr>
            <a:picLocks noChangeAspect="1"/>
          </p:cNvPicPr>
          <p:nvPr/>
        </p:nvPicPr>
        <p:blipFill>
          <a:blip r:embed="rId2"/>
          <a:stretch>
            <a:fillRect/>
          </a:stretch>
        </p:blipFill>
        <p:spPr>
          <a:xfrm>
            <a:off x="2339283" y="3305615"/>
            <a:ext cx="6645216" cy="2737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982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AD2C81-EFB7-2E74-1CA9-17856A39FDD5}"/>
              </a:ext>
            </a:extLst>
          </p:cNvPr>
          <p:cNvSpPr>
            <a:spLocks noGrp="1"/>
          </p:cNvSpPr>
          <p:nvPr>
            <p:ph type="sldNum" sz="quarter" idx="12"/>
          </p:nvPr>
        </p:nvSpPr>
        <p:spPr/>
        <p:txBody>
          <a:bodyPr/>
          <a:lstStyle/>
          <a:p>
            <a:fld id="{6E91CC32-6A6B-4E2E-BBA1-6864F305DA26}" type="slidenum">
              <a:rPr lang="en-US" smtClean="0"/>
              <a:t>8</a:t>
            </a:fld>
            <a:endParaRPr lang="en-US"/>
          </a:p>
        </p:txBody>
      </p:sp>
      <p:sp>
        <p:nvSpPr>
          <p:cNvPr id="5" name="TextBox 4">
            <a:extLst>
              <a:ext uri="{FF2B5EF4-FFF2-40B4-BE49-F238E27FC236}">
                <a16:creationId xmlns:a16="http://schemas.microsoft.com/office/drawing/2014/main" id="{C52EAA67-D510-067D-43E7-959F2C935135}"/>
              </a:ext>
            </a:extLst>
          </p:cNvPr>
          <p:cNvSpPr txBox="1"/>
          <p:nvPr/>
        </p:nvSpPr>
        <p:spPr>
          <a:xfrm>
            <a:off x="7099540" y="969818"/>
            <a:ext cx="4233478" cy="4632550"/>
          </a:xfrm>
          <a:prstGeom prst="rect">
            <a:avLst/>
          </a:prstGeom>
          <a:noFill/>
        </p:spPr>
        <p:txBody>
          <a:bodyPr wrap="square" rtlCol="0">
            <a:spAutoFit/>
          </a:bodyPr>
          <a:lstStyle/>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Hvis dere ikke har lest det som faktisk skjedde den dagen, så </a:t>
            </a:r>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les gjerne fra Bibelen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her før dere går videre:</a:t>
            </a:r>
          </a:p>
          <a:p>
            <a:pPr>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kern="100"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Bibelselskapet | Nettbibelen</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b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(Les gjerne alt frem til vers 20, eller fortsette å lese videre hva som skjedde med Jesus etter måltidet.)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HER kan dere få litt mer fakta om det som skjedde: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800" u="sng" kern="100"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Bibelselskapet | Skjærtorsdag</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6" name="Picture 5">
            <a:extLst>
              <a:ext uri="{FF2B5EF4-FFF2-40B4-BE49-F238E27FC236}">
                <a16:creationId xmlns:a16="http://schemas.microsoft.com/office/drawing/2014/main" id="{5ADA0708-4FCE-0B71-C053-9CD94DBE4AE0}"/>
              </a:ext>
            </a:extLst>
          </p:cNvPr>
          <p:cNvPicPr>
            <a:picLocks noChangeAspect="1"/>
          </p:cNvPicPr>
          <p:nvPr/>
        </p:nvPicPr>
        <p:blipFill>
          <a:blip r:embed="rId4"/>
          <a:stretch>
            <a:fillRect/>
          </a:stretch>
        </p:blipFill>
        <p:spPr>
          <a:xfrm>
            <a:off x="1006764" y="969818"/>
            <a:ext cx="5634181" cy="4225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13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F0EAABE-27DD-458F-7095-7ED405647347}"/>
              </a:ext>
            </a:extLst>
          </p:cNvPr>
          <p:cNvSpPr>
            <a:spLocks noGrp="1"/>
          </p:cNvSpPr>
          <p:nvPr>
            <p:ph type="sldNum" sz="quarter" idx="12"/>
          </p:nvPr>
        </p:nvSpPr>
        <p:spPr/>
        <p:txBody>
          <a:bodyPr/>
          <a:lstStyle/>
          <a:p>
            <a:fld id="{6E91CC32-6A6B-4E2E-BBA1-6864F305DA26}" type="slidenum">
              <a:rPr lang="en-US" smtClean="0"/>
              <a:t>9</a:t>
            </a:fld>
            <a:endParaRPr lang="en-US"/>
          </a:p>
        </p:txBody>
      </p:sp>
      <p:sp>
        <p:nvSpPr>
          <p:cNvPr id="5" name="TekstSylinder 4">
            <a:extLst>
              <a:ext uri="{FF2B5EF4-FFF2-40B4-BE49-F238E27FC236}">
                <a16:creationId xmlns:a16="http://schemas.microsoft.com/office/drawing/2014/main" id="{938D97B6-E2D7-DAA7-5635-0469E721FA82}"/>
              </a:ext>
            </a:extLst>
          </p:cNvPr>
          <p:cNvSpPr txBox="1"/>
          <p:nvPr/>
        </p:nvSpPr>
        <p:spPr>
          <a:xfrm>
            <a:off x="914400" y="698740"/>
            <a:ext cx="3562709" cy="646331"/>
          </a:xfrm>
          <a:prstGeom prst="rect">
            <a:avLst/>
          </a:prstGeom>
          <a:noFill/>
        </p:spPr>
        <p:txBody>
          <a:bodyPr wrap="square" rtlCol="0">
            <a:spAutoFit/>
          </a:bodyPr>
          <a:lstStyle/>
          <a:p>
            <a:r>
              <a:rPr lang="nb-NO" sz="3600" b="1" kern="100" dirty="0">
                <a:effectLst/>
                <a:latin typeface="Calibri Light" panose="020F0302020204030204" pitchFamily="34" charset="0"/>
                <a:ea typeface="Calibri" panose="020F0502020204030204" pitchFamily="34" charset="0"/>
                <a:cs typeface="Times New Roman" panose="02020603050405020304" pitchFamily="18" charset="0"/>
              </a:rPr>
              <a:t>Jesu siste måltid</a:t>
            </a:r>
            <a:endParaRPr lang="nb-NO"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0ED60FBC-5B80-0C25-5312-AD6BCE7D671B}"/>
              </a:ext>
            </a:extLst>
          </p:cNvPr>
          <p:cNvPicPr>
            <a:picLocks noChangeAspect="1"/>
          </p:cNvPicPr>
          <p:nvPr/>
        </p:nvPicPr>
        <p:blipFill>
          <a:blip r:embed="rId2"/>
          <a:stretch>
            <a:fillRect/>
          </a:stretch>
        </p:blipFill>
        <p:spPr>
          <a:xfrm>
            <a:off x="6072910" y="1345071"/>
            <a:ext cx="5142642" cy="2571321"/>
          </a:xfrm>
          <a:prstGeom prst="rect">
            <a:avLst/>
          </a:prstGeom>
          <a:effectLst>
            <a:reflection blurRad="6350" stA="50000" endA="295" endPos="92000" dist="101600" dir="5400000" sy="-100000" algn="bl" rotWithShape="0"/>
          </a:effectLst>
        </p:spPr>
      </p:pic>
      <p:sp>
        <p:nvSpPr>
          <p:cNvPr id="7" name="TekstSylinder 6">
            <a:extLst>
              <a:ext uri="{FF2B5EF4-FFF2-40B4-BE49-F238E27FC236}">
                <a16:creationId xmlns:a16="http://schemas.microsoft.com/office/drawing/2014/main" id="{1104CAD7-9356-2449-580D-2BA0572D7C8B}"/>
              </a:ext>
            </a:extLst>
          </p:cNvPr>
          <p:cNvSpPr txBox="1"/>
          <p:nvPr/>
        </p:nvSpPr>
        <p:spPr>
          <a:xfrm>
            <a:off x="914400" y="1662388"/>
            <a:ext cx="4599709" cy="4928785"/>
          </a:xfrm>
          <a:prstGeom prst="rect">
            <a:avLst/>
          </a:prstGeom>
          <a:noFill/>
        </p:spPr>
        <p:txBody>
          <a:bodyPr wrap="square" rtlCol="0">
            <a:spAutoFit/>
          </a:bodyPr>
          <a:lstStyle/>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På side 92 og 93 i YOUCAT Konfirmant kan dere se den mest berømte fremstillingen av Jesu siste måltid («The Last Supper»), malt av renessansemaleren Leonardo Da Vinci. </a:t>
            </a:r>
          </a:p>
          <a:p>
            <a:pPr>
              <a:lnSpc>
                <a:spcPct val="107000"/>
              </a:lnSpc>
              <a:spcAft>
                <a:spcPts val="800"/>
              </a:spcAft>
            </a:pPr>
            <a:endParaRPr lang="nb-NO" kern="100"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er mange som tror at Da Vincis maleri er en slags faktafremstilling av det som skjedde; som om Da Vinci var tilstede da det skjedde og malte dette der og da, men Da Vinci ble jo født over 1400 år etter at Jesus dro opp til himmelen. Hvis dere vil lære litt mer om Da Vinci, så ta gjerne en titt på lenken nedenfor. Han var en fantastisk maler og vitenskapsmann for sin tid.</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Leonardo da Vinci | Skolerom.no</a:t>
            </a:r>
            <a:r>
              <a:rPr lang="nb-NO"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204706138"/>
      </p:ext>
    </p:extLst>
  </p:cSld>
  <p:clrMapOvr>
    <a:masterClrMapping/>
  </p:clrMapOvr>
</p:sld>
</file>

<file path=ppt/theme/theme1.xml><?xml version="1.0" encoding="utf-8"?>
<a:theme xmlns:a="http://schemas.openxmlformats.org/drawingml/2006/main" name="DylanVTI">
  <a:themeElements>
    <a:clrScheme name="Custom 8">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602636BD-A055-489B-83EC-AD971B7E5F9C}" vid="{CD33A9BC-C4B5-4F36-8A14-490DC4E38F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EB09D35249E3428A21374ED681EC65" ma:contentTypeVersion="13" ma:contentTypeDescription="Create a new document." ma:contentTypeScope="" ma:versionID="75bddcef7775bc116227909151aacb16">
  <xsd:schema xmlns:xsd="http://www.w3.org/2001/XMLSchema" xmlns:xs="http://www.w3.org/2001/XMLSchema" xmlns:p="http://schemas.microsoft.com/office/2006/metadata/properties" xmlns:ns2="d9d10589-9bfb-4712-bfee-8349937fdbfd" xmlns:ns3="f13bce61-3b79-4da3-a60d-8a876b20dcb8" targetNamespace="http://schemas.microsoft.com/office/2006/metadata/properties" ma:root="true" ma:fieldsID="ecbe9f4aa8aab26a7fb20f66364566a6" ns2:_="" ns3:_="">
    <xsd:import namespace="d9d10589-9bfb-4712-bfee-8349937fdbfd"/>
    <xsd:import namespace="f13bce61-3b79-4da3-a60d-8a876b20dc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10589-9bfb-4712-bfee-8349937fd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3bce61-3b79-4da3-a60d-8a876b20dc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D0B79D-FD80-4A32-AAE0-B95B02D197D4}">
  <ds:schemaRefs>
    <ds:schemaRef ds:uri="http://schemas.microsoft.com/sharepoint/v3/contenttype/forms"/>
  </ds:schemaRefs>
</ds:datastoreItem>
</file>

<file path=customXml/itemProps2.xml><?xml version="1.0" encoding="utf-8"?>
<ds:datastoreItem xmlns:ds="http://schemas.openxmlformats.org/officeDocument/2006/customXml" ds:itemID="{7175BC8A-F659-4634-8C7E-BD6184B108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10589-9bfb-4712-bfee-8349937fdbfd"/>
    <ds:schemaRef ds:uri="f13bce61-3b79-4da3-a60d-8a876b20d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TotalTime>
  <Words>3871</Words>
  <Application>Microsoft Office PowerPoint</Application>
  <PresentationFormat>Widescreen</PresentationFormat>
  <Paragraphs>171</Paragraphs>
  <Slides>28</Slides>
  <Notes>0</Notes>
  <HiddenSlides>0</HiddenSlides>
  <MMClips>0</MMClips>
  <ScaleCrop>false</ScaleCrop>
  <HeadingPairs>
    <vt:vector size="4" baseType="variant">
      <vt:variant>
        <vt:lpstr>Tema</vt:lpstr>
      </vt:variant>
      <vt:variant>
        <vt:i4>1</vt:i4>
      </vt:variant>
      <vt:variant>
        <vt:lpstr>Lysbildetitler</vt:lpstr>
      </vt:variant>
      <vt:variant>
        <vt:i4>28</vt:i4>
      </vt:variant>
    </vt:vector>
  </HeadingPairs>
  <TitlesOfParts>
    <vt:vector size="29" baseType="lpstr">
      <vt:lpstr>DylanVTI</vt:lpstr>
      <vt:lpstr>Eukaristien og Messen  Samling 14 </vt:lpstr>
      <vt:lpstr>Eukaristien og Messen - Samling 14, Økt 1</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Eukaristien og Messen  Samling 14</dc:title>
  <dc:creator>Terese Ranek</dc:creator>
  <cp:lastModifiedBy>Terese Ranek</cp:lastModifiedBy>
  <cp:revision>4</cp:revision>
  <dcterms:created xsi:type="dcterms:W3CDTF">2023-10-06T13:57:02Z</dcterms:created>
  <dcterms:modified xsi:type="dcterms:W3CDTF">2023-10-12T08:45:40Z</dcterms:modified>
</cp:coreProperties>
</file>