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1257008" y="1122362"/>
            <a:ext cx="8816632" cy="357155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2E0C639-B0CD-4365-98A9-C1E5FF6CF450}"/>
              </a:ext>
            </a:extLst>
          </p:cNvPr>
          <p:cNvSpPr>
            <a:spLocks noGrp="1"/>
          </p:cNvSpPr>
          <p:nvPr>
            <p:ph type="subTitle" idx="1"/>
          </p:nvPr>
        </p:nvSpPr>
        <p:spPr>
          <a:xfrm>
            <a:off x="1257008" y="5521960"/>
            <a:ext cx="8816632" cy="944879"/>
          </a:xfrm>
        </p:spPr>
        <p:txBody>
          <a:bodyPr anchor="ct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p:txBody>
          <a:bodyPr/>
          <a:lstStyle/>
          <a:p>
            <a:fld id="{F6CCBF3A-D7FB-4B97-8FD5-6FFB20CB1E84}" type="datetimeFigureOut">
              <a:rPr lang="en-US" smtClean="0"/>
              <a:t>10/12/2023</a:t>
            </a:fld>
            <a:endParaRPr lang="en-US" dirty="0"/>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a:t>
            </a:fld>
            <a:endParaRPr lang="en-US" dirty="0"/>
          </a:p>
        </p:txBody>
      </p:sp>
      <p:cxnSp>
        <p:nvCxnSpPr>
          <p:cNvPr id="16" name="Straight Connector 15">
            <a:extLst>
              <a:ext uri="{FF2B5EF4-FFF2-40B4-BE49-F238E27FC236}">
                <a16:creationId xmlns:a16="http://schemas.microsoft.com/office/drawing/2014/main" id="{24A7CC8F-56A6-423D-B67A-8BA89D3EC91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11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6D52-667C-4E67-9038-A0BDFD8CC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E72AC-0272-475A-BD25-2AB7AC1DE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FBFF2-9ECB-4CDD-87FA-9DD1F87BFDE9}"/>
              </a:ext>
            </a:extLst>
          </p:cNvPr>
          <p:cNvSpPr>
            <a:spLocks noGrp="1"/>
          </p:cNvSpPr>
          <p:nvPr>
            <p:ph type="dt" sz="half" idx="10"/>
          </p:nvPr>
        </p:nvSpPr>
        <p:spPr/>
        <p:txBody>
          <a:bodyPr/>
          <a:lstStyle/>
          <a:p>
            <a:fld id="{F6CCBF3A-D7FB-4B97-8FD5-6FFB20CB1E84}" type="datetimeFigureOut">
              <a:rPr lang="en-US" smtClean="0"/>
              <a:t>10/12/2023</a:t>
            </a:fld>
            <a:endParaRPr lang="en-US" dirty="0"/>
          </a:p>
        </p:txBody>
      </p:sp>
      <p:sp>
        <p:nvSpPr>
          <p:cNvPr id="5" name="Footer Placeholder 4">
            <a:extLst>
              <a:ext uri="{FF2B5EF4-FFF2-40B4-BE49-F238E27FC236}">
                <a16:creationId xmlns:a16="http://schemas.microsoft.com/office/drawing/2014/main" id="{40AC12B3-DAF5-4BA7-A3A6-D0284716DB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F171AE-4A11-4035-A072-9AC4053FFA85}"/>
              </a:ext>
            </a:extLst>
          </p:cNvPr>
          <p:cNvSpPr>
            <a:spLocks noGrp="1"/>
          </p:cNvSpPr>
          <p:nvPr>
            <p:ph type="sldNum" sz="quarter" idx="12"/>
          </p:nvPr>
        </p:nvSpPr>
        <p:spPr/>
        <p:txBody>
          <a:bodyPr/>
          <a:lstStyle/>
          <a:p>
            <a:fld id="{3109D357-8067-4A1F-97B2-93C5160B78D9}" type="slidenum">
              <a:rPr lang="en-US" smtClean="0"/>
              <a:t>‹#›</a:t>
            </a:fld>
            <a:endParaRPr lang="en-US" dirty="0"/>
          </a:p>
        </p:txBody>
      </p:sp>
    </p:spTree>
    <p:extLst>
      <p:ext uri="{BB962C8B-B14F-4D97-AF65-F5344CB8AC3E}">
        <p14:creationId xmlns:p14="http://schemas.microsoft.com/office/powerpoint/2010/main" val="235533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52E95-2F50-48D3-B00E-4C259644E72E}"/>
              </a:ext>
            </a:extLst>
          </p:cNvPr>
          <p:cNvSpPr>
            <a:spLocks noGrp="1"/>
          </p:cNvSpPr>
          <p:nvPr>
            <p:ph type="title" orient="vert"/>
          </p:nvPr>
        </p:nvSpPr>
        <p:spPr>
          <a:xfrm>
            <a:off x="9050174" y="838199"/>
            <a:ext cx="2303626" cy="5338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2617C9B-4E02-49C8-B6DF-65ED3C990343}"/>
              </a:ext>
            </a:extLst>
          </p:cNvPr>
          <p:cNvSpPr>
            <a:spLocks noGrp="1"/>
          </p:cNvSpPr>
          <p:nvPr>
            <p:ph type="body" orient="vert" idx="1"/>
          </p:nvPr>
        </p:nvSpPr>
        <p:spPr>
          <a:xfrm>
            <a:off x="838200" y="838199"/>
            <a:ext cx="7734300" cy="533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CA10C-AC31-4D80-B78F-08E48CDCB7F2}"/>
              </a:ext>
            </a:extLst>
          </p:cNvPr>
          <p:cNvSpPr>
            <a:spLocks noGrp="1"/>
          </p:cNvSpPr>
          <p:nvPr>
            <p:ph type="dt" sz="half" idx="10"/>
          </p:nvPr>
        </p:nvSpPr>
        <p:spPr/>
        <p:txBody>
          <a:bodyPr/>
          <a:lstStyle/>
          <a:p>
            <a:fld id="{F6CCBF3A-D7FB-4B97-8FD5-6FFB20CB1E84}" type="datetimeFigureOut">
              <a:rPr lang="en-US" smtClean="0"/>
              <a:t>10/12/2023</a:t>
            </a:fld>
            <a:endParaRPr lang="en-US" dirty="0"/>
          </a:p>
        </p:txBody>
      </p:sp>
      <p:sp>
        <p:nvSpPr>
          <p:cNvPr id="5" name="Footer Placeholder 4">
            <a:extLst>
              <a:ext uri="{FF2B5EF4-FFF2-40B4-BE49-F238E27FC236}">
                <a16:creationId xmlns:a16="http://schemas.microsoft.com/office/drawing/2014/main" id="{19AAB5B7-F312-4BC9-A5D3-72E065D1B9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C2E489-5442-4698-B6E3-3421A97C2834}"/>
              </a:ext>
            </a:extLst>
          </p:cNvPr>
          <p:cNvSpPr>
            <a:spLocks noGrp="1"/>
          </p:cNvSpPr>
          <p:nvPr>
            <p:ph type="sldNum" sz="quarter" idx="12"/>
          </p:nvPr>
        </p:nvSpPr>
        <p:spPr/>
        <p:txBody>
          <a:bodyPr/>
          <a:lstStyle/>
          <a:p>
            <a:fld id="{3109D357-8067-4A1F-97B2-93C5160B78D9}" type="slidenum">
              <a:rPr lang="en-US" smtClean="0"/>
              <a:t>‹#›</a:t>
            </a:fld>
            <a:endParaRPr lang="en-US" dirty="0"/>
          </a:p>
        </p:txBody>
      </p:sp>
      <p:cxnSp>
        <p:nvCxnSpPr>
          <p:cNvPr id="7" name="Straight Connector 6">
            <a:extLst>
              <a:ext uri="{FF2B5EF4-FFF2-40B4-BE49-F238E27FC236}">
                <a16:creationId xmlns:a16="http://schemas.microsoft.com/office/drawing/2014/main" id="{41F3A7E1-F157-4338-B7F7-9C0A2D60B7FF}"/>
              </a:ext>
            </a:extLst>
          </p:cNvPr>
          <p:cNvCxnSpPr>
            <a:cxnSpLocks/>
          </p:cNvCxnSpPr>
          <p:nvPr/>
        </p:nvCxnSpPr>
        <p:spPr>
          <a:xfrm>
            <a:off x="881133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51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F6CCBF3A-D7FB-4B97-8FD5-6FFB20CB1E84}" type="datetimeFigureOut">
              <a:rPr lang="en-US" smtClean="0"/>
              <a:t>10/12/2023</a:t>
            </a:fld>
            <a:endParaRPr lang="en-US" dirty="0"/>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p>
            <a:fld id="{3109D357-8067-4A1F-97B2-93C5160B78D9}" type="slidenum">
              <a:rPr lang="en-US" smtClean="0"/>
              <a:t>‹#›</a:t>
            </a:fld>
            <a:endParaRPr lang="en-US" dirty="0"/>
          </a:p>
        </p:txBody>
      </p:sp>
    </p:spTree>
    <p:extLst>
      <p:ext uri="{BB962C8B-B14F-4D97-AF65-F5344CB8AC3E}">
        <p14:creationId xmlns:p14="http://schemas.microsoft.com/office/powerpoint/2010/main" val="399206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F01F-198D-4AAD-B4FB-AD3B44981ADD}"/>
              </a:ext>
            </a:extLst>
          </p:cNvPr>
          <p:cNvSpPr>
            <a:spLocks noGrp="1"/>
          </p:cNvSpPr>
          <p:nvPr>
            <p:ph type="title"/>
          </p:nvPr>
        </p:nvSpPr>
        <p:spPr>
          <a:xfrm>
            <a:off x="838200" y="838200"/>
            <a:ext cx="9438640" cy="4114800"/>
          </a:xfrm>
        </p:spPr>
        <p:txBody>
          <a:bodyPr anchor="t">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BCC2B-311B-4FB6-B3A5-26F68055AE38}"/>
              </a:ext>
            </a:extLst>
          </p:cNvPr>
          <p:cNvSpPr>
            <a:spLocks noGrp="1"/>
          </p:cNvSpPr>
          <p:nvPr>
            <p:ph type="body" idx="1"/>
          </p:nvPr>
        </p:nvSpPr>
        <p:spPr>
          <a:xfrm>
            <a:off x="838200" y="5217160"/>
            <a:ext cx="9438640" cy="802640"/>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CB73D-2D6B-4FA6-89A4-DCC89F80E0F1}"/>
              </a:ext>
            </a:extLst>
          </p:cNvPr>
          <p:cNvSpPr>
            <a:spLocks noGrp="1"/>
          </p:cNvSpPr>
          <p:nvPr>
            <p:ph type="dt" sz="half" idx="10"/>
          </p:nvPr>
        </p:nvSpPr>
        <p:spPr/>
        <p:txBody>
          <a:bodyPr/>
          <a:lstStyle/>
          <a:p>
            <a:fld id="{F6CCBF3A-D7FB-4B97-8FD5-6FFB20CB1E84}" type="datetimeFigureOut">
              <a:rPr lang="en-US" smtClean="0"/>
              <a:t>10/12/2023</a:t>
            </a:fld>
            <a:endParaRPr lang="en-US" dirty="0"/>
          </a:p>
        </p:txBody>
      </p:sp>
      <p:sp>
        <p:nvSpPr>
          <p:cNvPr id="5" name="Footer Placeholder 4">
            <a:extLst>
              <a:ext uri="{FF2B5EF4-FFF2-40B4-BE49-F238E27FC236}">
                <a16:creationId xmlns:a16="http://schemas.microsoft.com/office/drawing/2014/main" id="{B6A0C188-FF43-44C1-A005-679168D5F0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CD1188-DA27-47B2-8176-31193EEC4C28}"/>
              </a:ext>
            </a:extLst>
          </p:cNvPr>
          <p:cNvSpPr>
            <a:spLocks noGrp="1"/>
          </p:cNvSpPr>
          <p:nvPr>
            <p:ph type="sldNum" sz="quarter" idx="12"/>
          </p:nvPr>
        </p:nvSpPr>
        <p:spPr/>
        <p:txBody>
          <a:bodyPr/>
          <a:lstStyle/>
          <a:p>
            <a:fld id="{3109D357-8067-4A1F-97B2-93C5160B78D9}" type="slidenum">
              <a:rPr lang="en-US" smtClean="0"/>
              <a:t>‹#›</a:t>
            </a:fld>
            <a:endParaRPr lang="en-US" dirty="0"/>
          </a:p>
        </p:txBody>
      </p:sp>
    </p:spTree>
    <p:extLst>
      <p:ext uri="{BB962C8B-B14F-4D97-AF65-F5344CB8AC3E}">
        <p14:creationId xmlns:p14="http://schemas.microsoft.com/office/powerpoint/2010/main" val="398668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501DC-62B7-42BD-A941-D34E92719C32}"/>
              </a:ext>
            </a:extLst>
          </p:cNvPr>
          <p:cNvSpPr>
            <a:spLocks noGrp="1"/>
          </p:cNvSpPr>
          <p:nvPr>
            <p:ph sz="half" idx="1"/>
          </p:nvPr>
        </p:nvSpPr>
        <p:spPr>
          <a:xfrm>
            <a:off x="838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765C5C1-4FD4-4958-99A0-BDADECA336BD}"/>
              </a:ext>
            </a:extLst>
          </p:cNvPr>
          <p:cNvSpPr>
            <a:spLocks noGrp="1"/>
          </p:cNvSpPr>
          <p:nvPr>
            <p:ph sz="half" idx="2"/>
          </p:nvPr>
        </p:nvSpPr>
        <p:spPr>
          <a:xfrm>
            <a:off x="6172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F6CCBF3A-D7FB-4B97-8FD5-6FFB20CB1E84}" type="datetimeFigureOut">
              <a:rPr lang="en-US" smtClean="0"/>
              <a:t>10/12/2023</a:t>
            </a:fld>
            <a:endParaRPr lang="en-US" dirty="0"/>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a:t>
            </a:fld>
            <a:endParaRPr lang="en-US" dirty="0"/>
          </a:p>
        </p:txBody>
      </p:sp>
    </p:spTree>
    <p:extLst>
      <p:ext uri="{BB962C8B-B14F-4D97-AF65-F5344CB8AC3E}">
        <p14:creationId xmlns:p14="http://schemas.microsoft.com/office/powerpoint/2010/main" val="248955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4C1F-0040-4BBF-81A6-FD2E30637B0C}"/>
              </a:ext>
            </a:extLst>
          </p:cNvPr>
          <p:cNvSpPr>
            <a:spLocks noGrp="1"/>
          </p:cNvSpPr>
          <p:nvPr>
            <p:ph type="title"/>
          </p:nvPr>
        </p:nvSpPr>
        <p:spPr>
          <a:xfrm>
            <a:off x="839788" y="37978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2894A7-1DA1-44C1-8ED0-716279430690}"/>
              </a:ext>
            </a:extLst>
          </p:cNvPr>
          <p:cNvSpPr>
            <a:spLocks noGrp="1"/>
          </p:cNvSpPr>
          <p:nvPr>
            <p:ph type="body" idx="1"/>
          </p:nvPr>
        </p:nvSpPr>
        <p:spPr>
          <a:xfrm>
            <a:off x="839789" y="1824035"/>
            <a:ext cx="4997132"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AB945-31E2-4B60-9076-CBB8F8594949}"/>
              </a:ext>
            </a:extLst>
          </p:cNvPr>
          <p:cNvSpPr>
            <a:spLocks noGrp="1"/>
          </p:cNvSpPr>
          <p:nvPr>
            <p:ph sz="half" idx="2"/>
          </p:nvPr>
        </p:nvSpPr>
        <p:spPr>
          <a:xfrm>
            <a:off x="839789" y="2505075"/>
            <a:ext cx="4997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71B3EA-2E84-4B8B-A104-81BD577424AD}"/>
              </a:ext>
            </a:extLst>
          </p:cNvPr>
          <p:cNvSpPr>
            <a:spLocks noGrp="1"/>
          </p:cNvSpPr>
          <p:nvPr>
            <p:ph type="body" sz="quarter" idx="3"/>
          </p:nvPr>
        </p:nvSpPr>
        <p:spPr>
          <a:xfrm>
            <a:off x="6355080" y="1824035"/>
            <a:ext cx="5000308"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11AB8-302C-476E-B80A-AA739911E304}"/>
              </a:ext>
            </a:extLst>
          </p:cNvPr>
          <p:cNvSpPr>
            <a:spLocks noGrp="1"/>
          </p:cNvSpPr>
          <p:nvPr>
            <p:ph sz="quarter" idx="4"/>
          </p:nvPr>
        </p:nvSpPr>
        <p:spPr>
          <a:xfrm>
            <a:off x="6355080" y="2505075"/>
            <a:ext cx="50003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47C29-FE34-4E6E-9921-78C54673AAD9}"/>
              </a:ext>
            </a:extLst>
          </p:cNvPr>
          <p:cNvSpPr>
            <a:spLocks noGrp="1"/>
          </p:cNvSpPr>
          <p:nvPr>
            <p:ph type="dt" sz="half" idx="10"/>
          </p:nvPr>
        </p:nvSpPr>
        <p:spPr/>
        <p:txBody>
          <a:bodyPr/>
          <a:lstStyle/>
          <a:p>
            <a:fld id="{F6CCBF3A-D7FB-4B97-8FD5-6FFB20CB1E84}" type="datetimeFigureOut">
              <a:rPr lang="en-US" smtClean="0"/>
              <a:t>10/12/2023</a:t>
            </a:fld>
            <a:endParaRPr lang="en-US" dirty="0"/>
          </a:p>
        </p:txBody>
      </p:sp>
      <p:sp>
        <p:nvSpPr>
          <p:cNvPr id="8" name="Footer Placeholder 7">
            <a:extLst>
              <a:ext uri="{FF2B5EF4-FFF2-40B4-BE49-F238E27FC236}">
                <a16:creationId xmlns:a16="http://schemas.microsoft.com/office/drawing/2014/main" id="{3CF6B420-A9CE-4BB6-A653-5C3ABC7D677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21DF8FE-1179-4798-B16D-AF1DFA266D4D}"/>
              </a:ext>
            </a:extLst>
          </p:cNvPr>
          <p:cNvSpPr>
            <a:spLocks noGrp="1"/>
          </p:cNvSpPr>
          <p:nvPr>
            <p:ph type="sldNum" sz="quarter" idx="12"/>
          </p:nvPr>
        </p:nvSpPr>
        <p:spPr/>
        <p:txBody>
          <a:bodyPr/>
          <a:lstStyle/>
          <a:p>
            <a:fld id="{3109D357-8067-4A1F-97B2-93C5160B78D9}" type="slidenum">
              <a:rPr lang="en-US" smtClean="0"/>
              <a:t>‹#›</a:t>
            </a:fld>
            <a:endParaRPr lang="en-US" dirty="0"/>
          </a:p>
        </p:txBody>
      </p:sp>
    </p:spTree>
    <p:extLst>
      <p:ext uri="{BB962C8B-B14F-4D97-AF65-F5344CB8AC3E}">
        <p14:creationId xmlns:p14="http://schemas.microsoft.com/office/powerpoint/2010/main" val="413733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6F1A-0A68-4048-808F-CD7A9F3B0846}"/>
              </a:ext>
            </a:extLst>
          </p:cNvPr>
          <p:cNvSpPr>
            <a:spLocks noGrp="1"/>
          </p:cNvSpPr>
          <p:nvPr>
            <p:ph type="title"/>
          </p:nvPr>
        </p:nvSpPr>
        <p:spPr>
          <a:xfrm>
            <a:off x="838200" y="999592"/>
            <a:ext cx="10515600" cy="1573223"/>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28ACB3E6-5365-48F5-8D2A-0B002BA357E3}"/>
              </a:ext>
            </a:extLst>
          </p:cNvPr>
          <p:cNvSpPr>
            <a:spLocks noGrp="1"/>
          </p:cNvSpPr>
          <p:nvPr>
            <p:ph type="dt" sz="half" idx="10"/>
          </p:nvPr>
        </p:nvSpPr>
        <p:spPr/>
        <p:txBody>
          <a:bodyPr/>
          <a:lstStyle/>
          <a:p>
            <a:fld id="{F6CCBF3A-D7FB-4B97-8FD5-6FFB20CB1E84}" type="datetimeFigureOut">
              <a:rPr lang="en-US" smtClean="0"/>
              <a:t>10/12/2023</a:t>
            </a:fld>
            <a:endParaRPr lang="en-US" dirty="0"/>
          </a:p>
        </p:txBody>
      </p:sp>
      <p:sp>
        <p:nvSpPr>
          <p:cNvPr id="4" name="Footer Placeholder 3">
            <a:extLst>
              <a:ext uri="{FF2B5EF4-FFF2-40B4-BE49-F238E27FC236}">
                <a16:creationId xmlns:a16="http://schemas.microsoft.com/office/drawing/2014/main" id="{FF7D8EE9-4D97-4B2F-8D38-41CB9EE7745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12C5952-0A27-4FAB-A3FD-12003787676B}"/>
              </a:ext>
            </a:extLst>
          </p:cNvPr>
          <p:cNvSpPr>
            <a:spLocks noGrp="1"/>
          </p:cNvSpPr>
          <p:nvPr>
            <p:ph type="sldNum" sz="quarter" idx="12"/>
          </p:nvPr>
        </p:nvSpPr>
        <p:spPr/>
        <p:txBody>
          <a:bodyPr/>
          <a:lstStyle/>
          <a:p>
            <a:fld id="{3109D357-8067-4A1F-97B2-93C5160B78D9}" type="slidenum">
              <a:rPr lang="en-US" smtClean="0"/>
              <a:t>‹#›</a:t>
            </a:fld>
            <a:endParaRPr lang="en-US" dirty="0"/>
          </a:p>
        </p:txBody>
      </p:sp>
    </p:spTree>
    <p:extLst>
      <p:ext uri="{BB962C8B-B14F-4D97-AF65-F5344CB8AC3E}">
        <p14:creationId xmlns:p14="http://schemas.microsoft.com/office/powerpoint/2010/main" val="66434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08427-909D-4679-9192-BC99557A7D06}"/>
              </a:ext>
            </a:extLst>
          </p:cNvPr>
          <p:cNvSpPr>
            <a:spLocks noGrp="1"/>
          </p:cNvSpPr>
          <p:nvPr>
            <p:ph type="dt" sz="half" idx="10"/>
          </p:nvPr>
        </p:nvSpPr>
        <p:spPr/>
        <p:txBody>
          <a:bodyPr/>
          <a:lstStyle/>
          <a:p>
            <a:fld id="{F6CCBF3A-D7FB-4B97-8FD5-6FFB20CB1E84}" type="datetimeFigureOut">
              <a:rPr lang="en-US" smtClean="0"/>
              <a:t>10/12/2023</a:t>
            </a:fld>
            <a:endParaRPr lang="en-US" dirty="0"/>
          </a:p>
        </p:txBody>
      </p:sp>
      <p:sp>
        <p:nvSpPr>
          <p:cNvPr id="3" name="Footer Placeholder 2">
            <a:extLst>
              <a:ext uri="{FF2B5EF4-FFF2-40B4-BE49-F238E27FC236}">
                <a16:creationId xmlns:a16="http://schemas.microsoft.com/office/drawing/2014/main" id="{508E39A6-1E09-42B5-85B4-7E8B5AB2AE7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938940-01DD-4C97-8649-E01C3B0EDF7C}"/>
              </a:ext>
            </a:extLst>
          </p:cNvPr>
          <p:cNvSpPr>
            <a:spLocks noGrp="1"/>
          </p:cNvSpPr>
          <p:nvPr>
            <p:ph type="sldNum" sz="quarter" idx="12"/>
          </p:nvPr>
        </p:nvSpPr>
        <p:spPr/>
        <p:txBody>
          <a:bodyPr/>
          <a:lstStyle/>
          <a:p>
            <a:fld id="{3109D357-8067-4A1F-97B2-93C5160B78D9}" type="slidenum">
              <a:rPr lang="en-US" smtClean="0"/>
              <a:t>‹#›</a:t>
            </a:fld>
            <a:endParaRPr lang="en-US" dirty="0"/>
          </a:p>
        </p:txBody>
      </p:sp>
    </p:spTree>
    <p:extLst>
      <p:ext uri="{BB962C8B-B14F-4D97-AF65-F5344CB8AC3E}">
        <p14:creationId xmlns:p14="http://schemas.microsoft.com/office/powerpoint/2010/main" val="394680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p:txBody>
          <a:bodyPr/>
          <a:lstStyle/>
          <a:p>
            <a:fld id="{F6CCBF3A-D7FB-4B97-8FD5-6FFB20CB1E84}" type="datetimeFigureOut">
              <a:rPr lang="en-US" smtClean="0"/>
              <a:t>10/12/2023</a:t>
            </a:fld>
            <a:endParaRPr lang="en-US" dirty="0"/>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FB50CB-E91F-4B71-81F0-800F2B51A344}"/>
              </a:ext>
            </a:extLst>
          </p:cNvPr>
          <p:cNvSpPr>
            <a:spLocks noGrp="1"/>
          </p:cNvSpPr>
          <p:nvPr>
            <p:ph type="sldNum" sz="quarter" idx="12"/>
          </p:nvPr>
        </p:nvSpPr>
        <p:spPr/>
        <p:txBody>
          <a:bodyPr/>
          <a:lstStyle/>
          <a:p>
            <a:fld id="{3109D357-8067-4A1F-97B2-93C5160B78D9}" type="slidenum">
              <a:rPr lang="en-US" smtClean="0"/>
              <a:t>‹#›</a:t>
            </a:fld>
            <a:endParaRPr lang="en-US" dirty="0"/>
          </a:p>
        </p:txBody>
      </p:sp>
      <p:cxnSp>
        <p:nvCxnSpPr>
          <p:cNvPr id="8" name="Straight Connector 7">
            <a:extLst>
              <a:ext uri="{FF2B5EF4-FFF2-40B4-BE49-F238E27FC236}">
                <a16:creationId xmlns:a16="http://schemas.microsoft.com/office/drawing/2014/main" id="{8B69B885-FDB8-4C62-A285-A0CDC49A6B0C}"/>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37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941E-6445-4840-81AE-104EF7A4F7E9}"/>
              </a:ext>
            </a:extLst>
          </p:cNvPr>
          <p:cNvSpPr>
            <a:spLocks noGrp="1"/>
          </p:cNvSpPr>
          <p:nvPr>
            <p:ph type="title"/>
          </p:nvPr>
        </p:nvSpPr>
        <p:spPr>
          <a:xfrm>
            <a:off x="839789" y="457200"/>
            <a:ext cx="3696652" cy="17018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3F8B866-E32B-4AE7-AEF3-6974AE3288F3}"/>
              </a:ext>
            </a:extLst>
          </p:cNvPr>
          <p:cNvSpPr>
            <a:spLocks noGrp="1"/>
          </p:cNvSpPr>
          <p:nvPr>
            <p:ph type="pic" idx="1"/>
          </p:nvPr>
        </p:nvSpPr>
        <p:spPr>
          <a:xfrm>
            <a:off x="5786120" y="838200"/>
            <a:ext cx="560323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E2ABB7A-E157-499A-B224-C2313181F569}"/>
              </a:ext>
            </a:extLst>
          </p:cNvPr>
          <p:cNvSpPr>
            <a:spLocks noGrp="1"/>
          </p:cNvSpPr>
          <p:nvPr>
            <p:ph type="body" sz="half" idx="2"/>
          </p:nvPr>
        </p:nvSpPr>
        <p:spPr>
          <a:xfrm>
            <a:off x="839789" y="2367280"/>
            <a:ext cx="3696652" cy="35017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77283-E2B8-405E-BB6E-9F121140E506}"/>
              </a:ext>
            </a:extLst>
          </p:cNvPr>
          <p:cNvSpPr>
            <a:spLocks noGrp="1"/>
          </p:cNvSpPr>
          <p:nvPr>
            <p:ph type="dt" sz="half" idx="10"/>
          </p:nvPr>
        </p:nvSpPr>
        <p:spPr/>
        <p:txBody>
          <a:bodyPr/>
          <a:lstStyle/>
          <a:p>
            <a:fld id="{F6CCBF3A-D7FB-4B97-8FD5-6FFB20CB1E84}" type="datetimeFigureOut">
              <a:rPr lang="en-US" smtClean="0"/>
              <a:t>10/12/2023</a:t>
            </a:fld>
            <a:endParaRPr lang="en-US" dirty="0"/>
          </a:p>
        </p:txBody>
      </p:sp>
      <p:sp>
        <p:nvSpPr>
          <p:cNvPr id="6" name="Footer Placeholder 5">
            <a:extLst>
              <a:ext uri="{FF2B5EF4-FFF2-40B4-BE49-F238E27FC236}">
                <a16:creationId xmlns:a16="http://schemas.microsoft.com/office/drawing/2014/main" id="{F9F21F05-EB94-417F-B19B-96FF3D9ECA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B7C3C7-B6DB-4064-8E66-9FB770C888ED}"/>
              </a:ext>
            </a:extLst>
          </p:cNvPr>
          <p:cNvSpPr>
            <a:spLocks noGrp="1"/>
          </p:cNvSpPr>
          <p:nvPr>
            <p:ph type="sldNum" sz="quarter" idx="12"/>
          </p:nvPr>
        </p:nvSpPr>
        <p:spPr/>
        <p:txBody>
          <a:bodyPr/>
          <a:lstStyle/>
          <a:p>
            <a:fld id="{3109D357-8067-4A1F-97B2-93C5160B78D9}" type="slidenum">
              <a:rPr lang="en-US" smtClean="0"/>
              <a:t>‹#›</a:t>
            </a:fld>
            <a:endParaRPr lang="en-US" dirty="0"/>
          </a:p>
        </p:txBody>
      </p:sp>
      <p:cxnSp>
        <p:nvCxnSpPr>
          <p:cNvPr id="8" name="Straight Connector 7">
            <a:extLst>
              <a:ext uri="{FF2B5EF4-FFF2-40B4-BE49-F238E27FC236}">
                <a16:creationId xmlns:a16="http://schemas.microsoft.com/office/drawing/2014/main" id="{51E233FA-220A-423F-907E-5F81526A28A0}"/>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7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F6CCBF3A-D7FB-4B97-8FD5-6FFB20CB1E84}" type="datetimeFigureOut">
              <a:rPr lang="en-US" smtClean="0"/>
              <a:t>10/12/2023</a:t>
            </a:fld>
            <a:endParaRPr lang="en-US" dirty="0"/>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a:t>
            </a:fld>
            <a:endParaRPr lang="en-US" dirty="0"/>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16663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s://bibel.no/om-bibelen/laer-om-bibelen/bibelsk-persongalleri/paulu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i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R9BYxwlNFYc"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snWZh5wLbHY" TargetMode="External"/><Relationship Id="rId2" Type="http://schemas.openxmlformats.org/officeDocument/2006/relationships/hyperlink" Target="https://www.youtube.com/watch?v=6LJ5s5hUiss&amp;t=5s" TargetMode="External"/><Relationship Id="rId1" Type="http://schemas.openxmlformats.org/officeDocument/2006/relationships/slideLayout" Target="../slideLayouts/slideLayout2.xml"/><Relationship Id="rId4" Type="http://schemas.openxmlformats.org/officeDocument/2006/relationships/hyperlink" Target="https://blilys.no/filer/youcat-konfirmant/samling7_okt2_kommunionens_sakrament.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KtlTeBgQxD4&amp;t=2s"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626F98-F213-4034-8836-88A71501D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A59B4E2-3AAA-410E-9BBD-52FBD715C06F}"/>
              </a:ext>
            </a:extLst>
          </p:cNvPr>
          <p:cNvPicPr>
            <a:picLocks noChangeAspect="1"/>
          </p:cNvPicPr>
          <p:nvPr/>
        </p:nvPicPr>
        <p:blipFill rotWithShape="1">
          <a:blip r:embed="rId2">
            <a:alphaModFix amt="60000"/>
          </a:blip>
          <a:srcRect t="20213"/>
          <a:stretch/>
        </p:blipFill>
        <p:spPr>
          <a:xfrm>
            <a:off x="20" y="1"/>
            <a:ext cx="12191980" cy="6857999"/>
          </a:xfrm>
          <a:prstGeom prst="rect">
            <a:avLst/>
          </a:prstGeom>
        </p:spPr>
      </p:pic>
      <p:sp useBgFill="1">
        <p:nvSpPr>
          <p:cNvPr id="11" name="Freeform: Shape 10">
            <a:extLst>
              <a:ext uri="{FF2B5EF4-FFF2-40B4-BE49-F238E27FC236}">
                <a16:creationId xmlns:a16="http://schemas.microsoft.com/office/drawing/2014/main" id="{6B3DAACF-D844-4480-94BE-2DE00ABEE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75199" y="726177"/>
            <a:ext cx="5241603" cy="5343721"/>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25805" h="5429563">
                <a:moveTo>
                  <a:pt x="5325805" y="2714782"/>
                </a:moveTo>
                <a:cubicBezTo>
                  <a:pt x="5325805" y="4214114"/>
                  <a:pt x="4110356" y="5429563"/>
                  <a:pt x="2611024" y="5429563"/>
                </a:cubicBezTo>
                <a:lnTo>
                  <a:pt x="1942188" y="5429563"/>
                </a:lnTo>
                <a:lnTo>
                  <a:pt x="668836" y="5429563"/>
                </a:lnTo>
                <a:lnTo>
                  <a:pt x="0" y="5429563"/>
                </a:lnTo>
                <a:lnTo>
                  <a:pt x="0" y="0"/>
                </a:lnTo>
                <a:lnTo>
                  <a:pt x="668836" y="0"/>
                </a:lnTo>
                <a:lnTo>
                  <a:pt x="1942188" y="0"/>
                </a:lnTo>
                <a:lnTo>
                  <a:pt x="2611024" y="0"/>
                </a:lnTo>
                <a:cubicBezTo>
                  <a:pt x="4110356" y="0"/>
                  <a:pt x="5325805" y="1215450"/>
                  <a:pt x="5325805" y="2714782"/>
                </a:cubicBezTo>
                <a:close/>
              </a:path>
            </a:pathLst>
          </a:custGeom>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BF653B1-E77C-C6E1-EB89-4B5A133BB75E}"/>
              </a:ext>
            </a:extLst>
          </p:cNvPr>
          <p:cNvSpPr>
            <a:spLocks noGrp="1"/>
          </p:cNvSpPr>
          <p:nvPr>
            <p:ph type="ctrTitle"/>
          </p:nvPr>
        </p:nvSpPr>
        <p:spPr>
          <a:xfrm>
            <a:off x="1505527" y="2611210"/>
            <a:ext cx="9845964" cy="2223493"/>
          </a:xfrm>
        </p:spPr>
        <p:txBody>
          <a:bodyPr>
            <a:normAutofit fontScale="90000"/>
          </a:bodyPr>
          <a:lstStyle/>
          <a:p>
            <a:pPr algn="ctr"/>
            <a:br>
              <a:rPr lang="nb-NO" sz="6000" dirty="0"/>
            </a:br>
            <a:br>
              <a:rPr lang="nb-NO" sz="6000" dirty="0"/>
            </a:br>
            <a:r>
              <a:rPr lang="nb-NO" sz="6000" dirty="0"/>
              <a:t>De siste forberedelsene</a:t>
            </a:r>
            <a:br>
              <a:rPr lang="nb-NO" sz="6000" dirty="0"/>
            </a:br>
            <a:r>
              <a:rPr lang="nb-NO" sz="4000" dirty="0"/>
              <a:t>…og veien videre </a:t>
            </a:r>
            <a:endParaRPr lang="nb-NO" sz="6000" dirty="0"/>
          </a:p>
        </p:txBody>
      </p:sp>
      <p:sp>
        <p:nvSpPr>
          <p:cNvPr id="3" name="Subtitle 2">
            <a:extLst>
              <a:ext uri="{FF2B5EF4-FFF2-40B4-BE49-F238E27FC236}">
                <a16:creationId xmlns:a16="http://schemas.microsoft.com/office/drawing/2014/main" id="{5012ED4F-BFEE-24E7-EC8E-998AC99988A9}"/>
              </a:ext>
            </a:extLst>
          </p:cNvPr>
          <p:cNvSpPr>
            <a:spLocks noGrp="1"/>
          </p:cNvSpPr>
          <p:nvPr>
            <p:ph type="subTitle" idx="1"/>
          </p:nvPr>
        </p:nvSpPr>
        <p:spPr>
          <a:xfrm>
            <a:off x="4068856" y="4834704"/>
            <a:ext cx="4054288" cy="1069144"/>
          </a:xfrm>
        </p:spPr>
        <p:txBody>
          <a:bodyPr>
            <a:normAutofit/>
          </a:bodyPr>
          <a:lstStyle/>
          <a:p>
            <a:pPr algn="ctr"/>
            <a:r>
              <a:rPr lang="nb-NO" sz="2400" b="1" dirty="0"/>
              <a:t>Samling 16</a:t>
            </a:r>
          </a:p>
        </p:txBody>
      </p:sp>
      <p:pic>
        <p:nvPicPr>
          <p:cNvPr id="6" name="Picture 5">
            <a:extLst>
              <a:ext uri="{FF2B5EF4-FFF2-40B4-BE49-F238E27FC236}">
                <a16:creationId xmlns:a16="http://schemas.microsoft.com/office/drawing/2014/main" id="{41C56AB8-04B5-2124-C196-BBA3636674A0}"/>
              </a:ext>
            </a:extLst>
          </p:cNvPr>
          <p:cNvPicPr>
            <a:picLocks noChangeAspect="1"/>
          </p:cNvPicPr>
          <p:nvPr/>
        </p:nvPicPr>
        <p:blipFill>
          <a:blip r:embed="rId3"/>
          <a:stretch>
            <a:fillRect/>
          </a:stretch>
        </p:blipFill>
        <p:spPr>
          <a:xfrm>
            <a:off x="4985476" y="954152"/>
            <a:ext cx="2221047" cy="2223493"/>
          </a:xfrm>
          <a:prstGeom prst="ellipse">
            <a:avLst/>
          </a:prstGeom>
          <a:ln>
            <a:noFill/>
          </a:ln>
          <a:effectLst>
            <a:softEdge rad="112500"/>
          </a:effectLst>
        </p:spPr>
      </p:pic>
    </p:spTree>
    <p:extLst>
      <p:ext uri="{BB962C8B-B14F-4D97-AF65-F5344CB8AC3E}">
        <p14:creationId xmlns:p14="http://schemas.microsoft.com/office/powerpoint/2010/main" val="51133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E59372-1F10-3243-DFD4-678DFC4C055C}"/>
              </a:ext>
            </a:extLst>
          </p:cNvPr>
          <p:cNvSpPr txBox="1"/>
          <p:nvPr/>
        </p:nvSpPr>
        <p:spPr>
          <a:xfrm>
            <a:off x="948906" y="258055"/>
            <a:ext cx="9885871" cy="984885"/>
          </a:xfrm>
          <a:prstGeom prst="rect">
            <a:avLst/>
          </a:prstGeom>
          <a:noFill/>
        </p:spPr>
        <p:txBody>
          <a:bodyPr wrap="square" rtlCol="0">
            <a:spAutoFit/>
          </a:bodyPr>
          <a:lstStyle/>
          <a:p>
            <a:r>
              <a:rPr lang="nb-NO" sz="4000" kern="100" dirty="0">
                <a:effectLst/>
                <a:latin typeface="Cooper Black" panose="0208090404030B020404" pitchFamily="18" charset="0"/>
                <a:ea typeface="Calibri" panose="020F0502020204030204" pitchFamily="34" charset="0"/>
                <a:cs typeface="Times New Roman" panose="02020603050405020304" pitchFamily="18" charset="0"/>
              </a:rPr>
              <a:t>Hva så etter konfirmasjonen? - </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Samling 16, Økt 2</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3" name="Picture 2">
            <a:extLst>
              <a:ext uri="{FF2B5EF4-FFF2-40B4-BE49-F238E27FC236}">
                <a16:creationId xmlns:a16="http://schemas.microsoft.com/office/drawing/2014/main" id="{DE04A48B-096E-594E-3B0E-700A22FED8A5}"/>
              </a:ext>
            </a:extLst>
          </p:cNvPr>
          <p:cNvPicPr>
            <a:picLocks noChangeAspect="1"/>
          </p:cNvPicPr>
          <p:nvPr/>
        </p:nvPicPr>
        <p:blipFill>
          <a:blip r:embed="rId2"/>
          <a:stretch>
            <a:fillRect/>
          </a:stretch>
        </p:blipFill>
        <p:spPr>
          <a:xfrm>
            <a:off x="668720" y="1371712"/>
            <a:ext cx="3044298" cy="5080733"/>
          </a:xfrm>
          <a:prstGeom prst="rect">
            <a:avLst/>
          </a:prstGeom>
        </p:spPr>
      </p:pic>
      <p:sp>
        <p:nvSpPr>
          <p:cNvPr id="4" name="TextBox 3">
            <a:extLst>
              <a:ext uri="{FF2B5EF4-FFF2-40B4-BE49-F238E27FC236}">
                <a16:creationId xmlns:a16="http://schemas.microsoft.com/office/drawing/2014/main" id="{BD537A2E-88BF-232C-3E41-3B7B1AF15513}"/>
              </a:ext>
            </a:extLst>
          </p:cNvPr>
          <p:cNvSpPr txBox="1"/>
          <p:nvPr/>
        </p:nvSpPr>
        <p:spPr>
          <a:xfrm>
            <a:off x="3713018" y="1242940"/>
            <a:ext cx="8140332" cy="3339184"/>
          </a:xfrm>
          <a:prstGeom prst="rect">
            <a:avLst/>
          </a:prstGeom>
          <a:noFill/>
        </p:spPr>
        <p:txBody>
          <a:bodyPr wrap="square" rtlCol="0">
            <a:spAutoFit/>
          </a:bodyPr>
          <a:lstStyle/>
          <a:p>
            <a:pPr>
              <a:lnSpc>
                <a:spcPct val="107000"/>
              </a:lnSpc>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Hvordan ser livet ditt ut etter konfirmasjonen?</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Det er kanskje ikke så rart hvis du litt ubevisst tenker på selve konfirmasjonsfeiringen (messen og festen) som en avslutning og ikke en begynnelse. Kanskje er det for deg som for fyren på bildet her, at når du kikker inn i fremtiden – altså inn i tiden etter konfirmasjonen -  så virker det som om veien som ledet til konfirmasjonen kommet til et endepunkt. Er dette med konfirmasjon noe som ikke leder til andre veier, noe man ikke skal ta med seg videre?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Selvfølgelig skjønner både du og jeg at svaret er «Nei!».  Veien fortsetter, men ikke nødvendigvis på samme måte som før. Her avhenger det litt av deg og de valgene du nå må foreta deg etter du er konfirmert:</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EA28CC7-6708-1682-304C-C3262BCF108E}"/>
              </a:ext>
            </a:extLst>
          </p:cNvPr>
          <p:cNvSpPr txBox="1"/>
          <p:nvPr/>
        </p:nvSpPr>
        <p:spPr>
          <a:xfrm>
            <a:off x="4838593" y="4770408"/>
            <a:ext cx="5107664" cy="1487330"/>
          </a:xfrm>
          <a:prstGeom prst="rect">
            <a:avLst/>
          </a:prstGeom>
          <a:noFill/>
        </p:spPr>
        <p:txBody>
          <a:bodyPr wrap="square" rtlCol="0">
            <a:spAutoFit/>
          </a:bodyPr>
          <a:lstStyle/>
          <a:p>
            <a:pPr marL="342900" lvl="0" indent="-342900">
              <a:lnSpc>
                <a:spcPct val="115000"/>
              </a:lnSpc>
              <a:buFont typeface="Calibri Light" panose="020F0302020204030204" pitchFamily="34" charset="0"/>
              <a:buChar char="-"/>
            </a:pPr>
            <a:r>
              <a:rPr lang="nb-NO" sz="2000" b="1" kern="100" dirty="0">
                <a:effectLst/>
                <a:latin typeface="Calibri Light" panose="020F0302020204030204" pitchFamily="34" charset="0"/>
                <a:ea typeface="Calibri" panose="020F0502020204030204" pitchFamily="34" charset="0"/>
                <a:cs typeface="Times New Roman" panose="02020603050405020304" pitchFamily="18" charset="0"/>
              </a:rPr>
              <a:t>Hvordan lever du?</a:t>
            </a:r>
            <a:endParaRPr lang="nb-NO"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Calibri Light" panose="020F0302020204030204" pitchFamily="34" charset="0"/>
              <a:buChar char="-"/>
            </a:pPr>
            <a:r>
              <a:rPr lang="nb-NO" sz="2000" b="1" kern="100" dirty="0">
                <a:effectLst/>
                <a:latin typeface="Calibri Light" panose="020F0302020204030204" pitchFamily="34" charset="0"/>
                <a:ea typeface="Calibri" panose="020F0502020204030204" pitchFamily="34" charset="0"/>
                <a:cs typeface="Times New Roman" panose="02020603050405020304" pitchFamily="18" charset="0"/>
              </a:rPr>
              <a:t>Hva slags menneske ønsker du å være?</a:t>
            </a:r>
            <a:endParaRPr lang="nb-NO"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Calibri Light" panose="020F0302020204030204" pitchFamily="34" charset="0"/>
              <a:buChar char="-"/>
            </a:pPr>
            <a:r>
              <a:rPr lang="nb-NO" sz="2000" b="1" kern="100" dirty="0">
                <a:effectLst/>
                <a:latin typeface="Calibri Light" panose="020F0302020204030204" pitchFamily="34" charset="0"/>
                <a:ea typeface="Calibri" panose="020F0502020204030204" pitchFamily="34" charset="0"/>
                <a:cs typeface="Times New Roman" panose="02020603050405020304" pitchFamily="18" charset="0"/>
              </a:rPr>
              <a:t>Hvordan praktiserer du troen din?</a:t>
            </a:r>
            <a:endParaRPr lang="nb-NO"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Calibri Light" panose="020F0302020204030204" pitchFamily="34" charset="0"/>
              <a:buChar char="-"/>
            </a:pPr>
            <a:r>
              <a:rPr lang="nb-NO" sz="2000" b="1" kern="100" dirty="0">
                <a:effectLst/>
                <a:latin typeface="Calibri Light" panose="020F0302020204030204" pitchFamily="34" charset="0"/>
                <a:ea typeface="Calibri" panose="020F0502020204030204" pitchFamily="34" charset="0"/>
                <a:cs typeface="Times New Roman" panose="02020603050405020304" pitchFamily="18" charset="0"/>
              </a:rPr>
              <a:t>Har du en plan på alt dette?</a:t>
            </a:r>
            <a:endParaRPr lang="nb-NO"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2677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5B64F5-3251-F0E7-9134-D22BC0442423}"/>
              </a:ext>
            </a:extLst>
          </p:cNvPr>
          <p:cNvSpPr txBox="1"/>
          <p:nvPr/>
        </p:nvSpPr>
        <p:spPr>
          <a:xfrm>
            <a:off x="536275" y="396730"/>
            <a:ext cx="11119450" cy="1138773"/>
          </a:xfrm>
          <a:prstGeom prst="rect">
            <a:avLst/>
          </a:prstGeom>
          <a:noFill/>
        </p:spPr>
        <p:txBody>
          <a:bodyPr wrap="square" rtlCol="0">
            <a:spAutoFit/>
          </a:bodyPr>
          <a:lstStyle/>
          <a:p>
            <a:r>
              <a:rPr lang="nb-NO" sz="3200" b="1" kern="100" dirty="0">
                <a:effectLst/>
                <a:latin typeface="Calibri Light" panose="020F0302020204030204" pitchFamily="34" charset="0"/>
                <a:ea typeface="Calibri" panose="020F0502020204030204" pitchFamily="34" charset="0"/>
                <a:cs typeface="Times New Roman" panose="02020603050405020304" pitchFamily="18" charset="0"/>
              </a:rPr>
              <a:t>Godshare – Episode 16 «Hva skjer med deg etter konfirmasjonen?»</a:t>
            </a:r>
          </a:p>
          <a:p>
            <a:endParaRPr lang="nb-NO" sz="1800" b="1" kern="100" dirty="0">
              <a:effectLst/>
              <a:latin typeface="Calibri Light" panose="020F0302020204030204" pitchFamily="34" charset="0"/>
              <a:ea typeface="Calibri" panose="020F0502020204030204" pitchFamily="34" charset="0"/>
              <a:cs typeface="Times New Roman" panose="02020603050405020304" pitchFamily="18" charset="0"/>
            </a:endParaRPr>
          </a:p>
          <a:p>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Se denne episoden før dere leser videre her.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962F676-7102-3CD5-EC93-AA2345EA6DEC}"/>
              </a:ext>
            </a:extLst>
          </p:cNvPr>
          <p:cNvSpPr txBox="1"/>
          <p:nvPr/>
        </p:nvSpPr>
        <p:spPr>
          <a:xfrm>
            <a:off x="536275" y="1716658"/>
            <a:ext cx="11119450" cy="4559582"/>
          </a:xfrm>
          <a:prstGeom prst="rect">
            <a:avLst/>
          </a:prstGeom>
          <a:noFill/>
        </p:spPr>
        <p:txBody>
          <a:bodyPr wrap="square" rtlCol="0">
            <a:spAutoFit/>
          </a:bodyPr>
          <a:lstStyle/>
          <a:p>
            <a:pPr>
              <a:lnSpc>
                <a:spcPct val="107000"/>
              </a:lnSpc>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I denne Godshare-episoden reflekter ungdommene nettopp over hvordan å leve </a:t>
            </a:r>
            <a:r>
              <a:rPr lang="nb-NO" sz="1600" b="1" i="1" kern="100" dirty="0">
                <a:effectLst/>
                <a:latin typeface="Calibri Light" panose="020F0302020204030204" pitchFamily="34" charset="0"/>
                <a:ea typeface="Calibri" panose="020F0502020204030204" pitchFamily="34" charset="0"/>
                <a:cs typeface="Times New Roman" panose="02020603050405020304" pitchFamily="18" charset="0"/>
              </a:rPr>
              <a:t>etter</a:t>
            </a: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konfirmasjonen. De første svarene de kommer med er kanskje svar som de antar vi forventer å høre. Her snakker de om hvordan de kanskje burde leve som katolske kristne: Gå i kirken, lese i Bibelen, delta i messen, be. Dette er selvfølgelig viktige ting, men svarene de kommer med litt senere i denne korte episoden er litt annerledes. Her løfter de frem f.eks. det å ha et godt miljø der det er andre som er katolsk kristne, å ha egen motivasjon (til å praktisere den katolske tro, kanskje) og det å være en god person. </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Har du motivasjon til å være katolikk nå? Hva betyr det at du nå fullt og helt er en katolsk kristen? Har du katolske (ungdoms-) miljøer du kan være en del av? Hvordan kan du være en god person? </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Det å gå i kirken, delta i messen, be og å gjøre alle de katolske tingene, forvandler oss ikke uten videre til gode personer som reflekterer over livene våre og som er motivert av og for sin tro. Som katolikker er vi riktignok pålagt å delta i messen og det er viktig at vi ber og vi leser i Bibelen, men vi må ville dette selv. Vi må være motivert til det. Hvordan kan du motivere deg slik at det du mottok i konfirmasjonen – Den Hellige Ånds gaver – kan hjelpe deg å leve som en ekte kristen, en som ikke bare gjør ting fordi andre forventer det, men som gjør det fordi du skjønner at det er riktig og at det er godt?</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Har dere allerede diskutert spørsmålene til høyre for bildet ovenfor, så trenger dere ikke nødvendigvis diskutere noe mer nå. Det er valgfritt, naturligvis. Det viktigste er at du reflekterer over dette for seg selv, og at du fortsetter med dette hele livet. </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0268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21C491-4520-BE21-E102-735D306C2485}"/>
              </a:ext>
            </a:extLst>
          </p:cNvPr>
          <p:cNvSpPr txBox="1"/>
          <p:nvPr/>
        </p:nvSpPr>
        <p:spPr>
          <a:xfrm>
            <a:off x="703052" y="379172"/>
            <a:ext cx="10222302" cy="984885"/>
          </a:xfrm>
          <a:prstGeom prst="rect">
            <a:avLst/>
          </a:prstGeom>
          <a:noFill/>
        </p:spPr>
        <p:txBody>
          <a:bodyPr wrap="square" rtlCol="0">
            <a:spAutoFit/>
          </a:bodyPr>
          <a:lstStyle/>
          <a:p>
            <a:r>
              <a:rPr lang="nb-NO" sz="4000" b="1" kern="100" dirty="0">
                <a:effectLst/>
                <a:latin typeface="Calibri Light" panose="020F0302020204030204" pitchFamily="34" charset="0"/>
                <a:ea typeface="Calibri" panose="020F0502020204030204" pitchFamily="34" charset="0"/>
                <a:cs typeface="Times New Roman" panose="02020603050405020304" pitchFamily="18" charset="0"/>
              </a:rPr>
              <a:t>Å «kontakte» sin fremtidige selv</a:t>
            </a:r>
            <a:endParaRPr lang="nb-NO" sz="40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TextBox 3">
            <a:extLst>
              <a:ext uri="{FF2B5EF4-FFF2-40B4-BE49-F238E27FC236}">
                <a16:creationId xmlns:a16="http://schemas.microsoft.com/office/drawing/2014/main" id="{2258EED8-7C4A-9B1D-4F69-41C4149D92AB}"/>
              </a:ext>
            </a:extLst>
          </p:cNvPr>
          <p:cNvSpPr txBox="1"/>
          <p:nvPr/>
        </p:nvSpPr>
        <p:spPr>
          <a:xfrm>
            <a:off x="664234" y="1185979"/>
            <a:ext cx="10627744" cy="1015663"/>
          </a:xfrm>
          <a:prstGeom prst="rect">
            <a:avLst/>
          </a:prstGeom>
          <a:noFill/>
        </p:spPr>
        <p:txBody>
          <a:bodyPr wrap="square" rtlCol="0">
            <a:spAutoFit/>
          </a:bodyPr>
          <a:lstStyle/>
          <a:p>
            <a:r>
              <a:rPr lang="nb-NO" sz="2000" b="1" kern="100" dirty="0">
                <a:effectLst/>
                <a:latin typeface="Calibri Light" panose="020F0302020204030204" pitchFamily="34" charset="0"/>
                <a:ea typeface="Calibri" panose="020F0502020204030204" pitchFamily="34" charset="0"/>
                <a:cs typeface="Times New Roman" panose="02020603050405020304" pitchFamily="18" charset="0"/>
              </a:rPr>
              <a:t>Hvordan tror du livet ditt er om 10 år, kanskje om 20 år, eller hva med om 50 år? Tenk om du kunne møte deg selv og stilt spørsmål om hvordan det var å ha blitt 20 år gammel, 40 år gammel, eller kanskje 70 år gammel</a:t>
            </a:r>
            <a:r>
              <a:rPr lang="nb-NO" sz="20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2000" kern="100" dirty="0">
                <a:solidFill>
                  <a:srgbClr val="C55A11"/>
                </a:solidFill>
                <a:effectLst/>
                <a:latin typeface="Segoe UI Emoji" panose="020B0502040204020203" pitchFamily="34" charset="0"/>
                <a:ea typeface="Calibri" panose="020F0502020204030204" pitchFamily="34" charset="0"/>
                <a:cs typeface="Segoe UI Emoji" panose="020B0502040204020203" pitchFamily="34" charset="0"/>
              </a:rPr>
              <a:t>😯</a:t>
            </a:r>
            <a:endParaRPr lang="nb-NO"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6FFEC4D-D46F-5763-A538-EEC803562208}"/>
              </a:ext>
            </a:extLst>
          </p:cNvPr>
          <p:cNvSpPr txBox="1"/>
          <p:nvPr/>
        </p:nvSpPr>
        <p:spPr>
          <a:xfrm>
            <a:off x="664233" y="2459504"/>
            <a:ext cx="10299939" cy="1938992"/>
          </a:xfrm>
          <a:prstGeom prst="rect">
            <a:avLst/>
          </a:prstGeom>
          <a:noFill/>
        </p:spPr>
        <p:txBody>
          <a:bodyPr wrap="square" rtlCol="0">
            <a:spAutoFit/>
          </a:bodyPr>
          <a:lstStyle/>
          <a:p>
            <a:r>
              <a:rPr lang="nb-NO" sz="2000" kern="100" dirty="0">
                <a:effectLst/>
                <a:latin typeface="Calibri Light" panose="020F0302020204030204" pitchFamily="34" charset="0"/>
                <a:ea typeface="Calibri" panose="020F0502020204030204" pitchFamily="34" charset="0"/>
                <a:cs typeface="Times New Roman" panose="02020603050405020304" pitchFamily="18" charset="0"/>
              </a:rPr>
              <a:t>Vi vet naturligvis at dette ikke er realistisk, men vi kan snu det litt på hodet. Du kan la din fremtidige selv «møte» deg på den alderen du er nå. Dette kan du gjøre ved å skrive et brev til deg selv. Dette brevet må forsegles eller gjemmes bort, slik at hverken du eller noen andre åpner det før du selv ønsker det skal åpnes. I brevet kan du både fortelle om hvordan livet ditt er akkurat nå, og om hva du tenker om livet og om fremtiden. Så kan du stille din fremtidige selv spørsmål om hvordan det er å ha blitt XX antall år. Du kan også gi deg selv tips og råd om forskjellige ting.</a:t>
            </a:r>
            <a:endParaRPr lang="nb-NO"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8350402-E01A-68B1-F476-67B39C116623}"/>
              </a:ext>
            </a:extLst>
          </p:cNvPr>
          <p:cNvSpPr txBox="1"/>
          <p:nvPr/>
        </p:nvSpPr>
        <p:spPr>
          <a:xfrm>
            <a:off x="664233" y="4871802"/>
            <a:ext cx="10187796" cy="1600438"/>
          </a:xfrm>
          <a:prstGeom prst="rect">
            <a:avLst/>
          </a:prstGeom>
          <a:noFill/>
        </p:spPr>
        <p:txBody>
          <a:bodyPr wrap="square" rtlCol="0">
            <a:spAutoFit/>
          </a:bodyPr>
          <a:lstStyle/>
          <a:p>
            <a:r>
              <a:rPr lang="nb-NO" sz="2000" kern="100" dirty="0">
                <a:effectLst/>
                <a:latin typeface="Calibri Light" panose="020F0302020204030204" pitchFamily="34" charset="0"/>
                <a:ea typeface="Calibri" panose="020F0502020204030204" pitchFamily="34" charset="0"/>
                <a:cs typeface="Times New Roman" panose="02020603050405020304" pitchFamily="18" charset="0"/>
              </a:rPr>
              <a:t>Når man forsegler et brev eller en type pakke som er ment å åpnes en gang i fremtiden, kalles det (på engelsk) en «time-</a:t>
            </a:r>
            <a:r>
              <a:rPr lang="nb-NO" sz="2000" kern="100" dirty="0" err="1">
                <a:effectLst/>
                <a:latin typeface="Calibri Light" panose="020F0302020204030204" pitchFamily="34" charset="0"/>
                <a:ea typeface="Calibri" panose="020F0502020204030204" pitchFamily="34" charset="0"/>
                <a:cs typeface="Times New Roman" panose="02020603050405020304" pitchFamily="18" charset="0"/>
              </a:rPr>
              <a:t>capsule</a:t>
            </a:r>
            <a:r>
              <a:rPr lang="nb-NO" sz="2000" kern="100" dirty="0">
                <a:effectLst/>
                <a:latin typeface="Calibri Light" panose="020F0302020204030204" pitchFamily="34" charset="0"/>
                <a:ea typeface="Calibri" panose="020F0502020204030204" pitchFamily="34" charset="0"/>
                <a:cs typeface="Times New Roman" panose="02020603050405020304" pitchFamily="18" charset="0"/>
              </a:rPr>
              <a:t>». Det en slags tids-boks. Den har «reist i tiden» (bare ikke sånn superkjapt som en tilsynelatende </a:t>
            </a:r>
            <a:r>
              <a:rPr lang="nb-NO" sz="2000" kern="100" dirty="0" err="1">
                <a:effectLst/>
                <a:latin typeface="Calibri Light" panose="020F0302020204030204" pitchFamily="34" charset="0"/>
                <a:ea typeface="Calibri" panose="020F0502020204030204" pitchFamily="34" charset="0"/>
                <a:cs typeface="Times New Roman" panose="02020603050405020304" pitchFamily="18" charset="0"/>
              </a:rPr>
              <a:t>tidsermaskin</a:t>
            </a:r>
            <a:r>
              <a:rPr lang="nb-NO" sz="2000" kern="100" dirty="0">
                <a:effectLst/>
                <a:latin typeface="Calibri Light" panose="020F0302020204030204" pitchFamily="34" charset="0"/>
                <a:ea typeface="Calibri" panose="020F0502020204030204" pitchFamily="34" charset="0"/>
                <a:cs typeface="Times New Roman" panose="02020603050405020304" pitchFamily="18" charset="0"/>
              </a:rPr>
              <a:t>), og den vil som regel overraske deg når du en gang åpner den, fordi den kan romme informasjon (og evt. ting) som du helt hadde glemt. </a:t>
            </a:r>
            <a:endParaRPr lang="nb-NO"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69953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B1A0C-A005-AF36-22B8-AEE083E503EB}"/>
              </a:ext>
            </a:extLst>
          </p:cNvPr>
          <p:cNvSpPr txBox="1"/>
          <p:nvPr/>
        </p:nvSpPr>
        <p:spPr>
          <a:xfrm>
            <a:off x="2109954" y="118843"/>
            <a:ext cx="11668190" cy="523220"/>
          </a:xfrm>
          <a:prstGeom prst="rect">
            <a:avLst/>
          </a:prstGeom>
          <a:noFill/>
        </p:spPr>
        <p:txBody>
          <a:bodyPr wrap="square" rtlCol="0">
            <a:spAutoFit/>
          </a:bodyPr>
          <a:lstStyle/>
          <a:p>
            <a:r>
              <a:rPr lang="nb-NO" sz="2800" kern="100" dirty="0">
                <a:effectLst/>
                <a:latin typeface="Berlin Sans FB" panose="020E0602020502020306" pitchFamily="34" charset="0"/>
                <a:ea typeface="Calibri" panose="020F0502020204030204" pitchFamily="34" charset="0"/>
                <a:cs typeface="Times New Roman" panose="02020603050405020304" pitchFamily="18" charset="0"/>
              </a:rPr>
              <a:t>Her er et eksempel på en «time-</a:t>
            </a:r>
            <a:r>
              <a:rPr lang="nb-NO" sz="2800" kern="100" dirty="0" err="1">
                <a:effectLst/>
                <a:latin typeface="Berlin Sans FB" panose="020E0602020502020306" pitchFamily="34" charset="0"/>
                <a:ea typeface="Calibri" panose="020F0502020204030204" pitchFamily="34" charset="0"/>
                <a:cs typeface="Times New Roman" panose="02020603050405020304" pitchFamily="18" charset="0"/>
              </a:rPr>
              <a:t>capsule</a:t>
            </a:r>
            <a:r>
              <a:rPr lang="nb-NO" sz="2800" kern="100" dirty="0">
                <a:effectLst/>
                <a:latin typeface="Berlin Sans FB" panose="020E0602020502020306" pitchFamily="34" charset="0"/>
                <a:ea typeface="Calibri" panose="020F0502020204030204" pitchFamily="34" charset="0"/>
                <a:cs typeface="Times New Roman" panose="02020603050405020304" pitchFamily="18" charset="0"/>
              </a:rPr>
              <a:t>»-historie:</a:t>
            </a:r>
            <a:endParaRPr lang="nb-NO" sz="2800" dirty="0">
              <a:latin typeface="Berlin Sans FB" panose="020E0602020502020306" pitchFamily="34" charset="0"/>
            </a:endParaRPr>
          </a:p>
        </p:txBody>
      </p:sp>
      <p:sp>
        <p:nvSpPr>
          <p:cNvPr id="3" name="TextBox 2">
            <a:extLst>
              <a:ext uri="{FF2B5EF4-FFF2-40B4-BE49-F238E27FC236}">
                <a16:creationId xmlns:a16="http://schemas.microsoft.com/office/drawing/2014/main" id="{21A48A5F-2A89-3703-ACC8-E11703C4077D}"/>
              </a:ext>
            </a:extLst>
          </p:cNvPr>
          <p:cNvSpPr txBox="1"/>
          <p:nvPr/>
        </p:nvSpPr>
        <p:spPr>
          <a:xfrm>
            <a:off x="1132937" y="-1358284"/>
            <a:ext cx="10653622" cy="8852167"/>
          </a:xfrm>
          <a:prstGeom prst="rect">
            <a:avLst/>
          </a:prstGeom>
          <a:noFill/>
          <a:scene3d>
            <a:camera prst="perspectiveRelaxed"/>
            <a:lightRig rig="threePt" dir="t"/>
          </a:scene3d>
        </p:spPr>
        <p:txBody>
          <a:bodyPr wrap="square" rtlCol="0">
            <a:spAutoFit/>
          </a:bodyPr>
          <a:lstStyle/>
          <a:p>
            <a:pPr>
              <a:lnSpc>
                <a:spcPct val="200000"/>
              </a:lnSpc>
            </a:pPr>
            <a:r>
              <a:rPr lang="nb-NO" sz="2400" b="1" i="1" kern="100" dirty="0">
                <a:effectLst/>
                <a:latin typeface="Calibri Light" panose="020F0302020204030204" pitchFamily="34" charset="0"/>
                <a:ea typeface="Calibri" panose="020F0502020204030204" pitchFamily="34" charset="0"/>
                <a:cs typeface="Times New Roman" panose="02020603050405020304" pitchFamily="18" charset="0"/>
              </a:rPr>
              <a:t>For en del år siden kjøpte vi (familien min og jeg) et nytt (vel gammelt) hus. Det har vi holdt på å pusse opp i flere år nå, og da vi skulle pusse opp garasjen i fjor, fant vi en gamle </a:t>
            </a:r>
            <a:r>
              <a:rPr lang="nb-NO" sz="2400" b="1" i="1" kern="100" dirty="0" err="1">
                <a:effectLst/>
                <a:latin typeface="Calibri Light" panose="020F0302020204030204" pitchFamily="34" charset="0"/>
                <a:ea typeface="Calibri" panose="020F0502020204030204" pitchFamily="34" charset="0"/>
                <a:cs typeface="Times New Roman" panose="02020603050405020304" pitchFamily="18" charset="0"/>
              </a:rPr>
              <a:t>tinnboks</a:t>
            </a:r>
            <a:r>
              <a:rPr lang="nb-NO" sz="2400" b="1" i="1" kern="100" dirty="0">
                <a:effectLst/>
                <a:latin typeface="Calibri Light" panose="020F0302020204030204" pitchFamily="34" charset="0"/>
                <a:ea typeface="Calibri" panose="020F0502020204030204" pitchFamily="34" charset="0"/>
                <a:cs typeface="Times New Roman" panose="02020603050405020304" pitchFamily="18" charset="0"/>
              </a:rPr>
              <a:t> gjemt inne i den ene veggen. Boksen var litt rusten og luktet litt rart, men inne i den var det noe overraskende. Vi fant en kassett (slike man brukte før man fikk </a:t>
            </a:r>
            <a:r>
              <a:rPr lang="nb-NO" sz="2400" b="1" i="1" kern="100" dirty="0" err="1">
                <a:effectLst/>
                <a:latin typeface="Calibri Light" panose="020F0302020204030204" pitchFamily="34" charset="0"/>
                <a:ea typeface="Calibri" panose="020F0502020204030204" pitchFamily="34" charset="0"/>
                <a:cs typeface="Times New Roman" panose="02020603050405020304" pitchFamily="18" charset="0"/>
              </a:rPr>
              <a:t>CDer</a:t>
            </a:r>
            <a:r>
              <a:rPr lang="nb-NO" sz="2400" b="1" i="1" kern="100" dirty="0">
                <a:effectLst/>
                <a:latin typeface="Calibri Light" panose="020F0302020204030204" pitchFamily="34" charset="0"/>
                <a:ea typeface="Calibri" panose="020F0502020204030204" pitchFamily="34" charset="0"/>
                <a:cs typeface="Times New Roman" panose="02020603050405020304" pitchFamily="18" charset="0"/>
              </a:rPr>
              <a:t>), litt gammelt godteri og noen gamle, små leker. Heldigvis hadde vi fremdeles en kassettspiller, og var derfor kjappe til å se om kassetten faktisk virket, nysgjerrige som vi var. Det gjorde den.</a:t>
            </a:r>
            <a:endParaRPr lang="nb-NO"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nb-NO" sz="2400" b="1" i="1"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nb-NO" sz="2400" b="1" i="1" dirty="0">
                <a:effectLst/>
                <a:latin typeface="Calibri Light" panose="020F0302020204030204" pitchFamily="34" charset="0"/>
                <a:ea typeface="Calibri" panose="020F0502020204030204" pitchFamily="34" charset="0"/>
              </a:rPr>
              <a:t>Vi hørte stemmen til en ung jente og noen andre barn. Jenta sa navnet sitt i begynnelsen av opptaket, og vi skjønte med én gang at hun var ett av barna til de </a:t>
            </a:r>
            <a:br>
              <a:rPr lang="nb-NO" sz="2400" b="1" i="1" dirty="0">
                <a:effectLst/>
                <a:latin typeface="Calibri Light" panose="020F0302020204030204" pitchFamily="34" charset="0"/>
                <a:ea typeface="Calibri" panose="020F0502020204030204" pitchFamily="34" charset="0"/>
              </a:rPr>
            </a:br>
            <a:r>
              <a:rPr lang="nb-NO" sz="2400" b="1" i="1" dirty="0">
                <a:effectLst/>
                <a:latin typeface="Calibri Light" panose="020F0302020204030204" pitchFamily="34" charset="0"/>
                <a:ea typeface="Calibri" panose="020F0502020204030204" pitchFamily="34" charset="0"/>
              </a:rPr>
              <a:t>    vi hadde kjøpt huset av. Året var 1994, og hun og noen av søsknene hennes </a:t>
            </a:r>
            <a:br>
              <a:rPr lang="nb-NO" sz="2400" b="1" i="1" dirty="0">
                <a:effectLst/>
                <a:latin typeface="Calibri Light" panose="020F0302020204030204" pitchFamily="34" charset="0"/>
                <a:ea typeface="Calibri" panose="020F0502020204030204" pitchFamily="34" charset="0"/>
              </a:rPr>
            </a:br>
            <a:r>
              <a:rPr lang="nb-NO" sz="2400" b="1" i="1" dirty="0">
                <a:effectLst/>
                <a:latin typeface="Calibri Light" panose="020F0302020204030204" pitchFamily="34" charset="0"/>
                <a:ea typeface="Calibri" panose="020F0502020204030204" pitchFamily="34" charset="0"/>
              </a:rPr>
              <a:t>         ønsket å lage nettopp en slik «time-</a:t>
            </a:r>
            <a:r>
              <a:rPr lang="nb-NO" sz="2400" b="1" i="1" dirty="0" err="1">
                <a:effectLst/>
                <a:latin typeface="Calibri Light" panose="020F0302020204030204" pitchFamily="34" charset="0"/>
                <a:ea typeface="Calibri" panose="020F0502020204030204" pitchFamily="34" charset="0"/>
              </a:rPr>
              <a:t>capsule</a:t>
            </a:r>
            <a:r>
              <a:rPr lang="nb-NO" sz="2400" b="1" i="1" dirty="0">
                <a:effectLst/>
                <a:latin typeface="Calibri Light" panose="020F0302020204030204" pitchFamily="34" charset="0"/>
                <a:ea typeface="Calibri" panose="020F0502020204030204" pitchFamily="34" charset="0"/>
              </a:rPr>
              <a:t>».</a:t>
            </a:r>
            <a:endParaRPr lang="nb-NO" sz="2400" b="1" dirty="0"/>
          </a:p>
        </p:txBody>
      </p:sp>
    </p:spTree>
    <p:extLst>
      <p:ext uri="{BB962C8B-B14F-4D97-AF65-F5344CB8AC3E}">
        <p14:creationId xmlns:p14="http://schemas.microsoft.com/office/powerpoint/2010/main" val="81895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498180-AFEF-318D-2049-1AA846B05CED}"/>
              </a:ext>
            </a:extLst>
          </p:cNvPr>
          <p:cNvSpPr txBox="1"/>
          <p:nvPr/>
        </p:nvSpPr>
        <p:spPr>
          <a:xfrm>
            <a:off x="1312652" y="-517585"/>
            <a:ext cx="10360325" cy="7017306"/>
          </a:xfrm>
          <a:prstGeom prst="rect">
            <a:avLst/>
          </a:prstGeom>
          <a:noFill/>
          <a:scene3d>
            <a:camera prst="perspectiveRelaxed"/>
            <a:lightRig rig="threePt" dir="t"/>
          </a:scene3d>
        </p:spPr>
        <p:txBody>
          <a:bodyPr wrap="square" rtlCol="0">
            <a:spAutoFit/>
          </a:bodyPr>
          <a:lstStyle/>
          <a:p>
            <a:pPr>
              <a:lnSpc>
                <a:spcPct val="200000"/>
              </a:lnSpc>
            </a:pPr>
            <a:r>
              <a:rPr lang="nb-NO" sz="2400" b="1" i="1" kern="100" dirty="0">
                <a:effectLst/>
                <a:latin typeface="Calibri Light" panose="020F0302020204030204" pitchFamily="34" charset="0"/>
                <a:ea typeface="Calibri" panose="020F0502020204030204" pitchFamily="34" charset="0"/>
                <a:cs typeface="Times New Roman" panose="02020603050405020304" pitchFamily="18" charset="0"/>
              </a:rPr>
              <a:t>Det eneste var, de laget den ikke til seg selv, men til «den som måtte finne denne boksen i fremtiden en gang». Så fortalte de om livet sitt, om hvordan det var å leve i 1994, om hvordan de trodde fremtiden ville bli, og litt til. Det var skikkelig artig å høre på denne kassetten! Men, det mest interessante var at de som hadde laget kassetten kunne ikke helt huske dette. Vi kjente litt til familien vi hadde kjøpt huset av, og fikk tak i den jenta som snakket mest på kassetten. Hun var naturligvis ikke en jente lenger, for dette var jo nesten 30 år siden. Hun ble både overrasket over at vi fant boksen med kassetten, og over det hun hadde sagt på opptaket. Glad ble hun også, for dette synes hun selv var et utrolig spennende og artig minne</a:t>
            </a:r>
            <a:r>
              <a:rPr lang="nb-NO" sz="2000" b="1" i="1" kern="100" dirty="0">
                <a:effectLst/>
                <a:latin typeface="Calibri Light" panose="020F0302020204030204" pitchFamily="34" charset="0"/>
                <a:ea typeface="Calibri" panose="020F0502020204030204" pitchFamily="34" charset="0"/>
                <a:cs typeface="Times New Roman" panose="02020603050405020304" pitchFamily="18" charset="0"/>
              </a:rPr>
              <a:t>.</a:t>
            </a:r>
            <a:endParaRPr lang="nb-NO" sz="20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310765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BCD416-F5F3-197C-F8D2-30DE9649315E}"/>
              </a:ext>
            </a:extLst>
          </p:cNvPr>
          <p:cNvSpPr txBox="1"/>
          <p:nvPr/>
        </p:nvSpPr>
        <p:spPr>
          <a:xfrm>
            <a:off x="1656271" y="-1201087"/>
            <a:ext cx="9783792" cy="7017306"/>
          </a:xfrm>
          <a:prstGeom prst="rect">
            <a:avLst/>
          </a:prstGeom>
          <a:noFill/>
          <a:scene3d>
            <a:camera prst="perspectiveRelaxed"/>
            <a:lightRig rig="threePt" dir="t"/>
          </a:scene3d>
        </p:spPr>
        <p:txBody>
          <a:bodyPr wrap="square" rtlCol="0">
            <a:spAutoFit/>
          </a:bodyPr>
          <a:lstStyle/>
          <a:p>
            <a:pPr>
              <a:lnSpc>
                <a:spcPct val="200000"/>
              </a:lnSpc>
            </a:pPr>
            <a:r>
              <a:rPr lang="nb-NO" sz="2400" b="1" i="1" kern="100" dirty="0">
                <a:effectLst/>
                <a:latin typeface="Calibri Light" panose="020F0302020204030204" pitchFamily="34" charset="0"/>
                <a:ea typeface="Calibri" panose="020F0502020204030204" pitchFamily="34" charset="0"/>
                <a:cs typeface="Times New Roman" panose="02020603050405020304" pitchFamily="18" charset="0"/>
              </a:rPr>
              <a:t>Jeg har jobbet som engelsklærer på ungdomsskolen i mange år, og en av oppgavene vi engelsklærere ofte ga  elevene var nettopp en slik «time-</a:t>
            </a:r>
            <a:r>
              <a:rPr lang="nb-NO" sz="2400" b="1" i="1" kern="100" dirty="0" err="1">
                <a:effectLst/>
                <a:latin typeface="Calibri Light" panose="020F0302020204030204" pitchFamily="34" charset="0"/>
                <a:ea typeface="Calibri" panose="020F0502020204030204" pitchFamily="34" charset="0"/>
                <a:cs typeface="Times New Roman" panose="02020603050405020304" pitchFamily="18" charset="0"/>
              </a:rPr>
              <a:t>capsule</a:t>
            </a:r>
            <a:r>
              <a:rPr lang="nb-NO" sz="2400" b="1" i="1" kern="100" dirty="0">
                <a:effectLst/>
                <a:latin typeface="Calibri Light" panose="020F0302020204030204" pitchFamily="34" charset="0"/>
                <a:ea typeface="Calibri" panose="020F0502020204030204" pitchFamily="34" charset="0"/>
                <a:cs typeface="Times New Roman" panose="02020603050405020304" pitchFamily="18" charset="0"/>
              </a:rPr>
              <a:t>»-oppgave. Den gang var jeg mest opptatt av grammatikken og de nye ordene elevene mine skulle lære. Jeg vet ikke om jeg noen gang tok oppgaven helt seriøst og faktisk anbefalte elevene å lage en ekte «time-</a:t>
            </a:r>
            <a:r>
              <a:rPr lang="nb-NO" sz="2400" b="1" i="1" kern="100" dirty="0" err="1">
                <a:effectLst/>
                <a:latin typeface="Calibri Light" panose="020F0302020204030204" pitchFamily="34" charset="0"/>
                <a:ea typeface="Calibri" panose="020F0502020204030204" pitchFamily="34" charset="0"/>
                <a:cs typeface="Times New Roman" panose="02020603050405020304" pitchFamily="18" charset="0"/>
              </a:rPr>
              <a:t>capsule</a:t>
            </a:r>
            <a:r>
              <a:rPr lang="nb-NO" sz="2400" b="1" i="1" kern="100" dirty="0">
                <a:effectLst/>
                <a:latin typeface="Calibri Light" panose="020F0302020204030204" pitchFamily="34" charset="0"/>
                <a:ea typeface="Calibri" panose="020F0502020204030204" pitchFamily="34" charset="0"/>
                <a:cs typeface="Times New Roman" panose="02020603050405020304" pitchFamily="18" charset="0"/>
              </a:rPr>
              <a:t>». Nå skulle jeg virkelig ønske jeg hadde gjort det, for jeg så hvor spennende dette var for jenta (damen) som hadde laget den «time-</a:t>
            </a:r>
            <a:r>
              <a:rPr lang="nb-NO" sz="2400" b="1" i="1" kern="100" dirty="0" err="1">
                <a:effectLst/>
                <a:latin typeface="Calibri Light" panose="020F0302020204030204" pitchFamily="34" charset="0"/>
                <a:ea typeface="Calibri" panose="020F0502020204030204" pitchFamily="34" charset="0"/>
                <a:cs typeface="Times New Roman" panose="02020603050405020304" pitchFamily="18" charset="0"/>
              </a:rPr>
              <a:t>capsul</a:t>
            </a:r>
            <a:r>
              <a:rPr lang="nb-NO" sz="2400" b="1" i="1" kern="100" dirty="0">
                <a:effectLst/>
                <a:latin typeface="Calibri Light" panose="020F0302020204030204" pitchFamily="34" charset="0"/>
                <a:ea typeface="Calibri" panose="020F0502020204030204" pitchFamily="34" charset="0"/>
                <a:cs typeface="Times New Roman" panose="02020603050405020304" pitchFamily="18" charset="0"/>
              </a:rPr>
              <a:t>»-en vi fant i garasjen vår. Det å få «møte» seg selv slik igjen så mange år senere, ga henne et nytt perspektiv på livet, fortalte hun oss.</a:t>
            </a:r>
            <a:endParaRPr lang="nb-NO" sz="24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3" name="TextBox 2">
            <a:extLst>
              <a:ext uri="{FF2B5EF4-FFF2-40B4-BE49-F238E27FC236}">
                <a16:creationId xmlns:a16="http://schemas.microsoft.com/office/drawing/2014/main" id="{6CA334E1-1E66-8A6C-5E5C-A03F74FBF0E3}"/>
              </a:ext>
            </a:extLst>
          </p:cNvPr>
          <p:cNvSpPr txBox="1"/>
          <p:nvPr/>
        </p:nvSpPr>
        <p:spPr>
          <a:xfrm>
            <a:off x="845389" y="5481935"/>
            <a:ext cx="10783019" cy="1107996"/>
          </a:xfrm>
          <a:prstGeom prst="rect">
            <a:avLst/>
          </a:prstGeom>
          <a:noFill/>
        </p:spPr>
        <p:txBody>
          <a:bodyPr wrap="square" rtlCol="0">
            <a:spAutoFit/>
          </a:bodyPr>
          <a:lstStyle/>
          <a:p>
            <a:r>
              <a:rPr lang="nb-NO" sz="2400" kern="100" dirty="0">
                <a:effectLst/>
                <a:latin typeface="Berlin Sans FB" panose="020E0602020502020306" pitchFamily="34" charset="0"/>
                <a:ea typeface="Calibri" panose="020F0502020204030204" pitchFamily="34" charset="0"/>
                <a:cs typeface="Times New Roman" panose="02020603050405020304" pitchFamily="18" charset="0"/>
              </a:rPr>
              <a:t>Å skrive til sin fremtidige selv er altså ikke bare tull og tøys. Det har virkelig en verdi. Det kan faktisk være med på å endre livet til en person.</a:t>
            </a:r>
          </a:p>
          <a:p>
            <a:endParaRPr lang="nb-NO" dirty="0"/>
          </a:p>
        </p:txBody>
      </p:sp>
    </p:spTree>
    <p:extLst>
      <p:ext uri="{BB962C8B-B14F-4D97-AF65-F5344CB8AC3E}">
        <p14:creationId xmlns:p14="http://schemas.microsoft.com/office/powerpoint/2010/main" val="31767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B9E35D-1166-B355-6CF7-4160FE776822}"/>
              </a:ext>
            </a:extLst>
          </p:cNvPr>
          <p:cNvSpPr txBox="1"/>
          <p:nvPr/>
        </p:nvSpPr>
        <p:spPr>
          <a:xfrm>
            <a:off x="672860" y="336430"/>
            <a:ext cx="10498347" cy="707886"/>
          </a:xfrm>
          <a:prstGeom prst="rect">
            <a:avLst/>
          </a:prstGeom>
          <a:noFill/>
        </p:spPr>
        <p:txBody>
          <a:bodyPr wrap="square" rtlCol="0">
            <a:spAutoFit/>
          </a:bodyPr>
          <a:lstStyle/>
          <a:p>
            <a:r>
              <a:rPr lang="nb-NO" sz="4000" b="1" kern="100" dirty="0">
                <a:effectLst/>
                <a:latin typeface="Calibri Light" panose="020F0302020204030204" pitchFamily="34" charset="0"/>
                <a:ea typeface="Calibri" panose="020F0502020204030204" pitchFamily="34" charset="0"/>
                <a:cs typeface="Times New Roman" panose="02020603050405020304" pitchFamily="18" charset="0"/>
              </a:rPr>
              <a:t>BIBELEN: En «time-</a:t>
            </a:r>
            <a:r>
              <a:rPr lang="nb-NO" sz="4000" b="1" kern="100" dirty="0" err="1">
                <a:effectLst/>
                <a:latin typeface="Calibri Light" panose="020F0302020204030204" pitchFamily="34" charset="0"/>
                <a:ea typeface="Calibri" panose="020F0502020204030204" pitchFamily="34" charset="0"/>
                <a:cs typeface="Times New Roman" panose="02020603050405020304" pitchFamily="18" charset="0"/>
              </a:rPr>
              <a:t>capsul</a:t>
            </a:r>
            <a:r>
              <a:rPr lang="nb-NO" sz="4000" b="1" kern="100" dirty="0">
                <a:effectLst/>
                <a:latin typeface="Calibri Light" panose="020F0302020204030204" pitchFamily="34" charset="0"/>
                <a:ea typeface="Calibri" panose="020F0502020204030204" pitchFamily="34" charset="0"/>
                <a:cs typeface="Times New Roman" panose="02020603050405020304" pitchFamily="18" charset="0"/>
              </a:rPr>
              <a:t>»-?</a:t>
            </a:r>
            <a:endParaRPr lang="nb-NO"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7C94AAD-4554-C685-C810-A9C0941FA77F}"/>
              </a:ext>
            </a:extLst>
          </p:cNvPr>
          <p:cNvSpPr txBox="1"/>
          <p:nvPr/>
        </p:nvSpPr>
        <p:spPr>
          <a:xfrm>
            <a:off x="1449238" y="1090684"/>
            <a:ext cx="10964174" cy="933974"/>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nb-NO" sz="3200" b="1" kern="100" dirty="0">
                <a:effectLst/>
                <a:latin typeface="Calibri Light" panose="020F0302020204030204" pitchFamily="34" charset="0"/>
                <a:ea typeface="Calibri" panose="020F0502020204030204" pitchFamily="34" charset="0"/>
                <a:cs typeface="Times New Roman" panose="02020603050405020304" pitchFamily="18" charset="0"/>
              </a:rPr>
              <a:t>Hvordan kan vi hevde at Bibelen være en «time-</a:t>
            </a:r>
            <a:r>
              <a:rPr lang="nb-NO" sz="3200" b="1" kern="100" dirty="0" err="1">
                <a:effectLst/>
                <a:latin typeface="Calibri Light" panose="020F0302020204030204" pitchFamily="34" charset="0"/>
                <a:ea typeface="Calibri" panose="020F0502020204030204" pitchFamily="34" charset="0"/>
                <a:cs typeface="Times New Roman" panose="02020603050405020304" pitchFamily="18" charset="0"/>
              </a:rPr>
              <a:t>capsule</a:t>
            </a:r>
            <a:r>
              <a:rPr lang="nb-NO" sz="3200" b="1" kern="100" dirty="0">
                <a:effectLst/>
                <a:latin typeface="Calibri Light" panose="020F0302020204030204" pitchFamily="34" charset="0"/>
                <a:ea typeface="Calibri" panose="020F0502020204030204" pitchFamily="34" charset="0"/>
                <a:cs typeface="Times New Roman" panose="02020603050405020304" pitchFamily="18" charset="0"/>
              </a:rPr>
              <a:t>»?</a:t>
            </a:r>
            <a:endParaRPr lang="nb-NO"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2000" kern="100" dirty="0">
                <a:effectLst/>
                <a:latin typeface="Calibri Light" panose="020F0302020204030204" pitchFamily="34" charset="0"/>
                <a:ea typeface="Calibri" panose="020F0502020204030204" pitchFamily="34" charset="0"/>
                <a:cs typeface="Times New Roman" panose="02020603050405020304" pitchFamily="18" charset="0"/>
              </a:rPr>
              <a:t>Diskuter gjerne i plenum før dere leser videre. Kanskje er ikke dette så merkelig som det høres ut …</a:t>
            </a:r>
            <a:endParaRPr lang="nb-NO"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6D0A434-5B43-884B-17FD-BAA680DCEE6F}"/>
              </a:ext>
            </a:extLst>
          </p:cNvPr>
          <p:cNvPicPr>
            <a:picLocks noChangeAspect="1"/>
          </p:cNvPicPr>
          <p:nvPr/>
        </p:nvPicPr>
        <p:blipFill>
          <a:blip r:embed="rId2"/>
          <a:stretch>
            <a:fillRect/>
          </a:stretch>
        </p:blipFill>
        <p:spPr>
          <a:xfrm>
            <a:off x="313237" y="2232707"/>
            <a:ext cx="3825177" cy="449727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3549807F-DBDC-B29A-0D71-E6E4180EFF4F}"/>
              </a:ext>
            </a:extLst>
          </p:cNvPr>
          <p:cNvSpPr txBox="1"/>
          <p:nvPr/>
        </p:nvSpPr>
        <p:spPr>
          <a:xfrm>
            <a:off x="4436694" y="2196667"/>
            <a:ext cx="7519517" cy="4944046"/>
          </a:xfrm>
          <a:prstGeom prst="rect">
            <a:avLst/>
          </a:prstGeom>
          <a:noFill/>
        </p:spPr>
        <p:txBody>
          <a:bodyPr wrap="square" rtlCol="0">
            <a:spAutoFit/>
          </a:bodyPr>
          <a:lstStyle/>
          <a:p>
            <a:pPr>
              <a:lnSpc>
                <a:spcPct val="115000"/>
              </a:lnSpc>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Da Paulus skrev alle sine brev og tekster</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for snart 2000 år siden, visste han lite om hvor stor innflytelse han skulle ha over fremtidens mennesker. Det Paulus gjorde var skrive brev til vidt forskjellige mennesker som bodde på vidt forskjellige steder. Disse menneskene prøvde å starte menigheter, og Paulus hjalp dem med sine råd og tips. Her gav ham dem råd om hvordan de skulle leve sammen slik Jesus ønsket.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05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Brevene ble naturligvis lest av de han hadde adressert dem til, men – noe Paulus ikke visste – var at det han brev har blitt lest av milliarder av mennesker over hele verden i snart 2000 år.</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1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Det handler ikke bare om at brevene har blitt lest av så mange, men at de som lest brevene har tatt til seg rådene tiltenkt de opprinnelige mottakerne. Den livsvisdommen om hvordan å leve som kristen som fungerte for 2000 år siden, er like viktig og nyttig i dag.</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083324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312E77-2DA6-1552-3F4C-5E501E65EA06}"/>
              </a:ext>
            </a:extLst>
          </p:cNvPr>
          <p:cNvSpPr txBox="1"/>
          <p:nvPr/>
        </p:nvSpPr>
        <p:spPr>
          <a:xfrm>
            <a:off x="1043796" y="888521"/>
            <a:ext cx="10084279" cy="2185214"/>
          </a:xfrm>
          <a:prstGeom prst="rect">
            <a:avLst/>
          </a:prstGeom>
          <a:noFill/>
        </p:spPr>
        <p:txBody>
          <a:bodyPr wrap="square" rtlCol="0">
            <a:spAutoFit/>
          </a:bodyPr>
          <a:lstStyle/>
          <a:p>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På en måte kan man si at hele </a:t>
            </a:r>
            <a:r>
              <a:rPr lang="nb-NO" sz="3200" b="1" kern="100" dirty="0">
                <a:effectLst/>
                <a:latin typeface="Calibri Light" panose="020F0302020204030204" pitchFamily="34" charset="0"/>
                <a:ea typeface="Calibri" panose="020F0502020204030204" pitchFamily="34" charset="0"/>
                <a:cs typeface="Times New Roman" panose="02020603050405020304" pitchFamily="18" charset="0"/>
              </a:rPr>
              <a:t>Bibelen</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 – både Det nye og Det gamle testamentet med alle sine brev og historier – </a:t>
            </a:r>
            <a:r>
              <a:rPr lang="nb-NO" sz="3200" b="1" kern="100" dirty="0">
                <a:effectLst/>
                <a:latin typeface="Calibri Light" panose="020F0302020204030204" pitchFamily="34" charset="0"/>
                <a:ea typeface="Calibri" panose="020F0502020204030204" pitchFamily="34" charset="0"/>
                <a:cs typeface="Times New Roman" panose="02020603050405020304" pitchFamily="18" charset="0"/>
              </a:rPr>
              <a:t>er vår menneskehets aller viktigste «time-</a:t>
            </a:r>
            <a:r>
              <a:rPr lang="nb-NO" sz="3200" b="1" kern="100" dirty="0" err="1">
                <a:effectLst/>
                <a:latin typeface="Calibri Light" panose="020F0302020204030204" pitchFamily="34" charset="0"/>
                <a:ea typeface="Calibri" panose="020F0502020204030204" pitchFamily="34" charset="0"/>
                <a:cs typeface="Times New Roman" panose="02020603050405020304" pitchFamily="18" charset="0"/>
              </a:rPr>
              <a:t>capsule</a:t>
            </a:r>
            <a:r>
              <a:rPr lang="nb-NO" sz="3200" b="1" kern="100" dirty="0">
                <a:effectLst/>
                <a:latin typeface="Calibri Light" panose="020F0302020204030204" pitchFamily="34" charset="0"/>
                <a:ea typeface="Calibri" panose="020F0502020204030204" pitchFamily="34" charset="0"/>
                <a:cs typeface="Times New Roman" panose="02020603050405020304" pitchFamily="18" charset="0"/>
              </a:rPr>
              <a:t>».</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Her lærer vi både om hvordan menneskene levde den gangen og vi får råd om hvordan vi selv burde leve. Bibelen er så full av kunnskap, informasjon, råd og religiøs veiledning at man nesten alltid finner noe nytt å under seg over.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3" name="Picture 2">
            <a:extLst>
              <a:ext uri="{FF2B5EF4-FFF2-40B4-BE49-F238E27FC236}">
                <a16:creationId xmlns:a16="http://schemas.microsoft.com/office/drawing/2014/main" id="{5CB03DE4-E548-6DDD-E25F-DCF2689EA148}"/>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7011866" y="2802514"/>
            <a:ext cx="2810500" cy="3304318"/>
          </a:xfrm>
          <a:prstGeom prst="rect">
            <a:avLst/>
          </a:prstGeom>
        </p:spPr>
      </p:pic>
      <p:sp>
        <p:nvSpPr>
          <p:cNvPr id="4" name="TextBox 3">
            <a:extLst>
              <a:ext uri="{FF2B5EF4-FFF2-40B4-BE49-F238E27FC236}">
                <a16:creationId xmlns:a16="http://schemas.microsoft.com/office/drawing/2014/main" id="{9852FBBB-C73C-60C2-5C4E-125ABC190C3D}"/>
              </a:ext>
            </a:extLst>
          </p:cNvPr>
          <p:cNvSpPr txBox="1"/>
          <p:nvPr/>
        </p:nvSpPr>
        <p:spPr>
          <a:xfrm>
            <a:off x="1268083" y="3217653"/>
            <a:ext cx="5046453" cy="1477328"/>
          </a:xfrm>
          <a:prstGeom prst="rect">
            <a:avLst/>
          </a:prstGeom>
          <a:noFill/>
        </p:spPr>
        <p:txBody>
          <a:bodyPr wrap="square" rtlCol="0">
            <a:spAutoFit/>
          </a:bodyPr>
          <a:lstStyle/>
          <a:p>
            <a:r>
              <a:rPr lang="nb-NO" sz="2400" b="1" kern="100" dirty="0">
                <a:effectLst/>
                <a:latin typeface="Calibri Light" panose="020F0302020204030204" pitchFamily="34" charset="0"/>
                <a:ea typeface="Calibri" panose="020F0502020204030204" pitchFamily="34" charset="0"/>
                <a:cs typeface="Times New Roman" panose="02020603050405020304" pitchFamily="18" charset="0"/>
              </a:rPr>
              <a:t>Hvis dere vil lære mer om Paulus, så ta gjerne en titt her:</a:t>
            </a:r>
            <a:r>
              <a:rPr lang="nb-NO" sz="2400" kern="100" dirty="0">
                <a:effectLst/>
                <a:latin typeface="Calibri Light" panose="020F0302020204030204" pitchFamily="34" charset="0"/>
                <a:ea typeface="Calibri" panose="020F0502020204030204" pitchFamily="34" charset="0"/>
                <a:cs typeface="Times New Roman" panose="02020603050405020304" pitchFamily="18" charset="0"/>
              </a:rPr>
              <a:t> </a:t>
            </a:r>
            <a:br>
              <a:rPr lang="nb-NO" sz="2400"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24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Bibelselskapet | Paulus</a:t>
            </a:r>
            <a:endParaRPr lang="nb-NO"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5" name="Picture 4">
            <a:extLst>
              <a:ext uri="{FF2B5EF4-FFF2-40B4-BE49-F238E27FC236}">
                <a16:creationId xmlns:a16="http://schemas.microsoft.com/office/drawing/2014/main" id="{E068EC49-49FA-EB49-5BD7-2433226451DF}"/>
              </a:ext>
            </a:extLst>
          </p:cNvPr>
          <p:cNvPicPr>
            <a:picLocks noChangeAspect="1"/>
          </p:cNvPicPr>
          <p:nvPr/>
        </p:nvPicPr>
        <p:blipFill>
          <a:blip r:embed="rId5"/>
          <a:stretch>
            <a:fillRect/>
          </a:stretch>
        </p:blipFill>
        <p:spPr>
          <a:xfrm>
            <a:off x="4025718" y="4984508"/>
            <a:ext cx="2159422" cy="332105"/>
          </a:xfrm>
          <a:prstGeom prst="rect">
            <a:avLst/>
          </a:prstGeom>
        </p:spPr>
      </p:pic>
    </p:spTree>
    <p:extLst>
      <p:ext uri="{BB962C8B-B14F-4D97-AF65-F5344CB8AC3E}">
        <p14:creationId xmlns:p14="http://schemas.microsoft.com/office/powerpoint/2010/main" val="3804863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E34DCA-AD94-0069-F02B-0205186D7E50}"/>
              </a:ext>
            </a:extLst>
          </p:cNvPr>
          <p:cNvSpPr txBox="1"/>
          <p:nvPr/>
        </p:nvSpPr>
        <p:spPr>
          <a:xfrm>
            <a:off x="247291" y="239589"/>
            <a:ext cx="10127412" cy="923330"/>
          </a:xfrm>
          <a:prstGeom prst="rect">
            <a:avLst/>
          </a:prstGeom>
          <a:noFill/>
        </p:spPr>
        <p:txBody>
          <a:bodyPr wrap="square" rtlCol="0">
            <a:spAutoFit/>
          </a:bodyPr>
          <a:lstStyle/>
          <a:p>
            <a:r>
              <a:rPr lang="nb-NO" sz="3600" b="1" kern="100" dirty="0">
                <a:effectLst/>
                <a:latin typeface="Calibri Light" panose="020F0302020204030204" pitchFamily="34" charset="0"/>
                <a:ea typeface="Calibri" panose="020F0502020204030204" pitchFamily="34" charset="0"/>
                <a:cs typeface="Times New Roman" panose="02020603050405020304" pitchFamily="18" charset="0"/>
              </a:rPr>
              <a:t>Din egen «time-</a:t>
            </a:r>
            <a:r>
              <a:rPr lang="nb-NO" sz="3600" b="1" kern="100" dirty="0" err="1">
                <a:effectLst/>
                <a:latin typeface="Calibri Light" panose="020F0302020204030204" pitchFamily="34" charset="0"/>
                <a:ea typeface="Calibri" panose="020F0502020204030204" pitchFamily="34" charset="0"/>
                <a:cs typeface="Times New Roman" panose="02020603050405020304" pitchFamily="18" charset="0"/>
              </a:rPr>
              <a:t>capsule</a:t>
            </a:r>
            <a:r>
              <a:rPr lang="nb-NO" sz="3600" b="1" kern="100" dirty="0">
                <a:effectLst/>
                <a:latin typeface="Calibri Light" panose="020F0302020204030204" pitchFamily="34" charset="0"/>
                <a:ea typeface="Calibri" panose="020F0502020204030204" pitchFamily="34" charset="0"/>
                <a:cs typeface="Times New Roman" panose="02020603050405020304" pitchFamily="18" charset="0"/>
              </a:rPr>
              <a:t>»</a:t>
            </a:r>
            <a:endParaRPr lang="nb-NO" sz="3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3" name="TextBox 2">
            <a:extLst>
              <a:ext uri="{FF2B5EF4-FFF2-40B4-BE49-F238E27FC236}">
                <a16:creationId xmlns:a16="http://schemas.microsoft.com/office/drawing/2014/main" id="{987DED01-CE4C-ED69-D8ED-1BDD10E148FD}"/>
              </a:ext>
            </a:extLst>
          </p:cNvPr>
          <p:cNvSpPr txBox="1"/>
          <p:nvPr/>
        </p:nvSpPr>
        <p:spPr>
          <a:xfrm>
            <a:off x="609601" y="874204"/>
            <a:ext cx="9144000" cy="646331"/>
          </a:xfrm>
          <a:prstGeom prst="rect">
            <a:avLst/>
          </a:prstGeom>
          <a:noFill/>
        </p:spPr>
        <p:txBody>
          <a:bodyPr wrap="square" rtlCol="0">
            <a:spAutoFit/>
          </a:bodyPr>
          <a:lstStyle/>
          <a:p>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Hva kan du overraske deg selv med i fremtiden? Kan du greie </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å fortelle om livet ditt akkurat nå</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og inkludere detaljer som du kanskje ellers ville ha glemt når du blir voksen (eldre)-?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16241F0-6517-AC6C-677D-1546C36020FF}"/>
              </a:ext>
            </a:extLst>
          </p:cNvPr>
          <p:cNvSpPr txBox="1"/>
          <p:nvPr/>
        </p:nvSpPr>
        <p:spPr>
          <a:xfrm>
            <a:off x="1078302" y="1614282"/>
            <a:ext cx="9296401" cy="1200329"/>
          </a:xfrm>
          <a:prstGeom prst="rect">
            <a:avLst/>
          </a:prstGeom>
          <a:noFill/>
        </p:spPr>
        <p:txBody>
          <a:bodyPr wrap="square" rtlCol="0">
            <a:spAutoFit/>
          </a:bodyPr>
          <a:lstStyle/>
          <a:p>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Hva med å gi deg selv råd for fremtiden?</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Ettersom denne oppgaven nå blir gitt deg kan deg i forbindelse med konfirmantforberedelsestiden, er det ønskelig at du tenker litt som Paulus, og gir (deg selv) råd om hvordan å leve som kristen. Kanskje har du konkrete eksempler på hva du burde gjøre. Her er noen forslag: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5ECC647-D2C4-64C9-93F1-7DA05A497A60}"/>
              </a:ext>
            </a:extLst>
          </p:cNvPr>
          <p:cNvSpPr txBox="1"/>
          <p:nvPr/>
        </p:nvSpPr>
        <p:spPr>
          <a:xfrm>
            <a:off x="1817297" y="2521123"/>
            <a:ext cx="9497683" cy="1982979"/>
          </a:xfrm>
          <a:prstGeom prst="rect">
            <a:avLst/>
          </a:prstGeom>
          <a:noFill/>
        </p:spPr>
        <p:txBody>
          <a:bodyPr wrap="square" rtlCol="0">
            <a:spAutoFit/>
          </a:bodyPr>
          <a:lstStyle/>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2000" b="1" kern="100" dirty="0">
                <a:effectLst/>
                <a:latin typeface="Calibri Light" panose="020F0302020204030204" pitchFamily="34" charset="0"/>
                <a:ea typeface="Calibri" panose="020F0502020204030204" pitchFamily="34" charset="0"/>
                <a:cs typeface="Times New Roman" panose="02020603050405020304" pitchFamily="18" charset="0"/>
              </a:rPr>
              <a:t>Delta/tilhøre i en katolsk menighet (forklar hvorfor det er viktig)</a:t>
            </a:r>
            <a:endParaRPr lang="nb-NO"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2000" b="1" kern="100" dirty="0">
                <a:effectLst/>
                <a:latin typeface="Calibri Light" panose="020F0302020204030204" pitchFamily="34" charset="0"/>
                <a:ea typeface="Calibri" panose="020F0502020204030204" pitchFamily="34" charset="0"/>
                <a:cs typeface="Times New Roman" panose="02020603050405020304" pitchFamily="18" charset="0"/>
              </a:rPr>
              <a:t>Drive med frivillig kristent (katolsk) arbeid, som f.eks. </a:t>
            </a:r>
            <a:r>
              <a:rPr lang="nb-NO" sz="2000" b="1" kern="100" dirty="0" err="1">
                <a:effectLst/>
                <a:latin typeface="Calibri Light" panose="020F0302020204030204" pitchFamily="34" charset="0"/>
                <a:ea typeface="Calibri" panose="020F0502020204030204" pitchFamily="34" charset="0"/>
                <a:cs typeface="Times New Roman" panose="02020603050405020304" pitchFamily="18" charset="0"/>
              </a:rPr>
              <a:t>Caritas</a:t>
            </a:r>
            <a:r>
              <a:rPr lang="nb-NO" sz="2000" b="1" kern="100" dirty="0">
                <a:effectLst/>
                <a:latin typeface="Calibri Light" panose="020F0302020204030204" pitchFamily="34" charset="0"/>
                <a:ea typeface="Calibri" panose="020F0502020204030204" pitchFamily="34" charset="0"/>
                <a:cs typeface="Times New Roman" panose="02020603050405020304" pitchFamily="18" charset="0"/>
              </a:rPr>
              <a:t> eller andre lignende organisasjoner</a:t>
            </a:r>
            <a:endParaRPr lang="nb-NO"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2000" b="1" kern="100" dirty="0">
                <a:effectLst/>
                <a:latin typeface="Calibri Light" panose="020F0302020204030204" pitchFamily="34" charset="0"/>
                <a:ea typeface="Calibri" panose="020F0502020204030204" pitchFamily="34" charset="0"/>
                <a:cs typeface="Times New Roman" panose="02020603050405020304" pitchFamily="18" charset="0"/>
              </a:rPr>
              <a:t>Finne måter å dele Guds ord med andre (Hvordan skal du gjøre det på en naturlig måte?)</a:t>
            </a:r>
            <a:endParaRPr lang="nb-NO" sz="20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6" name="TextBox 5">
            <a:extLst>
              <a:ext uri="{FF2B5EF4-FFF2-40B4-BE49-F238E27FC236}">
                <a16:creationId xmlns:a16="http://schemas.microsoft.com/office/drawing/2014/main" id="{5009F800-B0DF-C70F-8AA2-75294FA40F9D}"/>
              </a:ext>
            </a:extLst>
          </p:cNvPr>
          <p:cNvSpPr txBox="1"/>
          <p:nvPr/>
        </p:nvSpPr>
        <p:spPr>
          <a:xfrm>
            <a:off x="2734573" y="4258782"/>
            <a:ext cx="8859328" cy="923330"/>
          </a:xfrm>
          <a:prstGeom prst="rect">
            <a:avLst/>
          </a:prstGeom>
          <a:noFill/>
        </p:spPr>
        <p:txBody>
          <a:bodyPr wrap="square" rtlCol="0">
            <a:spAutoFit/>
          </a:bodyPr>
          <a:lstStyle/>
          <a:p>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Du kan gjerne </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fortelle om drømmer du kanskje for fremtiden</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når det gjelder jobb/karriere, familie, bosted, hobbyer, m.m., og du kan </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gjerne stille deg selv noen spørsmål om hvordan livet ditt har blitt.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CF26E03-5977-AD49-52B2-0FD05975ED85}"/>
              </a:ext>
            </a:extLst>
          </p:cNvPr>
          <p:cNvSpPr txBox="1"/>
          <p:nvPr/>
        </p:nvSpPr>
        <p:spPr>
          <a:xfrm>
            <a:off x="385313" y="5227614"/>
            <a:ext cx="11421373" cy="1851148"/>
          </a:xfrm>
          <a:prstGeom prst="rect">
            <a:avLst/>
          </a:prstGeom>
          <a:noFill/>
        </p:spPr>
        <p:txBody>
          <a:bodyPr wrap="square" rtlCol="0">
            <a:spAutoFit/>
          </a:bodyPr>
          <a:lstStyle/>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Det går naturligvis an å lage et lydopptak eller videoopptak istedenfor brev. (slik du kunne lese om på side 2 i denne ressursen). Kanskje ønsker du å legge ved noen ting også. Da må du finne en boks som tåler å lagres i en del år. Men, et helt vanlig brev er også greit. Det viktigste blir å bestemme når du skal åpne denne igjen, og hvordan du skal lagre den slik at du ikke glemmer den, men heller ikke blir fristet til å åpne den for tidlig. Så er det lurt at dette ikke blir altfor kort eller altfor langt. Kanskje du kan bli enig med kateketen din om lengde (på brev eller opptak). Masse lykke til!</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57748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78ED07-B813-14AA-DBC1-168993E338FD}"/>
              </a:ext>
            </a:extLst>
          </p:cNvPr>
          <p:cNvPicPr>
            <a:picLocks noChangeAspect="1"/>
          </p:cNvPicPr>
          <p:nvPr/>
        </p:nvPicPr>
        <p:blipFill>
          <a:blip r:embed="rId3">
            <a:alphaModFix amt="85000"/>
          </a:blip>
          <a:stretch>
            <a:fillRect/>
          </a:stretch>
        </p:blipFill>
        <p:spPr>
          <a:xfrm>
            <a:off x="4760402" y="1270026"/>
            <a:ext cx="7231051" cy="5038409"/>
          </a:xfrm>
          <a:prstGeom prst="rect">
            <a:avLst/>
          </a:prstGeom>
          <a:ln>
            <a:noFill/>
          </a:ln>
          <a:effectLst>
            <a:softEdge rad="112500"/>
          </a:effectLst>
        </p:spPr>
      </p:pic>
      <p:sp>
        <p:nvSpPr>
          <p:cNvPr id="3" name="TextBox 2">
            <a:extLst>
              <a:ext uri="{FF2B5EF4-FFF2-40B4-BE49-F238E27FC236}">
                <a16:creationId xmlns:a16="http://schemas.microsoft.com/office/drawing/2014/main" id="{F07F3632-8576-E6D3-3C1B-6BA21F469AAC}"/>
              </a:ext>
            </a:extLst>
          </p:cNvPr>
          <p:cNvSpPr txBox="1"/>
          <p:nvPr/>
        </p:nvSpPr>
        <p:spPr>
          <a:xfrm>
            <a:off x="311383" y="394692"/>
            <a:ext cx="4147504" cy="6278642"/>
          </a:xfrm>
          <a:prstGeom prst="rect">
            <a:avLst/>
          </a:prstGeom>
          <a:noFill/>
        </p:spPr>
        <p:txBody>
          <a:bodyPr wrap="square" rtlCol="0">
            <a:spAutoFit/>
          </a:bodyPr>
          <a:lstStyle/>
          <a:p>
            <a:r>
              <a:rPr lang="nb-NO" sz="1400" b="1" dirty="0">
                <a:latin typeface="Abadi" panose="020B0604020104020204" pitchFamily="34" charset="0"/>
              </a:rPr>
              <a:t>I begynnelsen av 8.klasse introduserte vi bilde av dette svømmebassenget. Bassenget representere troen på Gud. Menneskene rundt forholdt seg til vannet/bassenget med tanke på hvor sterk tro de føler de har på Gud og hvordan de mener troen er en del av livet</a:t>
            </a:r>
            <a:r>
              <a:rPr lang="nb-NO" b="1" dirty="0">
                <a:latin typeface="Abadi Extra Light" panose="020B0204020104020204" pitchFamily="34" charset="0"/>
              </a:rPr>
              <a:t>.</a:t>
            </a:r>
          </a:p>
          <a:p>
            <a:endParaRPr lang="nb-NO" dirty="0">
              <a:latin typeface="Berlin Sans FB" panose="020E0602020502020306" pitchFamily="34" charset="0"/>
            </a:endParaRPr>
          </a:p>
          <a:p>
            <a:r>
              <a:rPr lang="nb-NO" sz="4000" b="1" dirty="0">
                <a:solidFill>
                  <a:srgbClr val="FFC000"/>
                </a:solidFill>
                <a:latin typeface="Berlin Sans FB" panose="020E0602020502020306" pitchFamily="34" charset="0"/>
              </a:rPr>
              <a:t>Hvor er du nå?</a:t>
            </a:r>
            <a:br>
              <a:rPr lang="nb-NO" sz="4000" b="1" dirty="0">
                <a:latin typeface="Berlin Sans FB" panose="020E0602020502020306" pitchFamily="34" charset="0"/>
              </a:rPr>
            </a:br>
            <a:endParaRPr lang="nb-NO" b="1" dirty="0">
              <a:latin typeface="Berlin Sans FB" panose="020E0602020502020306" pitchFamily="34" charset="0"/>
            </a:endParaRPr>
          </a:p>
          <a:p>
            <a:r>
              <a:rPr lang="nb-NO" dirty="0">
                <a:latin typeface="Berlin Sans FB" panose="020E0602020502020306" pitchFamily="34" charset="0"/>
              </a:rPr>
              <a:t>Å konfirmere seg betyr at du nå enten står klar til å hoppe uti helt ved kanten, kanskje har du allerede bena uti. Det betyr at du nå skal havne midt i bassenget. </a:t>
            </a:r>
            <a:r>
              <a:rPr lang="nb-NO" b="1" dirty="0">
                <a:latin typeface="Berlin Sans FB" panose="020E0602020502020306" pitchFamily="34" charset="0"/>
              </a:rPr>
              <a:t>Er du klar til dette???</a:t>
            </a:r>
          </a:p>
          <a:p>
            <a:endParaRPr lang="nb-NO" sz="1400" dirty="0">
              <a:latin typeface="Berlin Sans FB" panose="020E0602020502020306" pitchFamily="34" charset="0"/>
            </a:endParaRPr>
          </a:p>
          <a:p>
            <a:r>
              <a:rPr lang="nb-NO" sz="2800" b="1" dirty="0">
                <a:solidFill>
                  <a:srgbClr val="FFC000"/>
                </a:solidFill>
                <a:latin typeface="Berlin Sans FB" panose="020E0602020502020306" pitchFamily="34" charset="0"/>
              </a:rPr>
              <a:t>Gud er klar til ta i mot deg? Du vil ikke synke</a:t>
            </a:r>
            <a:r>
              <a:rPr lang="nb-NO" sz="2400" dirty="0">
                <a:solidFill>
                  <a:srgbClr val="FFC000"/>
                </a:solidFill>
                <a:latin typeface="Berlin Sans FB" panose="020E0602020502020306" pitchFamily="34" charset="0"/>
              </a:rPr>
              <a:t>! </a:t>
            </a:r>
            <a:br>
              <a:rPr lang="nb-NO" sz="2400" dirty="0">
                <a:latin typeface="Berlin Sans FB" panose="020E0602020502020306" pitchFamily="34" charset="0"/>
              </a:rPr>
            </a:br>
            <a:r>
              <a:rPr lang="nb-NO" sz="2400" dirty="0">
                <a:latin typeface="Berlin Sans FB" panose="020E0602020502020306" pitchFamily="34" charset="0"/>
              </a:rPr>
              <a:t>Han vil holde deg oppe! Det er helt greit å bare hoppe uti og bli der </a:t>
            </a:r>
            <a:endParaRPr lang="nb-NO" sz="3200" dirty="0">
              <a:latin typeface="Berlin Sans FB" panose="020E0602020502020306" pitchFamily="34" charset="0"/>
            </a:endParaRPr>
          </a:p>
        </p:txBody>
      </p:sp>
      <p:pic>
        <p:nvPicPr>
          <p:cNvPr id="4" name="Picture 3">
            <a:extLst>
              <a:ext uri="{FF2B5EF4-FFF2-40B4-BE49-F238E27FC236}">
                <a16:creationId xmlns:a16="http://schemas.microsoft.com/office/drawing/2014/main" id="{BA441F65-9B9A-CAEF-E950-AC60DFCB6DEF}"/>
              </a:ext>
            </a:extLst>
          </p:cNvPr>
          <p:cNvPicPr>
            <a:picLocks noChangeAspect="1"/>
          </p:cNvPicPr>
          <p:nvPr/>
        </p:nvPicPr>
        <p:blipFill>
          <a:blip r:embed="rId4"/>
          <a:stretch>
            <a:fillRect/>
          </a:stretch>
        </p:blipFill>
        <p:spPr>
          <a:xfrm>
            <a:off x="1226160" y="6223724"/>
            <a:ext cx="449610" cy="449610"/>
          </a:xfrm>
          <a:prstGeom prst="rect">
            <a:avLst/>
          </a:prstGeom>
        </p:spPr>
      </p:pic>
    </p:spTree>
    <p:extLst>
      <p:ext uri="{BB962C8B-B14F-4D97-AF65-F5344CB8AC3E}">
        <p14:creationId xmlns:p14="http://schemas.microsoft.com/office/powerpoint/2010/main" val="122564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3FB9A-BD61-2F33-DFFD-841B3B086709}"/>
              </a:ext>
            </a:extLst>
          </p:cNvPr>
          <p:cNvSpPr>
            <a:spLocks noGrp="1"/>
          </p:cNvSpPr>
          <p:nvPr>
            <p:ph type="title"/>
          </p:nvPr>
        </p:nvSpPr>
        <p:spPr/>
        <p:txBody>
          <a:bodyPr>
            <a:normAutofit fontScale="90000"/>
          </a:bodyPr>
          <a:lstStyle/>
          <a:p>
            <a:r>
              <a:rPr lang="nb-NO" kern="100" dirty="0">
                <a:effectLst/>
                <a:latin typeface="Cooper Black" panose="0208090404030B020404" pitchFamily="18" charset="0"/>
                <a:ea typeface="Calibri" panose="020F0502020204030204" pitchFamily="34" charset="0"/>
                <a:cs typeface="Times New Roman" panose="02020603050405020304" pitchFamily="18" charset="0"/>
              </a:rPr>
              <a:t>Selve Konfirmasjonen - </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Samling 16, Økt 1</a:t>
            </a:r>
            <a:br>
              <a:rPr lang="nb-NO"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3" name="Content Placeholder 2">
            <a:extLst>
              <a:ext uri="{FF2B5EF4-FFF2-40B4-BE49-F238E27FC236}">
                <a16:creationId xmlns:a16="http://schemas.microsoft.com/office/drawing/2014/main" id="{F326B24C-EF93-F2D0-DFA5-BB0B03E75499}"/>
              </a:ext>
            </a:extLst>
          </p:cNvPr>
          <p:cNvSpPr>
            <a:spLocks noGrp="1"/>
          </p:cNvSpPr>
          <p:nvPr>
            <p:ph idx="1"/>
          </p:nvPr>
        </p:nvSpPr>
        <p:spPr>
          <a:xfrm>
            <a:off x="4330461" y="1552756"/>
            <a:ext cx="6728603" cy="4934308"/>
          </a:xfrm>
        </p:spPr>
        <p:txBody>
          <a:bodyPr>
            <a:normAutofit/>
          </a:bodyPr>
          <a:lstStyle/>
          <a:p>
            <a:pPr marL="0" indent="0">
              <a:lnSpc>
                <a:spcPct val="115000"/>
              </a:lnSpc>
              <a:buNone/>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Kjenner dere til dette uttrykket «å være ved veis ende»? Det betyr at dere har kommet i mål. Helt konkret kan man snakke om at </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man har kommet til det steder der veien stopper.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buNone/>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Har du løpt et maraton eller deltatt i en konkurranse, da er det på en måte slutt når du har fullført løpet, når tiden er ute eller når man ser man kan kåre en vinner. Når det gjelder konfirmasjon, så kan man naturligvis snakke om at du/dere på én måte har kommet i mål. Dere avslutter jo denne forberedelsestiden (disse to årene med konfirmasjonsundervisning), med å bli konfirmert.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Når det gjelder både dåpen, førstekommunionen, konfirmasjonen og flere av de andre sakramentene, så må man tenke litt omvendt. Den viktige veien </a:t>
            </a:r>
            <a:r>
              <a:rPr lang="nb-NO" sz="1800" b="1" i="1" kern="100" dirty="0">
                <a:effectLst/>
                <a:latin typeface="Calibri Light" panose="020F0302020204030204" pitchFamily="34" charset="0"/>
                <a:ea typeface="Calibri" panose="020F0502020204030204" pitchFamily="34" charset="0"/>
                <a:cs typeface="Times New Roman" panose="02020603050405020304" pitchFamily="18" charset="0"/>
              </a:rPr>
              <a:t>begynner</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når man har mottatt sakramentet.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Før vi nå ser på hvordan veien kan se ut etter konfirmasjonen, så la oss reflektere nok en gang over sakramentene dåp og kommunion.</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p>
        </p:txBody>
      </p:sp>
      <p:pic>
        <p:nvPicPr>
          <p:cNvPr id="4" name="Picture 3">
            <a:extLst>
              <a:ext uri="{FF2B5EF4-FFF2-40B4-BE49-F238E27FC236}">
                <a16:creationId xmlns:a16="http://schemas.microsoft.com/office/drawing/2014/main" id="{D67F7BF4-A560-893B-CBB7-12DC15309C6F}"/>
              </a:ext>
            </a:extLst>
          </p:cNvPr>
          <p:cNvPicPr>
            <a:picLocks noChangeAspect="1"/>
          </p:cNvPicPr>
          <p:nvPr/>
        </p:nvPicPr>
        <p:blipFill>
          <a:blip r:embed="rId2"/>
          <a:stretch>
            <a:fillRect/>
          </a:stretch>
        </p:blipFill>
        <p:spPr>
          <a:xfrm>
            <a:off x="1044957" y="1305015"/>
            <a:ext cx="3078747" cy="5182049"/>
          </a:xfrm>
          <a:prstGeom prst="rect">
            <a:avLst/>
          </a:prstGeom>
        </p:spPr>
      </p:pic>
    </p:spTree>
    <p:extLst>
      <p:ext uri="{BB962C8B-B14F-4D97-AF65-F5344CB8AC3E}">
        <p14:creationId xmlns:p14="http://schemas.microsoft.com/office/powerpoint/2010/main" val="1057598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F8DEF-A043-9410-DA88-36DC82740572}"/>
              </a:ext>
            </a:extLst>
          </p:cNvPr>
          <p:cNvSpPr>
            <a:spLocks noGrp="1"/>
          </p:cNvSpPr>
          <p:nvPr>
            <p:ph type="title"/>
          </p:nvPr>
        </p:nvSpPr>
        <p:spPr/>
        <p:txBody>
          <a:bodyPr>
            <a:normAutofit/>
          </a:bodyPr>
          <a:lstStyle/>
          <a:p>
            <a:r>
              <a:rPr lang="nb-NO" sz="4000" b="1" kern="100" dirty="0">
                <a:effectLst/>
                <a:latin typeface="Calibri Light" panose="020F0302020204030204" pitchFamily="34" charset="0"/>
                <a:ea typeface="Calibri" panose="020F0502020204030204" pitchFamily="34" charset="0"/>
                <a:cs typeface="Times New Roman" panose="02020603050405020304" pitchFamily="18" charset="0"/>
              </a:rPr>
              <a:t>Dåpen</a:t>
            </a:r>
            <a:endParaRPr lang="nb-NO" dirty="0"/>
          </a:p>
        </p:txBody>
      </p:sp>
      <p:sp>
        <p:nvSpPr>
          <p:cNvPr id="4" name="TextBox 3">
            <a:extLst>
              <a:ext uri="{FF2B5EF4-FFF2-40B4-BE49-F238E27FC236}">
                <a16:creationId xmlns:a16="http://schemas.microsoft.com/office/drawing/2014/main" id="{A43DCA55-3AA0-BEE5-4CF0-406B3E66B784}"/>
              </a:ext>
            </a:extLst>
          </p:cNvPr>
          <p:cNvSpPr txBox="1"/>
          <p:nvPr/>
        </p:nvSpPr>
        <p:spPr>
          <a:xfrm>
            <a:off x="838200" y="2061713"/>
            <a:ext cx="5786887" cy="3003899"/>
          </a:xfrm>
          <a:prstGeom prst="rect">
            <a:avLst/>
          </a:prstGeom>
          <a:noFill/>
        </p:spPr>
        <p:txBody>
          <a:bodyPr wrap="square" rtlCol="0">
            <a:spAutoFit/>
          </a:bodyPr>
          <a:lstStyle/>
          <a:p>
            <a:pPr>
              <a:lnSpc>
                <a:spcPct val="107000"/>
              </a:lnSpc>
            </a:pPr>
            <a:r>
              <a:rPr lang="nb-NO" sz="2000" b="1" kern="100" dirty="0">
                <a:effectLst/>
                <a:latin typeface="Calibri Light" panose="020F0302020204030204" pitchFamily="34" charset="0"/>
                <a:ea typeface="Calibri" panose="020F0502020204030204" pitchFamily="34" charset="0"/>
                <a:cs typeface="Times New Roman" panose="02020603050405020304" pitchFamily="18" charset="0"/>
              </a:rPr>
              <a:t>I YOUCAT Katekismen # 194 står det følgende om dåpen:</a:t>
            </a:r>
            <a:endParaRPr lang="nb-NO"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2000" b="1"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2000" kern="100" dirty="0">
                <a:effectLst/>
                <a:latin typeface="Calibri Light" panose="020F0302020204030204" pitchFamily="34" charset="0"/>
                <a:ea typeface="Calibri" panose="020F0502020204030204" pitchFamily="34" charset="0"/>
                <a:cs typeface="Times New Roman" panose="02020603050405020304" pitchFamily="18" charset="0"/>
              </a:rPr>
              <a:t>«Dåp er veien fra dødens rike til livet, porten inn til Kirken og begynnelsen på et varig felleskap med Gud.»</a:t>
            </a:r>
            <a:endParaRPr lang="nb-NO"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20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2000" kern="100" dirty="0">
                <a:effectLst/>
                <a:latin typeface="Calibri Light" panose="020F0302020204030204" pitchFamily="34" charset="0"/>
                <a:ea typeface="Calibri" panose="020F0502020204030204" pitchFamily="34" charset="0"/>
                <a:cs typeface="Times New Roman" panose="02020603050405020304" pitchFamily="18" charset="0"/>
              </a:rPr>
              <a:t> Dåpen er altså ikke et mål i seg selv; det slutter ikke der. Dåpen er rett og slett begynnelsen på noe nytt.</a:t>
            </a:r>
            <a:endParaRPr lang="nb-NO"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5" name="Picture 4">
            <a:extLst>
              <a:ext uri="{FF2B5EF4-FFF2-40B4-BE49-F238E27FC236}">
                <a16:creationId xmlns:a16="http://schemas.microsoft.com/office/drawing/2014/main" id="{7EC0843E-2312-E7FC-563E-FBC5A4E3B3CB}"/>
              </a:ext>
            </a:extLst>
          </p:cNvPr>
          <p:cNvPicPr>
            <a:picLocks noChangeAspect="1"/>
          </p:cNvPicPr>
          <p:nvPr/>
        </p:nvPicPr>
        <p:blipFill>
          <a:blip r:embed="rId2"/>
          <a:stretch>
            <a:fillRect/>
          </a:stretch>
        </p:blipFill>
        <p:spPr>
          <a:xfrm>
            <a:off x="7027668" y="1278716"/>
            <a:ext cx="3945132" cy="4617106"/>
          </a:xfrm>
          <a:prstGeom prst="rect">
            <a:avLst/>
          </a:prstGeom>
        </p:spPr>
      </p:pic>
    </p:spTree>
    <p:extLst>
      <p:ext uri="{BB962C8B-B14F-4D97-AF65-F5344CB8AC3E}">
        <p14:creationId xmlns:p14="http://schemas.microsoft.com/office/powerpoint/2010/main" val="424626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15D72-FF50-81C6-D62A-13789330663F}"/>
              </a:ext>
            </a:extLst>
          </p:cNvPr>
          <p:cNvSpPr>
            <a:spLocks noGrp="1"/>
          </p:cNvSpPr>
          <p:nvPr>
            <p:ph type="title"/>
          </p:nvPr>
        </p:nvSpPr>
        <p:spPr>
          <a:xfrm>
            <a:off x="500332" y="327805"/>
            <a:ext cx="11326483" cy="2322904"/>
          </a:xfrm>
        </p:spPr>
        <p:txBody>
          <a:bodyPr>
            <a:normAutofit fontScale="90000"/>
          </a:bodyPr>
          <a:lstStyle/>
          <a:p>
            <a:pPr>
              <a:lnSpc>
                <a:spcPct val="107000"/>
              </a:lnSpc>
            </a:pPr>
            <a:r>
              <a:rPr lang="nb-NO" sz="3100" b="1" kern="100" dirty="0">
                <a:effectLst/>
                <a:latin typeface="Calibri Light" panose="020F0302020204030204" pitchFamily="34" charset="0"/>
                <a:ea typeface="Calibri" panose="020F0502020204030204" pitchFamily="34" charset="0"/>
                <a:cs typeface="Times New Roman" panose="02020603050405020304" pitchFamily="18" charset="0"/>
              </a:rPr>
              <a:t>Her er to spørsmål om dåpen som dere kan prøve å svare på grupper og/eller i plenum:</a:t>
            </a:r>
            <a:br>
              <a:rPr lang="nb-NO" sz="2000" kern="100" dirty="0">
                <a:effectLst/>
                <a:latin typeface="Calibri" panose="020F0502020204030204" pitchFamily="34" charset="0"/>
                <a:ea typeface="Calibri" panose="020F0502020204030204" pitchFamily="34" charset="0"/>
                <a:cs typeface="Times New Roman" panose="02020603050405020304" pitchFamily="18" charset="0"/>
              </a:rPr>
            </a:br>
            <a:r>
              <a:rPr lang="nb-NO" sz="2000" kern="100" dirty="0">
                <a:effectLst/>
                <a:latin typeface="Calibri Light" panose="020F0302020204030204" pitchFamily="34" charset="0"/>
                <a:ea typeface="Calibri" panose="020F0502020204030204" pitchFamily="34" charset="0"/>
                <a:cs typeface="Times New Roman" panose="02020603050405020304" pitchFamily="18" charset="0"/>
              </a:rPr>
              <a:t> </a:t>
            </a:r>
            <a:br>
              <a:rPr lang="nb-NO" sz="1800" kern="100" dirty="0">
                <a:effectLst/>
                <a:latin typeface="Calibri" panose="020F0502020204030204" pitchFamily="34" charset="0"/>
                <a:ea typeface="Calibri" panose="020F0502020204030204" pitchFamily="34" charset="0"/>
                <a:cs typeface="Times New Roman" panose="02020603050405020304" pitchFamily="18" charset="0"/>
              </a:rPr>
            </a:br>
            <a:r>
              <a:rPr lang="nb-NO" sz="2200" b="1" kern="100" dirty="0">
                <a:effectLst/>
                <a:latin typeface="Calibri Light" panose="020F0302020204030204" pitchFamily="34" charset="0"/>
                <a:ea typeface="Calibri" panose="020F0502020204030204" pitchFamily="34" charset="0"/>
                <a:cs typeface="Times New Roman" panose="02020603050405020304" pitchFamily="18" charset="0"/>
              </a:rPr>
              <a:t>Man sier ofte at man blir født på ny når man døpes? Hva kan årsaken til dette være?</a:t>
            </a:r>
            <a:br>
              <a:rPr lang="nb-NO" sz="2200" b="1" kern="100" dirty="0">
                <a:effectLst/>
                <a:latin typeface="Calibri Light" panose="020F0302020204030204" pitchFamily="34" charset="0"/>
                <a:ea typeface="Calibri" panose="020F0502020204030204" pitchFamily="34" charset="0"/>
                <a:cs typeface="Times New Roman" panose="02020603050405020304" pitchFamily="18" charset="0"/>
              </a:rPr>
            </a:br>
            <a:br>
              <a:rPr lang="nb-NO" sz="2200" b="1" kern="100" dirty="0">
                <a:effectLst/>
                <a:latin typeface="Calibri" panose="020F0502020204030204" pitchFamily="34" charset="0"/>
                <a:ea typeface="Calibri" panose="020F0502020204030204" pitchFamily="34" charset="0"/>
                <a:cs typeface="Times New Roman" panose="02020603050405020304" pitchFamily="18" charset="0"/>
              </a:rPr>
            </a:br>
            <a:r>
              <a:rPr lang="nb-NO" sz="2200" b="1" kern="100" dirty="0">
                <a:effectLst/>
                <a:latin typeface="Calibri Light" panose="020F0302020204030204" pitchFamily="34" charset="0"/>
                <a:ea typeface="Calibri" panose="020F0502020204030204" pitchFamily="34" charset="0"/>
                <a:cs typeface="Times New Roman" panose="02020603050405020304" pitchFamily="18" charset="0"/>
              </a:rPr>
              <a:t>Det sies også at det er en sammenheng mellom dåpen og konfirmasjonen? Hva er sammenhengen?</a:t>
            </a:r>
            <a:endParaRPr lang="nb-NO" b="1" dirty="0"/>
          </a:p>
        </p:txBody>
      </p:sp>
      <p:sp>
        <p:nvSpPr>
          <p:cNvPr id="4" name="TextBox 3">
            <a:extLst>
              <a:ext uri="{FF2B5EF4-FFF2-40B4-BE49-F238E27FC236}">
                <a16:creationId xmlns:a16="http://schemas.microsoft.com/office/drawing/2014/main" id="{F4F07F8B-326D-1A28-ADCD-023E4F65CAC7}"/>
              </a:ext>
            </a:extLst>
          </p:cNvPr>
          <p:cNvSpPr txBox="1"/>
          <p:nvPr/>
        </p:nvSpPr>
        <p:spPr>
          <a:xfrm>
            <a:off x="502681" y="3134091"/>
            <a:ext cx="3328359" cy="1477328"/>
          </a:xfrm>
          <a:prstGeom prst="rect">
            <a:avLst/>
          </a:prstGeom>
          <a:noFill/>
        </p:spPr>
        <p:txBody>
          <a:bodyPr wrap="square" rtlCol="0">
            <a:spAutoFit/>
          </a:bodyPr>
          <a:lstStyle/>
          <a:p>
            <a:r>
              <a:rPr lang="nb-NO" kern="100" dirty="0">
                <a:effectLst/>
                <a:latin typeface="Calibri Light" panose="020F0302020204030204" pitchFamily="34" charset="0"/>
                <a:ea typeface="Calibri" panose="020F0502020204030204" pitchFamily="34" charset="0"/>
                <a:cs typeface="Times New Roman" panose="02020603050405020304" pitchFamily="18" charset="0"/>
              </a:rPr>
              <a:t>Hvis dere trenger </a:t>
            </a:r>
            <a:r>
              <a:rPr lang="nb-NO" b="1" kern="100" dirty="0">
                <a:effectLst/>
                <a:latin typeface="Calibri Light" panose="020F0302020204030204" pitchFamily="34" charset="0"/>
                <a:ea typeface="Calibri" panose="020F0502020204030204" pitchFamily="34" charset="0"/>
                <a:cs typeface="Times New Roman" panose="02020603050405020304" pitchFamily="18" charset="0"/>
              </a:rPr>
              <a:t>å friske opp litt mer kunnskap om dåpen</a:t>
            </a:r>
            <a:r>
              <a:rPr lang="nb-NO" kern="100" dirty="0">
                <a:effectLst/>
                <a:latin typeface="Calibri Light" panose="020F0302020204030204" pitchFamily="34" charset="0"/>
                <a:ea typeface="Calibri" panose="020F0502020204030204" pitchFamily="34" charset="0"/>
                <a:cs typeface="Times New Roman" panose="02020603050405020304" pitchFamily="18" charset="0"/>
              </a:rPr>
              <a:t> så titt litt mer i YOUCAT Katekismen fra spørsmål # 194  -  # 202.</a:t>
            </a:r>
            <a:endParaRPr lang="nb-NO"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6" name="Picture 5">
            <a:extLst>
              <a:ext uri="{FF2B5EF4-FFF2-40B4-BE49-F238E27FC236}">
                <a16:creationId xmlns:a16="http://schemas.microsoft.com/office/drawing/2014/main" id="{1DE3450D-36C6-62CD-9796-73FC5972CD2C}"/>
              </a:ext>
            </a:extLst>
          </p:cNvPr>
          <p:cNvPicPr>
            <a:picLocks noChangeAspect="1"/>
          </p:cNvPicPr>
          <p:nvPr/>
        </p:nvPicPr>
        <p:blipFill>
          <a:blip r:embed="rId2"/>
          <a:stretch>
            <a:fillRect/>
          </a:stretch>
        </p:blipFill>
        <p:spPr>
          <a:xfrm>
            <a:off x="3166513" y="4350415"/>
            <a:ext cx="1329053" cy="204175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3A839D9-718B-815C-4096-EEDC2A8F56E0}"/>
              </a:ext>
            </a:extLst>
          </p:cNvPr>
          <p:cNvSpPr txBox="1"/>
          <p:nvPr/>
        </p:nvSpPr>
        <p:spPr>
          <a:xfrm>
            <a:off x="5952462" y="3180258"/>
            <a:ext cx="2820602" cy="2862322"/>
          </a:xfrm>
          <a:prstGeom prst="rect">
            <a:avLst/>
          </a:prstGeom>
          <a:noFill/>
        </p:spPr>
        <p:txBody>
          <a:bodyPr wrap="square" rtlCol="0">
            <a:spAutoFit/>
          </a:bodyPr>
          <a:lstStyle/>
          <a:p>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Mini-film om dåpen i sammenheng med konfirmasjonen:</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Hvis dere ikke har sett denne videoen som både tar for seg dåpen og konfirmasjonen, så kan det være fint å se denne før dere går videre: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https://www.youtube.com/watch?v=R9BYxwlNFYc</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452D0585-804F-0CA9-1682-879BE682F496}"/>
              </a:ext>
            </a:extLst>
          </p:cNvPr>
          <p:cNvPicPr>
            <a:picLocks noChangeAspect="1"/>
          </p:cNvPicPr>
          <p:nvPr/>
        </p:nvPicPr>
        <p:blipFill>
          <a:blip r:embed="rId4"/>
          <a:stretch>
            <a:fillRect/>
          </a:stretch>
        </p:blipFill>
        <p:spPr>
          <a:xfrm>
            <a:off x="9216316" y="4350415"/>
            <a:ext cx="1678170" cy="20695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5292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15A8-3A0A-6ECF-F5F4-7A115F0A1FBE}"/>
              </a:ext>
            </a:extLst>
          </p:cNvPr>
          <p:cNvSpPr>
            <a:spLocks noGrp="1"/>
          </p:cNvSpPr>
          <p:nvPr>
            <p:ph type="title"/>
          </p:nvPr>
        </p:nvSpPr>
        <p:spPr>
          <a:xfrm>
            <a:off x="838200" y="141645"/>
            <a:ext cx="10515600" cy="1116811"/>
          </a:xfrm>
        </p:spPr>
        <p:txBody>
          <a:bodyPr>
            <a:normAutofit/>
          </a:bodyPr>
          <a:lstStyle/>
          <a:p>
            <a:r>
              <a:rPr lang="nb-NO" sz="4000" b="1" dirty="0">
                <a:effectLst/>
                <a:latin typeface="Calibri Light" panose="020F0302020204030204" pitchFamily="34" charset="0"/>
                <a:ea typeface="Calibri" panose="020F0502020204030204" pitchFamily="34" charset="0"/>
              </a:rPr>
              <a:t>Kommunionen</a:t>
            </a:r>
            <a:endParaRPr lang="nb-NO" sz="8000" dirty="0"/>
          </a:p>
        </p:txBody>
      </p:sp>
      <p:pic>
        <p:nvPicPr>
          <p:cNvPr id="4" name="Picture 3">
            <a:extLst>
              <a:ext uri="{FF2B5EF4-FFF2-40B4-BE49-F238E27FC236}">
                <a16:creationId xmlns:a16="http://schemas.microsoft.com/office/drawing/2014/main" id="{C06CF32E-243D-5264-039E-B473C31A9580}"/>
              </a:ext>
            </a:extLst>
          </p:cNvPr>
          <p:cNvPicPr>
            <a:picLocks noChangeAspect="1"/>
          </p:cNvPicPr>
          <p:nvPr/>
        </p:nvPicPr>
        <p:blipFill>
          <a:blip r:embed="rId2"/>
          <a:stretch>
            <a:fillRect/>
          </a:stretch>
        </p:blipFill>
        <p:spPr>
          <a:xfrm>
            <a:off x="1950698" y="1258456"/>
            <a:ext cx="2981520" cy="4145248"/>
          </a:xfrm>
          <a:prstGeom prst="rect">
            <a:avLst/>
          </a:prstGeom>
        </p:spPr>
      </p:pic>
      <p:sp>
        <p:nvSpPr>
          <p:cNvPr id="5" name="TextBox 4">
            <a:extLst>
              <a:ext uri="{FF2B5EF4-FFF2-40B4-BE49-F238E27FC236}">
                <a16:creationId xmlns:a16="http://schemas.microsoft.com/office/drawing/2014/main" id="{5CF9B0B8-4044-C779-0721-AC162FB3CA91}"/>
              </a:ext>
            </a:extLst>
          </p:cNvPr>
          <p:cNvSpPr txBox="1"/>
          <p:nvPr/>
        </p:nvSpPr>
        <p:spPr>
          <a:xfrm>
            <a:off x="5303154" y="701360"/>
            <a:ext cx="5597237" cy="4128118"/>
          </a:xfrm>
          <a:prstGeom prst="rect">
            <a:avLst/>
          </a:prstGeom>
          <a:noFill/>
        </p:spPr>
        <p:txBody>
          <a:bodyPr wrap="square" rtlCol="0">
            <a:spAutoFit/>
          </a:bodyPr>
          <a:lstStyle/>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Førstekommunion og selve kommunionen er én og samme ting, men førstekommunion er – som i navnet – første gang man mottar kommunion. For fullt ut å være katolikk bør man kunne motta kommunion. Kommunionen regnes for å være det aller helligste – eller viktigste – sakramentet.</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2400" b="1" kern="100" dirty="0">
                <a:effectLst/>
                <a:latin typeface="Calibri Light" panose="020F0302020204030204" pitchFamily="34" charset="0"/>
                <a:ea typeface="Calibri" panose="020F0502020204030204" pitchFamily="34" charset="0"/>
                <a:cs typeface="Times New Roman" panose="02020603050405020304" pitchFamily="18" charset="0"/>
              </a:rPr>
              <a:t>Spørsmål å bryne seg på:</a:t>
            </a:r>
            <a:endParaRPr lang="nb-NO"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nb-NO" sz="2000" b="1" kern="100" dirty="0">
                <a:effectLst/>
                <a:latin typeface="Calibri Light" panose="020F0302020204030204" pitchFamily="34" charset="0"/>
                <a:ea typeface="Calibri" panose="020F0502020204030204" pitchFamily="34" charset="0"/>
                <a:cs typeface="Times New Roman" panose="02020603050405020304" pitchFamily="18" charset="0"/>
              </a:rPr>
              <a:t>Hvorfor er kommunionen så viktig?</a:t>
            </a:r>
            <a:endParaRPr lang="nb-NO"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nb-NO" sz="2000" b="1" kern="100" dirty="0">
                <a:effectLst/>
                <a:latin typeface="Calibri Light" panose="020F0302020204030204" pitchFamily="34" charset="0"/>
                <a:ea typeface="Calibri" panose="020F0502020204030204" pitchFamily="34" charset="0"/>
                <a:cs typeface="Times New Roman" panose="02020603050405020304" pitchFamily="18" charset="0"/>
              </a:rPr>
              <a:t>Hva er egentlig kommunion? Når skjer det, hva skjer og hvordan?</a:t>
            </a:r>
            <a:endParaRPr lang="nb-NO"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A54F145-DFDE-3A8A-06EE-8C630978608A}"/>
              </a:ext>
            </a:extLst>
          </p:cNvPr>
          <p:cNvSpPr txBox="1"/>
          <p:nvPr/>
        </p:nvSpPr>
        <p:spPr>
          <a:xfrm>
            <a:off x="838200" y="5240028"/>
            <a:ext cx="10427898" cy="1477328"/>
          </a:xfrm>
          <a:prstGeom prst="rect">
            <a:avLst/>
          </a:prstGeom>
          <a:noFill/>
        </p:spPr>
        <p:txBody>
          <a:bodyPr wrap="square" rtlCol="0">
            <a:spAutoFit/>
          </a:bodyPr>
          <a:lstStyle/>
          <a:p>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Hvis dere trenger </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å friske opp litt mer kunnskap om kommunionen</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så titt litt mer i YOUCAT Katekismen fra spørsmål # 208  - # 223. Når man snakker om kommunion (eller eukaristi), kan man ikke helt unngå å snakke om messen. Forhåpentligvis har dere forstått litt av hvorfor det er slik. Hvis ikke, vil dere finne om info om dette i YOUCAT (spesielt spørsmål # 212 - # 219).</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883428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607B5C-A291-F105-CA6D-247B910F18C6}"/>
              </a:ext>
            </a:extLst>
          </p:cNvPr>
          <p:cNvSpPr txBox="1"/>
          <p:nvPr/>
        </p:nvSpPr>
        <p:spPr>
          <a:xfrm>
            <a:off x="738996" y="843677"/>
            <a:ext cx="10714007" cy="5170646"/>
          </a:xfrm>
          <a:prstGeom prst="rect">
            <a:avLst/>
          </a:prstGeom>
          <a:noFill/>
        </p:spPr>
        <p:txBody>
          <a:bodyPr wrap="square" rtlCol="0">
            <a:spAutoFit/>
          </a:bodyPr>
          <a:lstStyle/>
          <a:p>
            <a:pPr>
              <a:lnSpc>
                <a:spcPct val="150000"/>
              </a:lnSpc>
            </a:pPr>
            <a:r>
              <a:rPr lang="nb-NO" sz="2800" b="1" kern="100" dirty="0">
                <a:effectLst/>
                <a:latin typeface="Calibri Light" panose="020F0302020204030204" pitchFamily="34" charset="0"/>
                <a:ea typeface="Calibri" panose="020F0502020204030204" pitchFamily="34" charset="0"/>
                <a:cs typeface="Times New Roman" panose="02020603050405020304" pitchFamily="18" charset="0"/>
              </a:rPr>
              <a:t>Mini-filmer om eukaristien og messen</a:t>
            </a:r>
            <a:r>
              <a:rPr lang="nb-NO" sz="2800" kern="100" dirty="0">
                <a:effectLst/>
                <a:latin typeface="Calibri Light" panose="020F0302020204030204" pitchFamily="34" charset="0"/>
                <a:ea typeface="Calibri" panose="020F0502020204030204" pitchFamily="34" charset="0"/>
                <a:cs typeface="Times New Roman" panose="02020603050405020304" pitchFamily="18" charset="0"/>
              </a:rPr>
              <a:t> </a:t>
            </a:r>
            <a:br>
              <a:rPr lang="nb-NO" sz="2800"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Hvis dere ikke har sett disse videoen som tar for seg både eukaristien (kommunionen og messen), så kan det være fint å se en eller flere av disse før dere går videre: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Eukaristi (og skriftemål):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2"/>
              </a:rPr>
              <a:t>https://www.youtube.com/watch?v=6LJ5s5hUiss&amp;t=5s</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Den hellige messe: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https://www.youtube.com/watch?v=snWZh5wLbHY</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Her finner dere et oppgave-/ressursark om kommunionen og det å få kommunion for første gang. Det tilhører egentlig 8.klasse, men hvis dere enten ikke gikk gjennom dette i 8.klasse, eller ikke  husker så mye av det, kan det kanskje passe å ta en titt på det nå. Kanskje bruker/ser dere kun på noe av det som står her: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4"/>
              </a:rPr>
              <a:t>https://blilys.no/filer/youcat-konfirmant/samling7_okt2_kommunionens_sakrament.pdf</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813534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58655-0F64-A318-F753-51315D418525}"/>
              </a:ext>
            </a:extLst>
          </p:cNvPr>
          <p:cNvSpPr>
            <a:spLocks noGrp="1"/>
          </p:cNvSpPr>
          <p:nvPr>
            <p:ph type="title"/>
          </p:nvPr>
        </p:nvSpPr>
        <p:spPr/>
        <p:txBody>
          <a:bodyPr>
            <a:normAutofit fontScale="90000"/>
          </a:bodyPr>
          <a:lstStyle/>
          <a:p>
            <a:r>
              <a:rPr lang="nb-NO" b="1" kern="100" dirty="0">
                <a:effectLst/>
                <a:latin typeface="Calibri Light" panose="020F0302020204030204" pitchFamily="34" charset="0"/>
                <a:ea typeface="Calibri" panose="020F0502020204030204" pitchFamily="34" charset="0"/>
                <a:cs typeface="Times New Roman" panose="02020603050405020304" pitchFamily="18" charset="0"/>
              </a:rPr>
              <a:t>Selve konfirmasjonen</a:t>
            </a:r>
            <a:br>
              <a:rPr lang="nb-NO"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4" name="TextBox 3">
            <a:extLst>
              <a:ext uri="{FF2B5EF4-FFF2-40B4-BE49-F238E27FC236}">
                <a16:creationId xmlns:a16="http://schemas.microsoft.com/office/drawing/2014/main" id="{2BE96F80-415B-836B-71E6-591FD7EFA630}"/>
              </a:ext>
            </a:extLst>
          </p:cNvPr>
          <p:cNvSpPr txBox="1"/>
          <p:nvPr/>
        </p:nvSpPr>
        <p:spPr>
          <a:xfrm>
            <a:off x="931654" y="1701801"/>
            <a:ext cx="5995358" cy="4939814"/>
          </a:xfrm>
          <a:prstGeom prst="rect">
            <a:avLst/>
          </a:prstGeom>
          <a:noFill/>
        </p:spPr>
        <p:txBody>
          <a:bodyPr wrap="square" rtlCol="0">
            <a:spAutoFit/>
          </a:bodyPr>
          <a:lstStyle/>
          <a:p>
            <a:pPr>
              <a:lnSpc>
                <a:spcPct val="150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Når dere nå skal konfirmeres, så handler det altså ikke kun om å få mer kunnskap om konfirmasjonen. </a:t>
            </a:r>
            <a:r>
              <a:rPr lang="nb-NO" sz="1800" b="1" kern="100" dirty="0">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Man må forstå det i sitt hjerte.</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Det er ikke bare informasjon som skal lagres i hjernens «hard drive». Det er snakk om noe som er viktigere enn kunnskap. Det er meningen med hele livet som du da – under konfirmasjonen – tar stilling til. Du sier ja til å fortsette å være en kristen og å motta Den Hellige Ånds gaver. I kapittel 7 i YOUCAT Konfirmant står det en god del om Den Hellige Ånd og om hva dette betyr for oss, spesielt når vi mottar dette i konfirmasjonen. Ta gjerne en titt på dette kapitlet igjen før dere går videre.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6" name="Picture 5">
            <a:extLst>
              <a:ext uri="{FF2B5EF4-FFF2-40B4-BE49-F238E27FC236}">
                <a16:creationId xmlns:a16="http://schemas.microsoft.com/office/drawing/2014/main" id="{2FF2C6E0-0983-1A75-971B-E24CD96E4D17}"/>
              </a:ext>
            </a:extLst>
          </p:cNvPr>
          <p:cNvPicPr>
            <a:picLocks noChangeAspect="1"/>
          </p:cNvPicPr>
          <p:nvPr/>
        </p:nvPicPr>
        <p:blipFill>
          <a:blip r:embed="rId2"/>
          <a:stretch>
            <a:fillRect/>
          </a:stretch>
        </p:blipFill>
        <p:spPr>
          <a:xfrm>
            <a:off x="7566046" y="1677752"/>
            <a:ext cx="3498643" cy="3502496"/>
          </a:xfrm>
          <a:prstGeom prst="ellipse">
            <a:avLst/>
          </a:prstGeom>
          <a:ln>
            <a:noFill/>
          </a:ln>
          <a:effectLst>
            <a:softEdge rad="112500"/>
          </a:effectLst>
        </p:spPr>
      </p:pic>
    </p:spTree>
    <p:extLst>
      <p:ext uri="{BB962C8B-B14F-4D97-AF65-F5344CB8AC3E}">
        <p14:creationId xmlns:p14="http://schemas.microsoft.com/office/powerpoint/2010/main" val="3959780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BEE6F1-C06F-CA41-8BD9-E0F8FBAE57C0}"/>
              </a:ext>
            </a:extLst>
          </p:cNvPr>
          <p:cNvSpPr txBox="1"/>
          <p:nvPr/>
        </p:nvSpPr>
        <p:spPr>
          <a:xfrm>
            <a:off x="799817" y="276307"/>
            <a:ext cx="10394830" cy="2312171"/>
          </a:xfrm>
          <a:prstGeom prst="rect">
            <a:avLst/>
          </a:prstGeom>
          <a:noFill/>
        </p:spPr>
        <p:txBody>
          <a:bodyPr wrap="square" rtlCol="0">
            <a:spAutoFit/>
          </a:bodyPr>
          <a:lstStyle/>
          <a:p>
            <a:pPr>
              <a:lnSpc>
                <a:spcPct val="107000"/>
              </a:lnSpc>
            </a:pPr>
            <a:r>
              <a:rPr lang="nb-NO" sz="2800" b="1" kern="100" dirty="0">
                <a:effectLst/>
                <a:latin typeface="Berlin Sans FB" panose="020E0602020502020306" pitchFamily="34" charset="0"/>
                <a:ea typeface="Calibri" panose="020F0502020204030204" pitchFamily="34" charset="0"/>
                <a:cs typeface="Times New Roman" panose="02020603050405020304" pitchFamily="18" charset="0"/>
              </a:rPr>
              <a:t>Hvem, hva, hvor og når om konfirmasjonsmessen</a:t>
            </a: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Det er naturligvis svært viktig at selve konfirmasjonen blir feiret høytidelig. Det krever at man forstår det som skjer i konfirmasjonsmessen, og at man øver godt på det man (dere) selv skal både si og gjøre. I YOUCAT Konfirmant kapittel 12 står det en god del om selve konfirmasjonsritualet (hvem som sier og gjør hva). Dere har f.eks. kanskje fått med dere at det til vanlig ikke er den lokale sognepresten som konfirmerer. Det er som regel biskopen selv eller en vikar for biskopen. Konfirmasjonens sakrament er altså biskopens ansvar.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7" name="Picture 6">
            <a:extLst>
              <a:ext uri="{FF2B5EF4-FFF2-40B4-BE49-F238E27FC236}">
                <a16:creationId xmlns:a16="http://schemas.microsoft.com/office/drawing/2014/main" id="{8B613E2D-D4E8-F07B-9368-3C431C440CB9}"/>
              </a:ext>
            </a:extLst>
          </p:cNvPr>
          <p:cNvPicPr>
            <a:picLocks noChangeAspect="1"/>
          </p:cNvPicPr>
          <p:nvPr/>
        </p:nvPicPr>
        <p:blipFill>
          <a:blip r:embed="rId2"/>
          <a:stretch>
            <a:fillRect/>
          </a:stretch>
        </p:blipFill>
        <p:spPr>
          <a:xfrm>
            <a:off x="799817" y="2383388"/>
            <a:ext cx="3513764" cy="377227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438A5FD2-5729-EAEE-35E2-DA8B0F8600C0}"/>
              </a:ext>
            </a:extLst>
          </p:cNvPr>
          <p:cNvSpPr txBox="1"/>
          <p:nvPr/>
        </p:nvSpPr>
        <p:spPr>
          <a:xfrm>
            <a:off x="3962400" y="2588478"/>
            <a:ext cx="7675418" cy="646331"/>
          </a:xfrm>
          <a:prstGeom prst="rect">
            <a:avLst/>
          </a:prstGeom>
          <a:noFill/>
        </p:spPr>
        <p:txBody>
          <a:bodyPr wrap="square" rtlCol="0">
            <a:spAutoFit/>
          </a:bodyPr>
          <a:lstStyle/>
          <a:p>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Før dere går videre kan det være lurt å se denne videosnutten om konfirmasjonsmessen:</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https://www.youtube.com/watch?v=KtlTeBgQxD4&amp;t=2s</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0157641-8B4C-768A-07C3-73C9C7D70953}"/>
              </a:ext>
            </a:extLst>
          </p:cNvPr>
          <p:cNvSpPr txBox="1"/>
          <p:nvPr/>
        </p:nvSpPr>
        <p:spPr>
          <a:xfrm>
            <a:off x="5011947" y="3587237"/>
            <a:ext cx="6293972" cy="830997"/>
          </a:xfrm>
          <a:prstGeom prst="rect">
            <a:avLst/>
          </a:prstGeom>
          <a:noFill/>
        </p:spPr>
        <p:txBody>
          <a:bodyPr wrap="square" rtlCol="0">
            <a:spAutoFit/>
          </a:bodyPr>
          <a:lstStyle/>
          <a:p>
            <a:r>
              <a:rPr lang="nb-NO" sz="2400" b="1" kern="100" dirty="0">
                <a:effectLst/>
                <a:latin typeface="Calibri Light" panose="020F0302020204030204" pitchFamily="34" charset="0"/>
                <a:ea typeface="Calibri" panose="020F0502020204030204" pitchFamily="34" charset="0"/>
                <a:cs typeface="Times New Roman" panose="02020603050405020304" pitchFamily="18" charset="0"/>
              </a:rPr>
              <a:t>Noen ord knyttet til konfirmasjonen og messen:</a:t>
            </a:r>
            <a:br>
              <a:rPr lang="nb-NO" sz="2400" b="1"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2400" kern="100" dirty="0">
                <a:effectLst/>
                <a:latin typeface="Calibri Light" panose="020F0302020204030204" pitchFamily="34" charset="0"/>
                <a:ea typeface="Calibri" panose="020F0502020204030204" pitchFamily="34" charset="0"/>
                <a:cs typeface="Times New Roman" panose="02020603050405020304" pitchFamily="18" charset="0"/>
              </a:rPr>
              <a:t>Hva betyr dette?</a:t>
            </a:r>
            <a:endParaRPr lang="nb-NO"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45FA08F9-9F58-4EA9-F60D-3DCC397A6EC7}"/>
              </a:ext>
            </a:extLst>
          </p:cNvPr>
          <p:cNvPicPr>
            <a:picLocks noChangeAspect="1"/>
          </p:cNvPicPr>
          <p:nvPr/>
        </p:nvPicPr>
        <p:blipFill>
          <a:blip r:embed="rId4"/>
          <a:stretch>
            <a:fillRect/>
          </a:stretch>
        </p:blipFill>
        <p:spPr>
          <a:xfrm>
            <a:off x="5098211" y="4396986"/>
            <a:ext cx="5719314" cy="2167594"/>
          </a:xfrm>
          <a:prstGeom prst="rect">
            <a:avLst/>
          </a:prstGeom>
        </p:spPr>
      </p:pic>
    </p:spTree>
    <p:extLst>
      <p:ext uri="{BB962C8B-B14F-4D97-AF65-F5344CB8AC3E}">
        <p14:creationId xmlns:p14="http://schemas.microsoft.com/office/powerpoint/2010/main" val="3035715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AD4AFC-E7B4-B31D-C780-4BDBC09552F0}"/>
              </a:ext>
            </a:extLst>
          </p:cNvPr>
          <p:cNvSpPr txBox="1"/>
          <p:nvPr/>
        </p:nvSpPr>
        <p:spPr>
          <a:xfrm>
            <a:off x="425395" y="479189"/>
            <a:ext cx="6671531" cy="2647713"/>
          </a:xfrm>
          <a:prstGeom prst="rect">
            <a:avLst/>
          </a:prstGeom>
          <a:noFill/>
        </p:spPr>
        <p:txBody>
          <a:bodyPr wrap="square" rtlCol="0">
            <a:spAutoFit/>
          </a:bodyPr>
          <a:lstStyle/>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Har dere fått lest </a:t>
            </a:r>
            <a:r>
              <a:rPr lang="nb-NO" sz="2800" b="1" kern="100" dirty="0">
                <a:effectLst/>
                <a:latin typeface="Calibri Light" panose="020F0302020204030204" pitchFamily="34" charset="0"/>
                <a:ea typeface="Calibri" panose="020F0502020204030204" pitchFamily="34" charset="0"/>
                <a:cs typeface="Times New Roman" panose="02020603050405020304" pitchFamily="18" charset="0"/>
              </a:rPr>
              <a:t>kapittel 12 i YOUCAT Konfirmant </a:t>
            </a:r>
            <a:r>
              <a:rPr lang="nb-NO" sz="2000" kern="100" dirty="0">
                <a:effectLst/>
                <a:latin typeface="Calibri Light" panose="020F0302020204030204" pitchFamily="34" charset="0"/>
                <a:ea typeface="Calibri" panose="020F0502020204030204" pitchFamily="34" charset="0"/>
                <a:cs typeface="Times New Roman" panose="02020603050405020304" pitchFamily="18" charset="0"/>
              </a:rPr>
              <a:t>ennå</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Der vil dere få en ganske god innsikt i det som blir sagt og gjort under selve konfirmasjonsritualet.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br>
              <a:rPr lang="nb-NO" sz="1800" dirty="0">
                <a:effectLst/>
                <a:latin typeface="Calibri Light" panose="020F0302020204030204" pitchFamily="34" charset="0"/>
                <a:ea typeface="Calibri" panose="020F0502020204030204" pitchFamily="34" charset="0"/>
              </a:rPr>
            </a:br>
            <a:r>
              <a:rPr lang="nb-NO" kern="100" dirty="0">
                <a:latin typeface="Calibri" panose="020F0502020204030204" pitchFamily="34" charset="0"/>
                <a:ea typeface="Calibri" panose="020F0502020204030204" pitchFamily="34" charset="0"/>
                <a:cs typeface="Times New Roman" panose="02020603050405020304" pitchFamily="18" charset="0"/>
              </a:rPr>
              <a:t>Her finner dere også svar (en forklaring) på ordene i forrige lysbilde.</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p>
          <a:p>
            <a:pPr>
              <a:lnSpc>
                <a:spcPct val="107000"/>
              </a:lnSpc>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Snakk sammen om ordene enten før eller etter dere har lest kapittel 12. Det kan kanskje være lurt å lese dette kapitlet høyt sammen.</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0616063-E6D5-35A1-196E-7B8483325256}"/>
              </a:ext>
            </a:extLst>
          </p:cNvPr>
          <p:cNvPicPr>
            <a:picLocks noChangeAspect="1"/>
          </p:cNvPicPr>
          <p:nvPr/>
        </p:nvPicPr>
        <p:blipFill>
          <a:blip r:embed="rId2"/>
          <a:stretch>
            <a:fillRect/>
          </a:stretch>
        </p:blipFill>
        <p:spPr>
          <a:xfrm>
            <a:off x="7951056" y="612301"/>
            <a:ext cx="1680398" cy="2747513"/>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2CC94BA4-14FF-0CA8-B73F-927CE4E87FE0}"/>
              </a:ext>
            </a:extLst>
          </p:cNvPr>
          <p:cNvSpPr txBox="1"/>
          <p:nvPr/>
        </p:nvSpPr>
        <p:spPr>
          <a:xfrm>
            <a:off x="425395" y="3519578"/>
            <a:ext cx="11530816" cy="2680477"/>
          </a:xfrm>
          <a:prstGeom prst="rect">
            <a:avLst/>
          </a:prstGeom>
          <a:noFill/>
        </p:spPr>
        <p:txBody>
          <a:bodyPr wrap="square" rtlCol="0">
            <a:spAutoFit/>
          </a:bodyPr>
          <a:lstStyle/>
          <a:p>
            <a:pPr>
              <a:lnSpc>
                <a:spcPct val="150000"/>
              </a:lnSpc>
            </a:pPr>
            <a:r>
              <a:rPr lang="nb-NO" sz="1800" b="1" dirty="0">
                <a:effectLst/>
                <a:latin typeface="Calibri Light" panose="020F0302020204030204" pitchFamily="34" charset="0"/>
                <a:ea typeface="Calibri" panose="020F0502020204030204" pitchFamily="34" charset="0"/>
              </a:rPr>
              <a:t>Oppgaver under konfirmasjonsmessen-?</a:t>
            </a:r>
            <a:r>
              <a:rPr lang="nb-NO" sz="1800" dirty="0">
                <a:effectLst/>
                <a:latin typeface="Calibri Light" panose="020F0302020204030204" pitchFamily="34" charset="0"/>
                <a:ea typeface="Calibri" panose="020F0502020204030204" pitchFamily="34" charset="0"/>
              </a:rPr>
              <a:t> </a:t>
            </a:r>
            <a:br>
              <a:rPr lang="nb-NO" sz="1800" dirty="0">
                <a:effectLst/>
                <a:latin typeface="Calibri Light" panose="020F0302020204030204" pitchFamily="34" charset="0"/>
                <a:ea typeface="Calibri" panose="020F0502020204030204" pitchFamily="34" charset="0"/>
              </a:rPr>
            </a:br>
            <a:r>
              <a:rPr lang="nb-NO" sz="1800" dirty="0">
                <a:effectLst/>
                <a:latin typeface="Calibri Light" panose="020F0302020204030204" pitchFamily="34" charset="0"/>
                <a:ea typeface="Calibri" panose="020F0502020204030204" pitchFamily="34" charset="0"/>
              </a:rPr>
              <a:t>Det er ofte vanlig å spørre konfirmantene om å delta med noe under konfirmasjonsmessen. Siden dere skal konfirmeres er det kanskje enklest om dere velger en tekstlesning, å lese forbønner, det å evt.  synge noe eller å holde en takketale. Likevel kan det være at </a:t>
            </a:r>
            <a:r>
              <a:rPr lang="nb-NO" sz="2400" b="1" dirty="0">
                <a:effectLst/>
                <a:latin typeface="Calibri Light" panose="020F0302020204030204" pitchFamily="34" charset="0"/>
                <a:ea typeface="Calibri" panose="020F0502020204030204" pitchFamily="34" charset="0"/>
              </a:rPr>
              <a:t>selve konfirmasjonen er mer en nok å konsentrere seg om</a:t>
            </a:r>
            <a:r>
              <a:rPr lang="nb-NO" sz="1800" dirty="0">
                <a:effectLst/>
                <a:latin typeface="Calibri Light" panose="020F0302020204030204" pitchFamily="34" charset="0"/>
                <a:ea typeface="Calibri" panose="020F0502020204030204" pitchFamily="34" charset="0"/>
              </a:rPr>
              <a:t>, spesielt hvis dere har deltatt mye i messer og hatt ulike oppgaver i løpet av ett eller begge av forberedelsesårene. Dere bør komme til en enighet med kateketen (og evt. presten deres) om hva dere gjør her.</a:t>
            </a:r>
            <a:endParaRPr lang="nb-NO" dirty="0"/>
          </a:p>
        </p:txBody>
      </p:sp>
    </p:spTree>
    <p:extLst>
      <p:ext uri="{BB962C8B-B14F-4D97-AF65-F5344CB8AC3E}">
        <p14:creationId xmlns:p14="http://schemas.microsoft.com/office/powerpoint/2010/main" val="3800426665"/>
      </p:ext>
    </p:extLst>
  </p:cSld>
  <p:clrMapOvr>
    <a:masterClrMapping/>
  </p:clrMapOvr>
</p:sld>
</file>

<file path=ppt/theme/theme1.xml><?xml version="1.0" encoding="utf-8"?>
<a:theme xmlns:a="http://schemas.openxmlformats.org/drawingml/2006/main" name="ArchwayVTI">
  <a:themeElements>
    <a:clrScheme name="AnalogousFromRegularSeedRightStep">
      <a:dk1>
        <a:srgbClr val="000000"/>
      </a:dk1>
      <a:lt1>
        <a:srgbClr val="FFFFFF"/>
      </a:lt1>
      <a:dk2>
        <a:srgbClr val="241D3A"/>
      </a:dk2>
      <a:lt2>
        <a:srgbClr val="E8E7E2"/>
      </a:lt2>
      <a:accent1>
        <a:srgbClr val="4D64C3"/>
      </a:accent1>
      <a:accent2>
        <a:srgbClr val="553BB1"/>
      </a:accent2>
      <a:accent3>
        <a:srgbClr val="984DC3"/>
      </a:accent3>
      <a:accent4>
        <a:srgbClr val="B13BAB"/>
      </a:accent4>
      <a:accent5>
        <a:srgbClr val="C34D8B"/>
      </a:accent5>
      <a:accent6>
        <a:srgbClr val="B13B48"/>
      </a:accent6>
      <a:hlink>
        <a:srgbClr val="978332"/>
      </a:hlink>
      <a:folHlink>
        <a:srgbClr val="7F7F7F"/>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docProps/app.xml><?xml version="1.0" encoding="utf-8"?>
<Properties xmlns="http://schemas.openxmlformats.org/officeDocument/2006/extended-properties" xmlns:vt="http://schemas.openxmlformats.org/officeDocument/2006/docPropsVTypes">
  <TotalTime>86</TotalTime>
  <Words>3322</Words>
  <Application>Microsoft Office PowerPoint</Application>
  <PresentationFormat>Widescreen</PresentationFormat>
  <Paragraphs>97</Paragraphs>
  <Slides>19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Abadi</vt:lpstr>
      <vt:lpstr>Abadi Extra Light</vt:lpstr>
      <vt:lpstr>Arial</vt:lpstr>
      <vt:lpstr>Berlin Sans FB</vt:lpstr>
      <vt:lpstr>Calibri</vt:lpstr>
      <vt:lpstr>Calibri Light</vt:lpstr>
      <vt:lpstr>Cooper Black</vt:lpstr>
      <vt:lpstr>Felix Titling</vt:lpstr>
      <vt:lpstr>Goudy Old Style</vt:lpstr>
      <vt:lpstr>Segoe UI Emoji</vt:lpstr>
      <vt:lpstr>Symbol</vt:lpstr>
      <vt:lpstr>ArchwayVTI</vt:lpstr>
      <vt:lpstr>  De siste forberedelsene …og veien videre </vt:lpstr>
      <vt:lpstr>Selve Konfirmasjonen - Samling 16, Økt 1 </vt:lpstr>
      <vt:lpstr>Dåpen</vt:lpstr>
      <vt:lpstr>Her er to spørsmål om dåpen som dere kan prøve å svare på grupper og/eller i plenum:   Man sier ofte at man blir født på ny når man døpes? Hva kan årsaken til dette være?  Det sies også at det er en sammenheng mellom dåpen og konfirmasjonen? Hva er sammenhengen?</vt:lpstr>
      <vt:lpstr>Kommunionen</vt:lpstr>
      <vt:lpstr>PowerPoint Presentation</vt:lpstr>
      <vt:lpstr>Selve konfirmasjonen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 siste forberedelsene …og veien videre </dc:title>
  <dc:creator>Terese Ranek</dc:creator>
  <cp:lastModifiedBy>Terese Ranek</cp:lastModifiedBy>
  <cp:revision>3</cp:revision>
  <dcterms:created xsi:type="dcterms:W3CDTF">2023-10-12T08:27:43Z</dcterms:created>
  <dcterms:modified xsi:type="dcterms:W3CDTF">2023-10-12T09:54:04Z</dcterms:modified>
</cp:coreProperties>
</file>