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24E2C5-C32C-4E17-A43A-1C7E4DD2AE3A}" v="96" dt="2023-08-31T12:32:59.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1" d="100"/>
          <a:sy n="111" d="100"/>
        </p:scale>
        <p:origin x="588"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8/31/2023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4206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8/31/2023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4943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8/31/2023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0990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8/31/2023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922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8/31/2023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9545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8/31/2023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1992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8/31/2023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64286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8/31/2023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3971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8/31/2023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3407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8/31/2023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2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8/31/2023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27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8/31/2023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08794889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nl.no/offe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ervices.katolsk.no/kirkeaar/?2023" TargetMode="External"/><Relationship Id="rId2" Type="http://schemas.openxmlformats.org/officeDocument/2006/relationships/hyperlink" Target="https://www.tono.no/na-skal-gudstjenester-tono-rapporteres-digitalt/"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katolsk.no/praksis/messen/parallel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bibel.no/nettbibelen?book=GEN&amp;chapter=22"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bibel.no/om-bibelen/laer-om-bibelen/bibelsk-persongalleri/abraham-og-isa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VtKCd7Fyu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ibel.no/nettbibelen?book=MAT&amp;chapter=2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descr="Low Angle View Of Clouds In Sky">
            <a:extLst>
              <a:ext uri="{FF2B5EF4-FFF2-40B4-BE49-F238E27FC236}">
                <a16:creationId xmlns:a16="http://schemas.microsoft.com/office/drawing/2014/main" id="{F8686C9A-5118-2E11-F297-05C48664B886}"/>
              </a:ext>
            </a:extLst>
          </p:cNvPr>
          <p:cNvPicPr>
            <a:picLocks noChangeAspect="1"/>
          </p:cNvPicPr>
          <p:nvPr/>
        </p:nvPicPr>
        <p:blipFill rotWithShape="1">
          <a:blip r:embed="rId2">
            <a:alphaModFix amt="50000"/>
          </a:blip>
          <a:srcRect t="5704" r="-1" b="10004"/>
          <a:stretch/>
        </p:blipFill>
        <p:spPr>
          <a:xfrm>
            <a:off x="20" y="10"/>
            <a:ext cx="12188930" cy="6857990"/>
          </a:xfrm>
          <a:prstGeom prst="rect">
            <a:avLst/>
          </a:prstGeom>
        </p:spPr>
      </p:pic>
      <p:sp>
        <p:nvSpPr>
          <p:cNvPr id="2" name="Title 1">
            <a:extLst>
              <a:ext uri="{FF2B5EF4-FFF2-40B4-BE49-F238E27FC236}">
                <a16:creationId xmlns:a16="http://schemas.microsoft.com/office/drawing/2014/main" id="{0E269B5E-FC73-3B0F-00A3-A668D8D5BA4B}"/>
              </a:ext>
            </a:extLst>
          </p:cNvPr>
          <p:cNvSpPr>
            <a:spLocks noGrp="1"/>
          </p:cNvSpPr>
          <p:nvPr>
            <p:ph type="ctrTitle"/>
          </p:nvPr>
        </p:nvSpPr>
        <p:spPr>
          <a:xfrm>
            <a:off x="1524000" y="1122363"/>
            <a:ext cx="9144000" cy="3063240"/>
          </a:xfrm>
        </p:spPr>
        <p:txBody>
          <a:bodyPr>
            <a:normAutofit/>
          </a:bodyPr>
          <a:lstStyle/>
          <a:p>
            <a:pPr algn="ctr"/>
            <a:r>
              <a:rPr lang="nb-NO" sz="10800" dirty="0"/>
              <a:t>Gud ofrer sin sønn</a:t>
            </a:r>
          </a:p>
        </p:txBody>
      </p:sp>
      <p:sp>
        <p:nvSpPr>
          <p:cNvPr id="3" name="Subtitle 2">
            <a:extLst>
              <a:ext uri="{FF2B5EF4-FFF2-40B4-BE49-F238E27FC236}">
                <a16:creationId xmlns:a16="http://schemas.microsoft.com/office/drawing/2014/main" id="{7E3800D6-D7DB-FA49-16C7-FDB95E430295}"/>
              </a:ext>
            </a:extLst>
          </p:cNvPr>
          <p:cNvSpPr>
            <a:spLocks noGrp="1"/>
          </p:cNvSpPr>
          <p:nvPr>
            <p:ph type="subTitle" idx="1"/>
          </p:nvPr>
        </p:nvSpPr>
        <p:spPr>
          <a:xfrm>
            <a:off x="1527048" y="4599432"/>
            <a:ext cx="9144000" cy="1536192"/>
          </a:xfrm>
        </p:spPr>
        <p:txBody>
          <a:bodyPr>
            <a:normAutofit/>
          </a:bodyPr>
          <a:lstStyle/>
          <a:p>
            <a:pPr algn="ctr"/>
            <a:r>
              <a:rPr lang="nb-NO" sz="4000" b="1" dirty="0"/>
              <a:t>Samling 7</a:t>
            </a:r>
          </a:p>
        </p:txBody>
      </p:sp>
      <p:sp>
        <p:nvSpPr>
          <p:cNvPr id="24"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3428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D1FA-C410-8166-5BB2-371256D57217}"/>
              </a:ext>
            </a:extLst>
          </p:cNvPr>
          <p:cNvSpPr>
            <a:spLocks noGrp="1"/>
          </p:cNvSpPr>
          <p:nvPr>
            <p:ph type="title"/>
          </p:nvPr>
        </p:nvSpPr>
        <p:spPr/>
        <p:txBody>
          <a:bodyPr>
            <a:normAutofit/>
          </a:bodyPr>
          <a:lstStyle/>
          <a:p>
            <a:r>
              <a:rPr lang="nb-NO" sz="4800" b="1" kern="100" dirty="0">
                <a:effectLst/>
                <a:ea typeface="Calibri" panose="020F0502020204030204" pitchFamily="34" charset="0"/>
              </a:rPr>
              <a:t>«Ta og </a:t>
            </a:r>
            <a:r>
              <a:rPr lang="nb-NO" sz="4800" b="1" kern="100" dirty="0" err="1">
                <a:effectLst/>
                <a:ea typeface="Calibri" panose="020F0502020204030204" pitchFamily="34" charset="0"/>
              </a:rPr>
              <a:t>ét</a:t>
            </a:r>
            <a:r>
              <a:rPr lang="nb-NO" sz="4800" b="1" kern="100" dirty="0">
                <a:effectLst/>
                <a:ea typeface="Calibri" panose="020F0502020204030204" pitchFamily="34" charset="0"/>
              </a:rPr>
              <a:t> alle derav …» </a:t>
            </a:r>
            <a:endParaRPr lang="nb-NO" sz="13800" dirty="0"/>
          </a:p>
        </p:txBody>
      </p:sp>
      <p:sp>
        <p:nvSpPr>
          <p:cNvPr id="3" name="Content Placeholder 2">
            <a:extLst>
              <a:ext uri="{FF2B5EF4-FFF2-40B4-BE49-F238E27FC236}">
                <a16:creationId xmlns:a16="http://schemas.microsoft.com/office/drawing/2014/main" id="{108EBE11-6F25-6F4E-ED16-BA2C27C7B8B0}"/>
              </a:ext>
            </a:extLst>
          </p:cNvPr>
          <p:cNvSpPr>
            <a:spLocks noGrp="1"/>
          </p:cNvSpPr>
          <p:nvPr>
            <p:ph idx="1"/>
          </p:nvPr>
        </p:nvSpPr>
        <p:spPr>
          <a:xfrm>
            <a:off x="4656107" y="2119165"/>
            <a:ext cx="3211184" cy="4251960"/>
          </a:xfrm>
        </p:spPr>
        <p:txBody>
          <a:bodyPr>
            <a:normAutofit fontScale="92500" lnSpcReduction="10000"/>
          </a:bodyPr>
          <a:lstStyle/>
          <a:p>
            <a:pPr marL="0" indent="0">
              <a:lnSpc>
                <a:spcPct val="107000"/>
              </a:lnSpc>
              <a:spcAft>
                <a:spcPts val="800"/>
              </a:spcAft>
              <a:buNone/>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Ta en titt på oversikten over messen (neste lysbilde) – det man pleier å kalle «messens gang»  - og finn frem til den eukaristiske bønn. Som du sikker skjønner, står ikke på langt nær alt det som blir sagt og gjort undermessen i denne skjematiske fremstilling av messens gang, men man får i hvert fall en idé om det som skjer.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Hvis du har vært på en del messer nå, og prøver å huske litt tilbake til det som skjer rett før kommunionen, så har du kanskje hørt presten si følgende: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4" name="Picture 3">
            <a:extLst>
              <a:ext uri="{FF2B5EF4-FFF2-40B4-BE49-F238E27FC236}">
                <a16:creationId xmlns:a16="http://schemas.microsoft.com/office/drawing/2014/main" id="{C5C1DF3C-C1C8-42F5-ECE4-1AE6920EF5D9}"/>
              </a:ext>
            </a:extLst>
          </p:cNvPr>
          <p:cNvPicPr>
            <a:picLocks noChangeAspect="1"/>
          </p:cNvPicPr>
          <p:nvPr/>
        </p:nvPicPr>
        <p:blipFill>
          <a:blip r:embed="rId2"/>
          <a:stretch>
            <a:fillRect/>
          </a:stretch>
        </p:blipFill>
        <p:spPr>
          <a:xfrm>
            <a:off x="838199" y="1937116"/>
            <a:ext cx="3817907" cy="4834572"/>
          </a:xfrm>
          <a:prstGeom prst="rect">
            <a:avLst/>
          </a:prstGeom>
        </p:spPr>
      </p:pic>
      <p:sp>
        <p:nvSpPr>
          <p:cNvPr id="5" name="TextBox 4">
            <a:extLst>
              <a:ext uri="{FF2B5EF4-FFF2-40B4-BE49-F238E27FC236}">
                <a16:creationId xmlns:a16="http://schemas.microsoft.com/office/drawing/2014/main" id="{7E9FD531-1ED9-CAB9-B1D0-B30293DBC5BA}"/>
              </a:ext>
            </a:extLst>
          </p:cNvPr>
          <p:cNvSpPr txBox="1"/>
          <p:nvPr/>
        </p:nvSpPr>
        <p:spPr>
          <a:xfrm>
            <a:off x="8303491" y="2115127"/>
            <a:ext cx="3223491" cy="4601644"/>
          </a:xfrm>
          <a:prstGeom prst="rect">
            <a:avLst/>
          </a:prstGeom>
          <a:noFill/>
        </p:spPr>
        <p:txBody>
          <a:bodyPr wrap="square" rtlCol="0">
            <a:spAutoFit/>
          </a:bodyPr>
          <a:lstStyle/>
          <a:p>
            <a:pPr>
              <a:lnSpc>
                <a:spcPct val="107000"/>
              </a:lnSpc>
              <a:spcAft>
                <a:spcPts val="800"/>
              </a:spcAft>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«Ta og </a:t>
            </a:r>
            <a:r>
              <a:rPr lang="nb-NO" sz="1800" b="1" kern="100" dirty="0" err="1">
                <a:effectLst/>
                <a:latin typeface="Calibri Light" panose="020F0302020204030204" pitchFamily="34" charset="0"/>
                <a:ea typeface="Calibri" panose="020F0502020204030204" pitchFamily="34" charset="0"/>
                <a:cs typeface="Times New Roman" panose="02020603050405020304" pitchFamily="18" charset="0"/>
              </a:rPr>
              <a:t>ét</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 alle derav: For dette er mitt legeme som skal gis for dere.»</a:t>
            </a:r>
            <a:b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br>
            <a:b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(Og, like etter sier presten:)</a:t>
            </a:r>
            <a:b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«Ta og drikk alle derav: For dette er mitt blods kalk, den nye og evige pakts blod, som skal </a:t>
            </a:r>
            <a:r>
              <a:rPr lang="nb-NO" sz="1800" b="1" kern="100" dirty="0" err="1">
                <a:effectLst/>
                <a:latin typeface="Calibri Light" panose="020F0302020204030204" pitchFamily="34" charset="0"/>
                <a:ea typeface="Calibri" panose="020F0502020204030204" pitchFamily="34" charset="0"/>
                <a:cs typeface="Times New Roman" panose="02020603050405020304" pitchFamily="18" charset="0"/>
              </a:rPr>
              <a:t>utgydes</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 for dere og for de mange til syndenes forlatelse.»</a:t>
            </a:r>
            <a:b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b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(Etter begge disse:) </a:t>
            </a:r>
            <a:b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«Gjør dette til minne om meg.»</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br>
              <a:rPr lang="nb-NO" sz="1800" kern="100" dirty="0">
                <a:effectLst/>
                <a:latin typeface="Calibri Light" panose="020F0302020204030204" pitchFamily="34" charset="0"/>
                <a:ea typeface="Calibri" panose="020F0502020204030204" pitchFamily="34" charset="0"/>
              </a:rPr>
            </a:br>
            <a:endParaRPr lang="nb-NO" dirty="0"/>
          </a:p>
        </p:txBody>
      </p:sp>
    </p:spTree>
    <p:extLst>
      <p:ext uri="{BB962C8B-B14F-4D97-AF65-F5344CB8AC3E}">
        <p14:creationId xmlns:p14="http://schemas.microsoft.com/office/powerpoint/2010/main" val="204283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04CE61-A478-AD6F-CAD7-18B3FD3FC795}"/>
              </a:ext>
            </a:extLst>
          </p:cNvPr>
          <p:cNvPicPr>
            <a:picLocks noChangeAspect="1"/>
          </p:cNvPicPr>
          <p:nvPr/>
        </p:nvPicPr>
        <p:blipFill>
          <a:blip r:embed="rId2"/>
          <a:stretch>
            <a:fillRect/>
          </a:stretch>
        </p:blipFill>
        <p:spPr>
          <a:xfrm>
            <a:off x="2665562" y="53435"/>
            <a:ext cx="6737229" cy="6751130"/>
          </a:xfrm>
          <a:prstGeom prst="rect">
            <a:avLst/>
          </a:prstGeom>
        </p:spPr>
      </p:pic>
    </p:spTree>
    <p:extLst>
      <p:ext uri="{BB962C8B-B14F-4D97-AF65-F5344CB8AC3E}">
        <p14:creationId xmlns:p14="http://schemas.microsoft.com/office/powerpoint/2010/main" val="21504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9DBD-AF17-C6B4-6DFB-8823C410CB54}"/>
              </a:ext>
            </a:extLst>
          </p:cNvPr>
          <p:cNvSpPr>
            <a:spLocks noGrp="1"/>
          </p:cNvSpPr>
          <p:nvPr>
            <p:ph type="title"/>
          </p:nvPr>
        </p:nvSpPr>
        <p:spPr/>
        <p:txBody>
          <a:bodyPr>
            <a:normAutofit fontScale="90000"/>
          </a:bodyPr>
          <a:lstStyle/>
          <a:p>
            <a:br>
              <a:rPr lang="nb-NO" sz="5300" kern="100" dirty="0">
                <a:effectLst/>
                <a:ea typeface="Calibri" panose="020F0502020204030204" pitchFamily="34" charset="0"/>
                <a:cs typeface="Times New Roman" panose="02020603050405020304" pitchFamily="18" charset="0"/>
              </a:rPr>
            </a:br>
            <a:r>
              <a:rPr lang="nb-NO" sz="5300" kern="100" dirty="0">
                <a:effectLst/>
                <a:ea typeface="Calibri" panose="020F0502020204030204" pitchFamily="34" charset="0"/>
                <a:cs typeface="Times New Roman" panose="02020603050405020304" pitchFamily="18" charset="0"/>
              </a:rPr>
              <a:t>Snakk sammen om følgende:</a:t>
            </a:r>
            <a:br>
              <a:rPr lang="nb-NO"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Content Placeholder 2">
            <a:extLst>
              <a:ext uri="{FF2B5EF4-FFF2-40B4-BE49-F238E27FC236}">
                <a16:creationId xmlns:a16="http://schemas.microsoft.com/office/drawing/2014/main" id="{F63CF73F-BAA2-C38D-FC4D-A11A31566608}"/>
              </a:ext>
            </a:extLst>
          </p:cNvPr>
          <p:cNvSpPr>
            <a:spLocks noGrp="1"/>
          </p:cNvSpPr>
          <p:nvPr>
            <p:ph idx="1"/>
          </p:nvPr>
        </p:nvSpPr>
        <p:spPr>
          <a:xfrm>
            <a:off x="838200" y="2569160"/>
            <a:ext cx="10436525" cy="1245137"/>
          </a:xfrm>
        </p:spPr>
        <p:txBody>
          <a:bodyPr/>
          <a:lstStyle/>
          <a:p>
            <a:pPr>
              <a:buFont typeface="Wingdings" panose="05000000000000000000" pitchFamily="2" charset="2"/>
              <a:buChar char="Ø"/>
            </a:pPr>
            <a:r>
              <a:rPr lang="nb-NO" b="1" kern="100" dirty="0">
                <a:effectLst/>
                <a:latin typeface="Calibri Light" panose="020F0302020204030204" pitchFamily="34" charset="0"/>
                <a:ea typeface="Calibri" panose="020F0502020204030204" pitchFamily="34" charset="0"/>
                <a:cs typeface="Times New Roman" panose="02020603050405020304" pitchFamily="18" charset="0"/>
              </a:rPr>
              <a:t> Hvorfor sier presten disse ordene (øverst til venstre på forrige side)       </a:t>
            </a:r>
            <a:r>
              <a:rPr lang="nb-NO" b="1" kern="100" dirty="0">
                <a:latin typeface="Calibri Light" panose="020F0302020204030204" pitchFamily="34" charset="0"/>
                <a:ea typeface="Calibri" panose="020F0502020204030204" pitchFamily="34" charset="0"/>
                <a:cs typeface="Times New Roman" panose="02020603050405020304" pitchFamily="18" charset="0"/>
              </a:rPr>
              <a:t>  </a:t>
            </a:r>
            <a:r>
              <a:rPr lang="nb-NO" b="1" kern="100" dirty="0">
                <a:effectLst/>
                <a:latin typeface="Calibri Light" panose="020F0302020204030204" pitchFamily="34" charset="0"/>
                <a:ea typeface="Calibri" panose="020F0502020204030204" pitchFamily="34" charset="0"/>
                <a:cs typeface="Times New Roman" panose="02020603050405020304" pitchFamily="18" charset="0"/>
              </a:rPr>
              <a:t> under den eukaristiske bønnen?</a:t>
            </a:r>
            <a:endParaRPr lang="nb-NO"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p:txBody>
      </p:sp>
      <p:sp>
        <p:nvSpPr>
          <p:cNvPr id="5" name="TextBox 4">
            <a:extLst>
              <a:ext uri="{FF2B5EF4-FFF2-40B4-BE49-F238E27FC236}">
                <a16:creationId xmlns:a16="http://schemas.microsoft.com/office/drawing/2014/main" id="{C54F982C-DFC9-1DD3-ADDF-63D48BE28C80}"/>
              </a:ext>
            </a:extLst>
          </p:cNvPr>
          <p:cNvSpPr txBox="1"/>
          <p:nvPr/>
        </p:nvSpPr>
        <p:spPr>
          <a:xfrm>
            <a:off x="984849" y="4692770"/>
            <a:ext cx="10368951" cy="1200329"/>
          </a:xfrm>
          <a:prstGeom prst="rect">
            <a:avLst/>
          </a:prstGeom>
          <a:noFill/>
        </p:spPr>
        <p:txBody>
          <a:bodyPr wrap="square" rtlCol="0">
            <a:spAutoFit/>
          </a:bodyPr>
          <a:lstStyle/>
          <a:p>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Fasit:</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nb-NO" sz="1800" kern="100" dirty="0">
                <a:effectLst/>
                <a:latin typeface="Calibri" panose="020F0502020204030204" pitchFamily="34" charset="0"/>
                <a:ea typeface="Calibri" panose="020F0502020204030204" pitchFamily="34" charset="0"/>
                <a:cs typeface="Times New Roman" panose="02020603050405020304" pitchFamily="18" charset="0"/>
              </a:rPr>
            </a:b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Den får dere ikke ennå. Kanskje er dette ganske logisk </a:t>
            </a:r>
            <a:r>
              <a:rPr lang="nb-NO" kern="100" dirty="0">
                <a:latin typeface="Calibri" panose="020F0502020204030204" pitchFamily="34" charset="0"/>
                <a:ea typeface="Calibri" panose="020F0502020204030204" pitchFamily="34" charset="0"/>
                <a:cs typeface="Times New Roman" panose="02020603050405020304" pitchFamily="18" charset="0"/>
              </a:rPr>
              <a:t>og lett å finne ut av. Det er likevel fint om dere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bare tenker høyt sammen om hvorfor akkurat disse ordene brukes </a:t>
            </a:r>
            <a:r>
              <a:rPr lang="nb-NO" sz="1800" kern="100" dirty="0">
                <a:solidFill>
                  <a:srgbClr val="F4B083"/>
                </a:solidFill>
                <a:effectLst/>
                <a:latin typeface="Segoe UI Emoji" panose="020B0502040204020203" pitchFamily="34" charset="0"/>
                <a:ea typeface="Calibri" panose="020F0502020204030204" pitchFamily="34" charset="0"/>
                <a:cs typeface="Segoe UI Emoji" panose="020B0502040204020203" pitchFamily="34" charset="0"/>
              </a:rPr>
              <a:t>👍</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32464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980BA-D9A9-D5AD-6B17-87CFB40E244B}"/>
              </a:ext>
            </a:extLst>
          </p:cNvPr>
          <p:cNvSpPr>
            <a:spLocks noGrp="1"/>
          </p:cNvSpPr>
          <p:nvPr>
            <p:ph type="title"/>
          </p:nvPr>
        </p:nvSpPr>
        <p:spPr>
          <a:xfrm>
            <a:off x="576072" y="238539"/>
            <a:ext cx="11018520" cy="1434415"/>
          </a:xfrm>
        </p:spPr>
        <p:txBody>
          <a:bodyPr anchor="b">
            <a:normAutofit/>
          </a:bodyPr>
          <a:lstStyle/>
          <a:p>
            <a:r>
              <a:rPr lang="nb-NO" sz="7200" b="1" kern="100">
                <a:effectLst/>
                <a:ea typeface="Calibri" panose="020F0502020204030204" pitchFamily="34" charset="0"/>
              </a:rPr>
              <a:t>Tilbake til Bibelen </a:t>
            </a:r>
            <a:endParaRPr lang="nb-NO" sz="7200"/>
          </a:p>
        </p:txBody>
      </p:sp>
      <p:sp>
        <p:nvSpPr>
          <p:cNvPr id="2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BA9C80"/>
          </a:solidFill>
          <a:ln w="38100" cap="rnd">
            <a:solidFill>
              <a:srgbClr val="BA9C8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37D6CE-6E93-5F4B-8904-1D3850AA58A9}"/>
              </a:ext>
            </a:extLst>
          </p:cNvPr>
          <p:cNvSpPr>
            <a:spLocks noGrp="1"/>
          </p:cNvSpPr>
          <p:nvPr>
            <p:ph idx="1"/>
          </p:nvPr>
        </p:nvSpPr>
        <p:spPr>
          <a:xfrm>
            <a:off x="572494" y="2071315"/>
            <a:ext cx="5966330" cy="1800911"/>
          </a:xfrm>
        </p:spPr>
        <p:txBody>
          <a:bodyPr anchor="t">
            <a:normAutofit/>
          </a:bodyPr>
          <a:lstStyle/>
          <a:p>
            <a:pPr marL="0" indent="0">
              <a:lnSpc>
                <a:spcPct val="100000"/>
              </a:lnSpc>
              <a:spcAft>
                <a:spcPts val="800"/>
              </a:spcAft>
              <a:buNone/>
            </a:pPr>
            <a:r>
              <a:rPr lang="nb-NO" sz="1900" b="1" kern="100" dirty="0">
                <a:effectLst/>
                <a:latin typeface="Calibri Light" panose="020F0302020204030204" pitchFamily="34" charset="0"/>
                <a:ea typeface="Calibri" panose="020F0502020204030204" pitchFamily="34" charset="0"/>
                <a:cs typeface="Times New Roman" panose="02020603050405020304" pitchFamily="18" charset="0"/>
              </a:rPr>
              <a:t>Før vi kommer til det virkelige fasitsvaret </a:t>
            </a:r>
            <a:r>
              <a:rPr lang="nb-NO" sz="1900" i="1" kern="100" dirty="0">
                <a:effectLst/>
                <a:latin typeface="Calibri Light" panose="020F0302020204030204" pitchFamily="34" charset="0"/>
                <a:ea typeface="Calibri" panose="020F0502020204030204" pitchFamily="34" charset="0"/>
                <a:cs typeface="Times New Roman" panose="02020603050405020304" pitchFamily="18" charset="0"/>
              </a:rPr>
              <a:t>(til forrige lysbilde), </a:t>
            </a:r>
            <a:br>
              <a:rPr lang="nb-NO" sz="1900" i="1"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1900" b="1" kern="100" dirty="0">
                <a:effectLst/>
                <a:latin typeface="Calibri Light" panose="020F0302020204030204" pitchFamily="34" charset="0"/>
                <a:ea typeface="Calibri" panose="020F0502020204030204" pitchFamily="34" charset="0"/>
                <a:cs typeface="Times New Roman" panose="02020603050405020304" pitchFamily="18" charset="0"/>
              </a:rPr>
              <a:t>så ta en tenkt litt på følgende spørsmål:</a:t>
            </a:r>
            <a:endParaRPr lang="nb-NO" sz="19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Wingdings" panose="05000000000000000000" pitchFamily="2" charset="2"/>
              <a:buChar char=""/>
            </a:pPr>
            <a:r>
              <a:rPr lang="nb-NO" sz="1700" b="1" kern="100" dirty="0">
                <a:effectLst/>
                <a:latin typeface="Calibri Light" panose="020F0302020204030204" pitchFamily="34" charset="0"/>
                <a:ea typeface="Calibri" panose="020F0502020204030204" pitchFamily="34" charset="0"/>
                <a:cs typeface="Times New Roman" panose="02020603050405020304" pitchFamily="18" charset="0"/>
              </a:rPr>
              <a:t>Hvorfor faster vi før påske?</a:t>
            </a:r>
            <a:endParaRPr lang="nb-NO"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Wingdings" panose="05000000000000000000" pitchFamily="2" charset="2"/>
              <a:buChar char=""/>
            </a:pPr>
            <a:r>
              <a:rPr lang="nb-NO" sz="1700" b="1" kern="100" dirty="0">
                <a:effectLst/>
                <a:latin typeface="Calibri Light" panose="020F0302020204030204" pitchFamily="34" charset="0"/>
                <a:ea typeface="Calibri" panose="020F0502020204030204" pitchFamily="34" charset="0"/>
                <a:cs typeface="Times New Roman" panose="02020603050405020304" pitchFamily="18" charset="0"/>
              </a:rPr>
              <a:t>Hva skjedde med Jesus i påsken?</a:t>
            </a:r>
          </a:p>
          <a:p>
            <a:pPr marL="0" lvl="0" indent="0">
              <a:lnSpc>
                <a:spcPct val="100000"/>
              </a:lnSpc>
              <a:spcAft>
                <a:spcPts val="800"/>
              </a:spcAft>
              <a:buNone/>
            </a:pPr>
            <a:endParaRPr lang="nb-NO"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nb-NO" sz="14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nb-NO" sz="1500" dirty="0"/>
          </a:p>
          <a:p>
            <a:pPr marL="0" indent="0">
              <a:lnSpc>
                <a:spcPct val="100000"/>
              </a:lnSpc>
              <a:buNone/>
            </a:pPr>
            <a:endParaRPr lang="nb-NO" sz="1500" dirty="0"/>
          </a:p>
        </p:txBody>
      </p:sp>
      <p:pic>
        <p:nvPicPr>
          <p:cNvPr id="4" name="Picture 3">
            <a:extLst>
              <a:ext uri="{FF2B5EF4-FFF2-40B4-BE49-F238E27FC236}">
                <a16:creationId xmlns:a16="http://schemas.microsoft.com/office/drawing/2014/main" id="{93370DC5-BD8D-062D-2261-85030AD8460C}"/>
              </a:ext>
            </a:extLst>
          </p:cNvPr>
          <p:cNvPicPr>
            <a:picLocks noChangeAspect="1"/>
          </p:cNvPicPr>
          <p:nvPr/>
        </p:nvPicPr>
        <p:blipFill rotWithShape="1">
          <a:blip r:embed="rId2"/>
          <a:srcRect l="22290" r="13250" b="-3"/>
          <a:stretch/>
        </p:blipFill>
        <p:spPr>
          <a:xfrm>
            <a:off x="8370622" y="2093976"/>
            <a:ext cx="2757453" cy="2866215"/>
          </a:xfrm>
          <a:prstGeom prst="rect">
            <a:avLst/>
          </a:prstGeom>
        </p:spPr>
      </p:pic>
      <p:sp>
        <p:nvSpPr>
          <p:cNvPr id="5" name="TextBox 4">
            <a:extLst>
              <a:ext uri="{FF2B5EF4-FFF2-40B4-BE49-F238E27FC236}">
                <a16:creationId xmlns:a16="http://schemas.microsoft.com/office/drawing/2014/main" id="{AF2B6BF6-35DB-0103-B395-1D42C353A505}"/>
              </a:ext>
            </a:extLst>
          </p:cNvPr>
          <p:cNvSpPr txBox="1"/>
          <p:nvPr/>
        </p:nvSpPr>
        <p:spPr>
          <a:xfrm>
            <a:off x="1296961" y="4095815"/>
            <a:ext cx="6633826" cy="2215991"/>
          </a:xfrm>
          <a:prstGeom prst="rect">
            <a:avLst/>
          </a:prstGeom>
          <a:noFill/>
        </p:spPr>
        <p:txBody>
          <a:bodyPr wrap="square" rtlCol="0">
            <a:spAutoFit/>
          </a:bodyPr>
          <a:lstStyle/>
          <a:p>
            <a:pPr marL="0" indent="0">
              <a:lnSpc>
                <a:spcPct val="100000"/>
              </a:lnSpc>
              <a:spcAft>
                <a:spcPts val="800"/>
              </a:spcAft>
              <a:buNone/>
            </a:pPr>
            <a:r>
              <a:rPr lang="nb-NO" sz="2400" b="1" kern="100" dirty="0">
                <a:effectLst/>
                <a:latin typeface="Calibri Light" panose="020F0302020204030204" pitchFamily="34" charset="0"/>
                <a:ea typeface="Calibri" panose="020F0502020204030204" pitchFamily="34" charset="0"/>
                <a:cs typeface="Times New Roman" panose="02020603050405020304" pitchFamily="18" charset="0"/>
              </a:rPr>
              <a:t>Les så følgende bibeltekster:</a:t>
            </a:r>
            <a:endParaRPr lang="nb-NO"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nb-NO" sz="2000" kern="100" dirty="0">
                <a:effectLst/>
                <a:latin typeface="Calibri Light" panose="020F0302020204030204" pitchFamily="34" charset="0"/>
                <a:ea typeface="Calibri" panose="020F0502020204030204" pitchFamily="34" charset="0"/>
                <a:cs typeface="Times New Roman" panose="02020603050405020304" pitchFamily="18" charset="0"/>
              </a:rPr>
              <a:t>Luk 4,1-13 (helst vers 1-30)</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nb-NO" sz="2000" b="1" kern="100" dirty="0">
                <a:effectLst/>
                <a:latin typeface="Calibri Light" panose="020F0302020204030204" pitchFamily="34" charset="0"/>
                <a:ea typeface="Calibri" panose="020F0502020204030204" pitchFamily="34" charset="0"/>
                <a:cs typeface="Times New Roman" panose="02020603050405020304" pitchFamily="18" charset="0"/>
              </a:rPr>
              <a:t>OG </a:t>
            </a:r>
            <a:r>
              <a:rPr lang="nb-NO" sz="2000" kern="100" dirty="0">
                <a:effectLst/>
                <a:latin typeface="Calibri Light" panose="020F0302020204030204" pitchFamily="34" charset="0"/>
                <a:ea typeface="Calibri" panose="020F0502020204030204" pitchFamily="34" charset="0"/>
                <a:cs typeface="Times New Roman" panose="02020603050405020304" pitchFamily="18" charset="0"/>
              </a:rPr>
              <a:t>Luk 22 og 23</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r>
              <a:rPr lang="nb-NO" sz="1800" i="1" kern="100" dirty="0">
                <a:effectLst/>
                <a:latin typeface="Calibri" panose="020F0502020204030204" pitchFamily="34" charset="0"/>
                <a:ea typeface="Calibri" panose="020F0502020204030204" pitchFamily="34" charset="0"/>
                <a:cs typeface="Times New Roman" panose="02020603050405020304" pitchFamily="18" charset="0"/>
              </a:rPr>
              <a:t>Etter hvert kommer flere av disse bibeltekstene vi referer til som lydfiler. Disse vil ligge ute sammen med nettsideressursene.</a:t>
            </a:r>
          </a:p>
          <a:p>
            <a:endParaRPr lang="nb-NO" dirty="0"/>
          </a:p>
        </p:txBody>
      </p:sp>
      <p:sp>
        <p:nvSpPr>
          <p:cNvPr id="6" name="TextBox 5">
            <a:extLst>
              <a:ext uri="{FF2B5EF4-FFF2-40B4-BE49-F238E27FC236}">
                <a16:creationId xmlns:a16="http://schemas.microsoft.com/office/drawing/2014/main" id="{18E98CAD-267D-3CFA-CD2F-04C48A82F318}"/>
              </a:ext>
            </a:extLst>
          </p:cNvPr>
          <p:cNvSpPr txBox="1"/>
          <p:nvPr/>
        </p:nvSpPr>
        <p:spPr>
          <a:xfrm>
            <a:off x="7801391" y="5447430"/>
            <a:ext cx="3648973" cy="923330"/>
          </a:xfrm>
          <a:prstGeom prst="rect">
            <a:avLst/>
          </a:prstGeom>
          <a:noFill/>
        </p:spPr>
        <p:txBody>
          <a:bodyPr wrap="square" rtlCol="0">
            <a:spAutoFit/>
          </a:bodyPr>
          <a:lstStyle/>
          <a:p>
            <a:r>
              <a:rPr lang="nb-NO" dirty="0">
                <a:latin typeface="Calibri Light" panose="020F0302020204030204" pitchFamily="34" charset="0"/>
                <a:ea typeface="Calibri Light" panose="020F0302020204030204" pitchFamily="34" charset="0"/>
                <a:cs typeface="Calibri Light" panose="020F0302020204030204" pitchFamily="34" charset="0"/>
              </a:rPr>
              <a:t>Kanskje dere er klare til å at quizen i neste lysbilde nå-? Denne finnes også som utskrivbare ressurs.</a:t>
            </a:r>
          </a:p>
        </p:txBody>
      </p:sp>
    </p:spTree>
    <p:extLst>
      <p:ext uri="{BB962C8B-B14F-4D97-AF65-F5344CB8AC3E}">
        <p14:creationId xmlns:p14="http://schemas.microsoft.com/office/powerpoint/2010/main" val="274302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FDDD0-9541-9EF9-9D66-45D3909A3340}"/>
              </a:ext>
            </a:extLst>
          </p:cNvPr>
          <p:cNvSpPr>
            <a:spLocks noGrp="1"/>
          </p:cNvSpPr>
          <p:nvPr>
            <p:ph type="title"/>
          </p:nvPr>
        </p:nvSpPr>
        <p:spPr/>
        <p:txBody>
          <a:bodyPr/>
          <a:lstStyle/>
          <a:p>
            <a:r>
              <a:rPr lang="nb-NO" dirty="0"/>
              <a:t>Hva kan dere nå?</a:t>
            </a:r>
          </a:p>
        </p:txBody>
      </p:sp>
      <p:graphicFrame>
        <p:nvGraphicFramePr>
          <p:cNvPr id="4" name="Content Placeholder 3">
            <a:extLst>
              <a:ext uri="{FF2B5EF4-FFF2-40B4-BE49-F238E27FC236}">
                <a16:creationId xmlns:a16="http://schemas.microsoft.com/office/drawing/2014/main" id="{19A3EADD-42F0-0386-C218-0C85554E4E51}"/>
              </a:ext>
            </a:extLst>
          </p:cNvPr>
          <p:cNvGraphicFramePr>
            <a:graphicFrameLocks noGrp="1"/>
          </p:cNvGraphicFramePr>
          <p:nvPr>
            <p:ph idx="1"/>
            <p:extLst>
              <p:ext uri="{D42A27DB-BD31-4B8C-83A1-F6EECF244321}">
                <p14:modId xmlns:p14="http://schemas.microsoft.com/office/powerpoint/2010/main" val="2775921694"/>
              </p:ext>
            </p:extLst>
          </p:nvPr>
        </p:nvGraphicFramePr>
        <p:xfrm>
          <a:off x="1554192" y="1984076"/>
          <a:ext cx="9083615" cy="4603688"/>
        </p:xfrm>
        <a:graphic>
          <a:graphicData uri="http://schemas.openxmlformats.org/drawingml/2006/table">
            <a:tbl>
              <a:tblPr firstRow="1" firstCol="1" bandRow="1"/>
              <a:tblGrid>
                <a:gridCol w="487956">
                  <a:extLst>
                    <a:ext uri="{9D8B030D-6E8A-4147-A177-3AD203B41FA5}">
                      <a16:colId xmlns:a16="http://schemas.microsoft.com/office/drawing/2014/main" val="2575805180"/>
                    </a:ext>
                  </a:extLst>
                </a:gridCol>
                <a:gridCol w="6523150">
                  <a:extLst>
                    <a:ext uri="{9D8B030D-6E8A-4147-A177-3AD203B41FA5}">
                      <a16:colId xmlns:a16="http://schemas.microsoft.com/office/drawing/2014/main" val="3243668524"/>
                    </a:ext>
                  </a:extLst>
                </a:gridCol>
                <a:gridCol w="989803">
                  <a:extLst>
                    <a:ext uri="{9D8B030D-6E8A-4147-A177-3AD203B41FA5}">
                      <a16:colId xmlns:a16="http://schemas.microsoft.com/office/drawing/2014/main" val="2848999677"/>
                    </a:ext>
                  </a:extLst>
                </a:gridCol>
                <a:gridCol w="1082706">
                  <a:extLst>
                    <a:ext uri="{9D8B030D-6E8A-4147-A177-3AD203B41FA5}">
                      <a16:colId xmlns:a16="http://schemas.microsoft.com/office/drawing/2014/main" val="1503605776"/>
                    </a:ext>
                  </a:extLst>
                </a:gridCol>
              </a:tblGrid>
              <a:tr h="868329">
                <a:tc>
                  <a:txBody>
                    <a:bodyPr/>
                    <a:lstStyle/>
                    <a:p>
                      <a:pP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Aft>
                          <a:spcPts val="800"/>
                        </a:spcAft>
                      </a:pPr>
                      <a:r>
                        <a:rPr lang="nb-NO" sz="1600"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Sanne eller usanne påstander </a:t>
                      </a:r>
                      <a:r>
                        <a:rPr lang="nb-NO" sz="1200"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om det dere nå har lest (fra Lukas i Bibelen):</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200"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Sant!</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200"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Usant!</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2052913784"/>
                  </a:ext>
                </a:extLst>
              </a:tr>
              <a:tr h="335356">
                <a:tc>
                  <a:txBody>
                    <a:bodyPr/>
                    <a:lstStyle/>
                    <a:p>
                      <a:pPr algn="ctr">
                        <a:lnSpc>
                          <a:spcPct val="107000"/>
                        </a:lnSpc>
                        <a:spcAft>
                          <a:spcPts val="800"/>
                        </a:spcAft>
                      </a:pPr>
                      <a:r>
                        <a:rPr lang="nb-NO" sz="1200"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Jesus dro ut i ødemarken for å møte djevelen.</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425132"/>
                  </a:ext>
                </a:extLst>
              </a:tr>
              <a:tr h="335356">
                <a:tc>
                  <a:txBody>
                    <a:bodyPr/>
                    <a:lstStyle/>
                    <a:p>
                      <a:pPr algn="ctr">
                        <a:lnSpc>
                          <a:spcPct val="107000"/>
                        </a:lnSpc>
                        <a:spcAft>
                          <a:spcPts val="800"/>
                        </a:spcAft>
                      </a:pPr>
                      <a:r>
                        <a:rPr lang="nb-NO" sz="1200"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Jesus ville ikke la seg friste av djevelen fordi Jesus var redd for djevelen.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949120"/>
                  </a:ext>
                </a:extLst>
              </a:tr>
              <a:tr h="335356">
                <a:tc>
                  <a:txBody>
                    <a:bodyPr/>
                    <a:lstStyle/>
                    <a:p>
                      <a:pPr algn="ctr">
                        <a:lnSpc>
                          <a:spcPct val="107000"/>
                        </a:lnSpc>
                        <a:spcAft>
                          <a:spcPts val="800"/>
                        </a:spcAft>
                      </a:pPr>
                      <a:r>
                        <a:rPr lang="nb-NO" sz="1200"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3</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Jesus måtte fristes av djevelen slik at han selv kunne bli sterkere innvendig.</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704525"/>
                  </a:ext>
                </a:extLst>
              </a:tr>
              <a:tr h="335356">
                <a:tc>
                  <a:txBody>
                    <a:bodyPr/>
                    <a:lstStyle/>
                    <a:p>
                      <a:pPr algn="ctr">
                        <a:lnSpc>
                          <a:spcPct val="107000"/>
                        </a:lnSpc>
                        <a:spcAft>
                          <a:spcPts val="800"/>
                        </a:spcAft>
                      </a:pPr>
                      <a:r>
                        <a:rPr lang="nb-NO" sz="1200"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4</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r">
                        <a:lnSpc>
                          <a:spcPct val="107000"/>
                        </a:lnSpc>
                        <a:spcAft>
                          <a:spcPts val="800"/>
                        </a:spcAft>
                      </a:pPr>
                      <a:r>
                        <a:rPr lang="nb-NO" sz="1200" b="1" kern="100" dirty="0">
                          <a:effectLst/>
                          <a:latin typeface="Calibri Light" panose="020F0302020204030204" pitchFamily="34" charset="0"/>
                          <a:ea typeface="Calibri" panose="020F0502020204030204" pitchFamily="34" charset="0"/>
                          <a:cs typeface="Times New Roman" panose="02020603050405020304" pitchFamily="18" charset="0"/>
                        </a:rPr>
                        <a:t>Judas forrådte Jesus av egen vilje.</a:t>
                      </a:r>
                      <a:endParaRPr lang="nb-N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297095"/>
                  </a:ext>
                </a:extLst>
              </a:tr>
              <a:tr h="686193">
                <a:tc>
                  <a:txBody>
                    <a:bodyPr/>
                    <a:lstStyle/>
                    <a:p>
                      <a:pPr algn="ctr">
                        <a:lnSpc>
                          <a:spcPct val="107000"/>
                        </a:lnSpc>
                        <a:spcAft>
                          <a:spcPts val="800"/>
                        </a:spcAft>
                      </a:pPr>
                      <a:r>
                        <a:rPr lang="nb-NO" sz="1200"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5</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Måltidet Jesus spise med disiplene sine (skjærtorsdag) var i utgangspunktet en vanlig del av påskefeiring blant jøder.</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386710"/>
                  </a:ext>
                </a:extLst>
              </a:tr>
              <a:tr h="686193">
                <a:tc>
                  <a:txBody>
                    <a:bodyPr/>
                    <a:lstStyle/>
                    <a:p>
                      <a:pPr algn="ctr">
                        <a:lnSpc>
                          <a:spcPct val="107000"/>
                        </a:lnSpc>
                        <a:spcAft>
                          <a:spcPts val="800"/>
                        </a:spcAft>
                      </a:pPr>
                      <a:r>
                        <a:rPr lang="nb-NO" sz="1200"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6</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Da Jesus ba i Getsemane (en slags park/hage) var han selv redd og engstelig for det som skulle skje med ham.</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238843"/>
                  </a:ext>
                </a:extLst>
              </a:tr>
              <a:tr h="686193">
                <a:tc>
                  <a:txBody>
                    <a:bodyPr/>
                    <a:lstStyle/>
                    <a:p>
                      <a:pPr algn="ctr">
                        <a:lnSpc>
                          <a:spcPct val="107000"/>
                        </a:lnSpc>
                        <a:spcAft>
                          <a:spcPts val="800"/>
                        </a:spcAft>
                      </a:pPr>
                      <a:r>
                        <a:rPr lang="nb-NO" sz="1200"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7</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Disiplene, med Peter i spissen, var ikke redde for å hjelpe Jesus da han ble tatt til fange.</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442493"/>
                  </a:ext>
                </a:extLst>
              </a:tr>
              <a:tr h="335356">
                <a:tc>
                  <a:txBody>
                    <a:bodyPr/>
                    <a:lstStyle/>
                    <a:p>
                      <a:pPr algn="ctr">
                        <a:lnSpc>
                          <a:spcPct val="107000"/>
                        </a:lnSpc>
                        <a:spcAft>
                          <a:spcPts val="800"/>
                        </a:spcAft>
                      </a:pPr>
                      <a:r>
                        <a:rPr lang="nb-NO" sz="1200"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8</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Pilatus hadde makt til å sette Jesus fri.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200" b="1"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287357"/>
                  </a:ext>
                </a:extLst>
              </a:tr>
            </a:tbl>
          </a:graphicData>
        </a:graphic>
      </p:graphicFrame>
    </p:spTree>
    <p:extLst>
      <p:ext uri="{BB962C8B-B14F-4D97-AF65-F5344CB8AC3E}">
        <p14:creationId xmlns:p14="http://schemas.microsoft.com/office/powerpoint/2010/main" val="1742789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84E526-A70F-A94E-217E-8ADB48B8B5F5}"/>
              </a:ext>
            </a:extLst>
          </p:cNvPr>
          <p:cNvPicPr>
            <a:picLocks noChangeAspect="1"/>
          </p:cNvPicPr>
          <p:nvPr/>
        </p:nvPicPr>
        <p:blipFill>
          <a:blip r:embed="rId2"/>
          <a:stretch>
            <a:fillRect/>
          </a:stretch>
        </p:blipFill>
        <p:spPr>
          <a:xfrm>
            <a:off x="2984740" y="0"/>
            <a:ext cx="5978105" cy="6858000"/>
          </a:xfrm>
          <a:prstGeom prst="rect">
            <a:avLst/>
          </a:prstGeom>
        </p:spPr>
      </p:pic>
    </p:spTree>
    <p:extLst>
      <p:ext uri="{BB962C8B-B14F-4D97-AF65-F5344CB8AC3E}">
        <p14:creationId xmlns:p14="http://schemas.microsoft.com/office/powerpoint/2010/main" val="480819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2EE9-BCAB-45BC-CCB3-7D085B8D3243}"/>
              </a:ext>
            </a:extLst>
          </p:cNvPr>
          <p:cNvSpPr>
            <a:spLocks noGrp="1"/>
          </p:cNvSpPr>
          <p:nvPr>
            <p:ph type="title"/>
          </p:nvPr>
        </p:nvSpPr>
        <p:spPr/>
        <p:txBody>
          <a:bodyPr>
            <a:normAutofit/>
          </a:bodyPr>
          <a:lstStyle/>
          <a:p>
            <a:r>
              <a:rPr lang="nb-NO" sz="4400" b="1" kern="100" dirty="0">
                <a:effectLst/>
                <a:ea typeface="Calibri" panose="020F0502020204030204" pitchFamily="34" charset="0"/>
              </a:rPr>
              <a:t>Prestens ord i den eukaristiske bønnen (i messen)</a:t>
            </a:r>
            <a:endParaRPr lang="nb-NO" sz="11500" dirty="0"/>
          </a:p>
        </p:txBody>
      </p:sp>
      <p:sp>
        <p:nvSpPr>
          <p:cNvPr id="3" name="Content Placeholder 2">
            <a:extLst>
              <a:ext uri="{FF2B5EF4-FFF2-40B4-BE49-F238E27FC236}">
                <a16:creationId xmlns:a16="http://schemas.microsoft.com/office/drawing/2014/main" id="{4C5569E4-2BE4-83B5-A7E7-8E3761F11310}"/>
              </a:ext>
            </a:extLst>
          </p:cNvPr>
          <p:cNvSpPr>
            <a:spLocks noGrp="1"/>
          </p:cNvSpPr>
          <p:nvPr>
            <p:ph idx="1"/>
          </p:nvPr>
        </p:nvSpPr>
        <p:spPr>
          <a:xfrm>
            <a:off x="838200" y="2334826"/>
            <a:ext cx="10515600" cy="477386"/>
          </a:xfrm>
        </p:spPr>
        <p:txBody>
          <a:bodyPr/>
          <a:lstStyle/>
          <a:p>
            <a:pPr marL="0" indent="0">
              <a:buNone/>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La oss nå ta en titt på det presten sier under den eukaristiske bønnen, den dere skulle diskutere i punkt 2.</a:t>
            </a:r>
            <a:endParaRPr lang="nb-NO"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p:txBody>
      </p:sp>
      <p:sp>
        <p:nvSpPr>
          <p:cNvPr id="4" name="TextBox 3">
            <a:extLst>
              <a:ext uri="{FF2B5EF4-FFF2-40B4-BE49-F238E27FC236}">
                <a16:creationId xmlns:a16="http://schemas.microsoft.com/office/drawing/2014/main" id="{A61682CD-836F-685A-377C-00A70A75B5A7}"/>
              </a:ext>
            </a:extLst>
          </p:cNvPr>
          <p:cNvSpPr txBox="1"/>
          <p:nvPr/>
        </p:nvSpPr>
        <p:spPr>
          <a:xfrm>
            <a:off x="1295400" y="2868716"/>
            <a:ext cx="9601200" cy="861774"/>
          </a:xfrm>
          <a:prstGeom prst="rect">
            <a:avLst/>
          </a:prstGeom>
          <a:noFill/>
        </p:spPr>
        <p:txBody>
          <a:bodyPr wrap="square" rtlCol="0">
            <a:spAutoFit/>
          </a:bodyPr>
          <a:lstStyle/>
          <a:p>
            <a:r>
              <a:rPr lang="nb-NO" sz="3200" b="1" kern="100" dirty="0">
                <a:effectLst/>
                <a:latin typeface="Calibri Light" panose="020F0302020204030204" pitchFamily="34" charset="0"/>
                <a:ea typeface="Calibri" panose="020F0502020204030204" pitchFamily="34" charset="0"/>
                <a:cs typeface="Times New Roman" panose="02020603050405020304" pitchFamily="18" charset="0"/>
              </a:rPr>
              <a:t>Dette har dere sikkert skjønt nå. </a:t>
            </a:r>
            <a:r>
              <a:rPr lang="nb-NO" sz="3200" b="1" kern="100" dirty="0" err="1">
                <a:effectLst/>
                <a:latin typeface="Calibri Light" panose="020F0302020204030204" pitchFamily="34" charset="0"/>
                <a:ea typeface="Calibri" panose="020F0502020204030204" pitchFamily="34" charset="0"/>
                <a:cs typeface="Times New Roman" panose="02020603050405020304" pitchFamily="18" charset="0"/>
              </a:rPr>
              <a:t>Jepp</a:t>
            </a:r>
            <a:r>
              <a:rPr lang="nb-NO" sz="3200" b="1" kern="100" dirty="0">
                <a:effectLst/>
                <a:latin typeface="Calibri Light" panose="020F0302020204030204" pitchFamily="34" charset="0"/>
                <a:ea typeface="Calibri" panose="020F0502020204030204" pitchFamily="34" charset="0"/>
                <a:cs typeface="Times New Roman" panose="02020603050405020304" pitchFamily="18" charset="0"/>
              </a:rPr>
              <a:t>! Helt riktig </a:t>
            </a:r>
            <a:r>
              <a:rPr lang="nb-NO" sz="3200" b="1" kern="100" dirty="0">
                <a:solidFill>
                  <a:srgbClr val="F4B083"/>
                </a:solidFill>
                <a:effectLst/>
                <a:latin typeface="Segoe UI Emoji" panose="020B0502040204020203" pitchFamily="34" charset="0"/>
                <a:ea typeface="Calibri" panose="020F0502020204030204" pitchFamily="34" charset="0"/>
                <a:cs typeface="Segoe UI Emoji" panose="020B0502040204020203" pitchFamily="34" charset="0"/>
              </a:rPr>
              <a:t>👍</a:t>
            </a:r>
            <a:endParaRPr lang="nb-NO" sz="32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5" name="TextBox 4">
            <a:extLst>
              <a:ext uri="{FF2B5EF4-FFF2-40B4-BE49-F238E27FC236}">
                <a16:creationId xmlns:a16="http://schemas.microsoft.com/office/drawing/2014/main" id="{A151652C-5D73-03D6-D3AE-D53961AFBBE1}"/>
              </a:ext>
            </a:extLst>
          </p:cNvPr>
          <p:cNvSpPr txBox="1"/>
          <p:nvPr/>
        </p:nvSpPr>
        <p:spPr>
          <a:xfrm>
            <a:off x="517586" y="5600997"/>
            <a:ext cx="11033184" cy="923330"/>
          </a:xfrm>
          <a:prstGeom prst="rect">
            <a:avLst/>
          </a:prstGeom>
          <a:noFill/>
        </p:spPr>
        <p:txBody>
          <a:bodyPr wrap="square" rtlCol="0">
            <a:spAutoFit/>
          </a:bodyPr>
          <a:lstStyle/>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Ordene presten bruker er Jesu egne ord. De var det Jesus selv sa da han brøt og delte brødet og skjenket og sendte rundt vinbegeret under påskemåltidet på dagen vi nå kaller Skjærtorsdag. Det var da han for første gang innstiftet nattverden.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47A3F11-A1FA-B4DF-E76C-D32EFF8E35DB}"/>
              </a:ext>
            </a:extLst>
          </p:cNvPr>
          <p:cNvPicPr>
            <a:picLocks noChangeAspect="1"/>
          </p:cNvPicPr>
          <p:nvPr/>
        </p:nvPicPr>
        <p:blipFill>
          <a:blip r:embed="rId2"/>
          <a:stretch>
            <a:fillRect/>
          </a:stretch>
        </p:blipFill>
        <p:spPr>
          <a:xfrm>
            <a:off x="3263861" y="3456350"/>
            <a:ext cx="4965739" cy="2047365"/>
          </a:xfrm>
          <a:prstGeom prst="rect">
            <a:avLst/>
          </a:prstGeom>
        </p:spPr>
      </p:pic>
    </p:spTree>
    <p:extLst>
      <p:ext uri="{BB962C8B-B14F-4D97-AF65-F5344CB8AC3E}">
        <p14:creationId xmlns:p14="http://schemas.microsoft.com/office/powerpoint/2010/main" val="351544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F970-C822-F9D0-397C-45EB993460EF}"/>
              </a:ext>
            </a:extLst>
          </p:cNvPr>
          <p:cNvSpPr>
            <a:spLocks noGrp="1"/>
          </p:cNvSpPr>
          <p:nvPr>
            <p:ph type="title"/>
          </p:nvPr>
        </p:nvSpPr>
        <p:spPr/>
        <p:txBody>
          <a:bodyPr/>
          <a:lstStyle/>
          <a:p>
            <a:r>
              <a:rPr lang="nb-NO" dirty="0"/>
              <a:t>Messen «</a:t>
            </a:r>
            <a:r>
              <a:rPr lang="nb-NO" dirty="0" err="1"/>
              <a:t>hands-on</a:t>
            </a:r>
            <a:r>
              <a:rPr lang="nb-NO" dirty="0"/>
              <a:t>» </a:t>
            </a:r>
            <a:r>
              <a:rPr lang="nb-NO" sz="2400" dirty="0">
                <a:latin typeface="Calibri Light" panose="020F0302020204030204" pitchFamily="34" charset="0"/>
                <a:ea typeface="Calibri Light" panose="020F0302020204030204" pitchFamily="34" charset="0"/>
                <a:cs typeface="Calibri Light" panose="020F0302020204030204" pitchFamily="34" charset="0"/>
              </a:rPr>
              <a:t>- Økt 3</a:t>
            </a:r>
            <a:endParaRPr lang="nb-NO" dirty="0"/>
          </a:p>
        </p:txBody>
      </p:sp>
      <p:sp>
        <p:nvSpPr>
          <p:cNvPr id="3" name="Content Placeholder 2">
            <a:extLst>
              <a:ext uri="{FF2B5EF4-FFF2-40B4-BE49-F238E27FC236}">
                <a16:creationId xmlns:a16="http://schemas.microsoft.com/office/drawing/2014/main" id="{09631722-225A-A67C-4872-2AD702382C18}"/>
              </a:ext>
            </a:extLst>
          </p:cNvPr>
          <p:cNvSpPr>
            <a:spLocks noGrp="1"/>
          </p:cNvSpPr>
          <p:nvPr>
            <p:ph idx="1"/>
          </p:nvPr>
        </p:nvSpPr>
        <p:spPr>
          <a:xfrm>
            <a:off x="941717" y="2507354"/>
            <a:ext cx="10515600" cy="4251960"/>
          </a:xfrm>
        </p:spPr>
        <p:txBody>
          <a:bodyPr/>
          <a:lstStyle/>
          <a:p>
            <a:pPr marL="0" indent="0">
              <a:lnSpc>
                <a:spcPct val="107000"/>
              </a:lnSpc>
              <a:spcAft>
                <a:spcPts val="800"/>
              </a:spcAft>
              <a:buNone/>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Litt filosofering aller først …</a:t>
            </a:r>
            <a:b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Veldig mange av oss, både de på deres alder (konfirmanter) og voksne med, kan lett føle at det å gå i messen er vanskelig fordi vi kan oppleve det som kjedelig, umotiverende, osv.  Dette er mest sannsynlig fordi man ikke helt har forstått hva det betyr å gå i messen og heller ikke deltar slik man burde. Man kan på ett vis sammenligne messen som det å besøke en god venn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sz="1800" b="1" dirty="0">
              <a:effectLst/>
              <a:latin typeface="Calibri Light" panose="020F0302020204030204" pitchFamily="34" charset="0"/>
              <a:ea typeface="Calibri" panose="020F0502020204030204" pitchFamily="34" charset="0"/>
            </a:endParaRPr>
          </a:p>
          <a:p>
            <a:pPr marL="0" indent="0">
              <a:buNone/>
            </a:pPr>
            <a:r>
              <a:rPr lang="nb-NO" sz="1800" b="1" dirty="0">
                <a:effectLst/>
                <a:latin typeface="Calibri Light" panose="020F0302020204030204" pitchFamily="34" charset="0"/>
                <a:ea typeface="Calibri" panose="020F0502020204030204" pitchFamily="34" charset="0"/>
              </a:rPr>
              <a:t>Tenk deg at du skal få besøk</a:t>
            </a:r>
            <a:r>
              <a:rPr lang="nb-NO" sz="1800" dirty="0">
                <a:effectLst/>
                <a:latin typeface="Calibri Light" panose="020F0302020204030204" pitchFamily="34" charset="0"/>
                <a:ea typeface="Calibri" panose="020F0502020204030204" pitchFamily="34" charset="0"/>
              </a:rPr>
              <a:t>, og du gleder deg virkelig til besøket. Kanskje er det en gammel venn som skal komme, eller en helt ny en. Kanskje fikser og «</a:t>
            </a:r>
            <a:r>
              <a:rPr lang="nb-NO" sz="1800" dirty="0" err="1">
                <a:effectLst/>
                <a:latin typeface="Calibri Light" panose="020F0302020204030204" pitchFamily="34" charset="0"/>
                <a:ea typeface="Calibri" panose="020F0502020204030204" pitchFamily="34" charset="0"/>
              </a:rPr>
              <a:t>shiner</a:t>
            </a:r>
            <a:r>
              <a:rPr lang="nb-NO" sz="1800" dirty="0">
                <a:effectLst/>
                <a:latin typeface="Calibri Light" panose="020F0302020204030204" pitchFamily="34" charset="0"/>
                <a:ea typeface="Calibri" panose="020F0502020204030204" pitchFamily="34" charset="0"/>
              </a:rPr>
              <a:t>» du litt opp både på rommet ditt og ellers i huset før de kommer. Kanskje lager du noe god mat eller kjøper inne noe snacks er </a:t>
            </a:r>
            <a:r>
              <a:rPr lang="nb-NO" sz="1800" dirty="0" err="1">
                <a:effectLst/>
                <a:latin typeface="Calibri Light" panose="020F0302020204030204" pitchFamily="34" charset="0"/>
                <a:ea typeface="Calibri" panose="020F0502020204030204" pitchFamily="34" charset="0"/>
              </a:rPr>
              <a:t>godis</a:t>
            </a:r>
            <a:r>
              <a:rPr lang="nb-NO" sz="1800" dirty="0">
                <a:effectLst/>
                <a:latin typeface="Calibri Light" panose="020F0302020204030204" pitchFamily="34" charset="0"/>
                <a:ea typeface="Calibri" panose="020F0502020204030204" pitchFamily="34" charset="0"/>
              </a:rPr>
              <a:t>. Du begynner å glede deg til samtalene dere skal ha, at dere skal le sammen, at dere kanskje skal gjøre noe sammen, </a:t>
            </a:r>
            <a:r>
              <a:rPr lang="nb-NO" sz="1800" dirty="0" err="1">
                <a:effectLst/>
                <a:latin typeface="Calibri Light" panose="020F0302020204030204" pitchFamily="34" charset="0"/>
                <a:ea typeface="Calibri" panose="020F0502020204030204" pitchFamily="34" charset="0"/>
              </a:rPr>
              <a:t>osv</a:t>
            </a:r>
            <a:endParaRPr lang="nb-NO" dirty="0"/>
          </a:p>
        </p:txBody>
      </p:sp>
    </p:spTree>
    <p:extLst>
      <p:ext uri="{BB962C8B-B14F-4D97-AF65-F5344CB8AC3E}">
        <p14:creationId xmlns:p14="http://schemas.microsoft.com/office/powerpoint/2010/main" val="4135350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D27B-8801-65EF-23FB-691548A51E0D}"/>
              </a:ext>
            </a:extLst>
          </p:cNvPr>
          <p:cNvSpPr>
            <a:spLocks noGrp="1"/>
          </p:cNvSpPr>
          <p:nvPr>
            <p:ph type="title"/>
          </p:nvPr>
        </p:nvSpPr>
        <p:spPr/>
        <p:txBody>
          <a:bodyPr>
            <a:normAutofit/>
          </a:bodyPr>
          <a:lstStyle/>
          <a:p>
            <a:r>
              <a:rPr lang="nb-NO" sz="3200" b="1" dirty="0">
                <a:effectLst/>
                <a:latin typeface="Calibri Light" panose="020F0302020204030204" pitchFamily="34" charset="0"/>
                <a:ea typeface="Calibri" panose="020F0502020204030204" pitchFamily="34" charset="0"/>
              </a:rPr>
              <a:t>Så kommer besøket.</a:t>
            </a:r>
            <a:r>
              <a:rPr lang="nb-NO" sz="3200" dirty="0">
                <a:effectLst/>
                <a:latin typeface="Calibri Light" panose="020F0302020204030204" pitchFamily="34" charset="0"/>
                <a:ea typeface="Calibri" panose="020F0502020204030204" pitchFamily="34" charset="0"/>
              </a:rPr>
              <a:t> </a:t>
            </a:r>
            <a:r>
              <a:rPr lang="nb-NO" sz="3200" b="1" dirty="0">
                <a:effectLst/>
                <a:latin typeface="Calibri Light" panose="020F0302020204030204" pitchFamily="34" charset="0"/>
                <a:ea typeface="Calibri" panose="020F0502020204030204" pitchFamily="34" charset="0"/>
              </a:rPr>
              <a:t>Og … det blir en nedtur </a:t>
            </a:r>
            <a:r>
              <a:rPr lang="nb-NO" sz="3200" b="1" dirty="0">
                <a:effectLst/>
                <a:latin typeface="Calibri Light" panose="020F0302020204030204" pitchFamily="34" charset="0"/>
                <a:ea typeface="Calibri" panose="020F0502020204030204" pitchFamily="34" charset="0"/>
                <a:sym typeface="Wingdings" panose="05000000000000000000" pitchFamily="2" charset="2"/>
              </a:rPr>
              <a:t></a:t>
            </a:r>
            <a:endParaRPr lang="nb-NO" sz="8000" dirty="0"/>
          </a:p>
        </p:txBody>
      </p:sp>
      <p:sp>
        <p:nvSpPr>
          <p:cNvPr id="3" name="Content Placeholder 2">
            <a:extLst>
              <a:ext uri="{FF2B5EF4-FFF2-40B4-BE49-F238E27FC236}">
                <a16:creationId xmlns:a16="http://schemas.microsoft.com/office/drawing/2014/main" id="{B5E48C74-9B3D-BF09-D885-AAEE427F50FA}"/>
              </a:ext>
            </a:extLst>
          </p:cNvPr>
          <p:cNvSpPr>
            <a:spLocks noGrp="1"/>
          </p:cNvSpPr>
          <p:nvPr>
            <p:ph idx="1"/>
          </p:nvPr>
        </p:nvSpPr>
        <p:spPr>
          <a:xfrm>
            <a:off x="838200" y="4042973"/>
            <a:ext cx="4538932" cy="2297442"/>
          </a:xfrm>
        </p:spPr>
        <p:txBody>
          <a:bodyPr>
            <a:normAutofit/>
          </a:bodyPr>
          <a:lstStyle/>
          <a:p>
            <a:pPr marL="0" indent="0">
              <a:buNone/>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Ja, for den som kom på besøk virker helt uinteresserte i deg. Han eller hun virker faktisk som denne egentlig ikke har lyst til å være der. Kanskje snakker denne lite, sitter på telefonen mye, ler ikke av det du hadde tenkt dere skulle av sammen, og heller ikke er denne interessert i å gjøre noe av det du foreslår dere skulle gjøre sammen. Kanskje synes denne også at det du server ikke er så bra…?</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a:p>
            <a:pPr marL="0" indent="0">
              <a:buNone/>
            </a:pPr>
            <a:endParaRPr lang="nb-NO" dirty="0"/>
          </a:p>
        </p:txBody>
      </p:sp>
      <p:pic>
        <p:nvPicPr>
          <p:cNvPr id="4" name="Picture 3">
            <a:extLst>
              <a:ext uri="{FF2B5EF4-FFF2-40B4-BE49-F238E27FC236}">
                <a16:creationId xmlns:a16="http://schemas.microsoft.com/office/drawing/2014/main" id="{1B0E62F3-FDE0-5371-8CD6-11F2945F672C}"/>
              </a:ext>
            </a:extLst>
          </p:cNvPr>
          <p:cNvPicPr>
            <a:picLocks noChangeAspect="1"/>
          </p:cNvPicPr>
          <p:nvPr/>
        </p:nvPicPr>
        <p:blipFill>
          <a:blip r:embed="rId2"/>
          <a:stretch>
            <a:fillRect/>
          </a:stretch>
        </p:blipFill>
        <p:spPr>
          <a:xfrm>
            <a:off x="1595582" y="1773040"/>
            <a:ext cx="2662382" cy="2083973"/>
          </a:xfrm>
          <a:prstGeom prst="rect">
            <a:avLst/>
          </a:prstGeom>
        </p:spPr>
      </p:pic>
      <p:sp>
        <p:nvSpPr>
          <p:cNvPr id="5" name="TextBox 4">
            <a:extLst>
              <a:ext uri="{FF2B5EF4-FFF2-40B4-BE49-F238E27FC236}">
                <a16:creationId xmlns:a16="http://schemas.microsoft.com/office/drawing/2014/main" id="{EC99A6C7-D8E8-ACA4-AF7C-09DA18784709}"/>
              </a:ext>
            </a:extLst>
          </p:cNvPr>
          <p:cNvSpPr txBox="1"/>
          <p:nvPr/>
        </p:nvSpPr>
        <p:spPr>
          <a:xfrm>
            <a:off x="5576150" y="1933575"/>
            <a:ext cx="5957368" cy="4924425"/>
          </a:xfrm>
          <a:prstGeom prst="rect">
            <a:avLst/>
          </a:prstGeom>
          <a:noFill/>
        </p:spPr>
        <p:txBody>
          <a:bodyPr wrap="square" rtlCol="0">
            <a:spAutoFit/>
          </a:bodyPr>
          <a:lstStyle/>
          <a:p>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Hva om gjesten din har rett-?</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Hva om han eller hun kan ha gode grunner til å </a:t>
            </a:r>
            <a:r>
              <a:rPr lang="nb-NO" sz="1600" i="1" kern="100" dirty="0">
                <a:effectLst/>
                <a:latin typeface="Calibri Light" panose="020F0302020204030204" pitchFamily="34" charset="0"/>
                <a:ea typeface="Calibri" panose="020F0502020204030204" pitchFamily="34" charset="0"/>
                <a:cs typeface="Times New Roman" panose="02020603050405020304" pitchFamily="18" charset="0"/>
              </a:rPr>
              <a:t>ikke</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virke interessert i å være på besøk hos deg. Vel. Det må denne naturligvis få lov til. Man kan ikke tvinge noen til verken å komme på besøk eller til å trives når de er på besøk. Har du tenk på det slik? Så, dette har de faktisk rett til å føle. Spørsmålet er hvordan du burde reagere på dette, og hva det betyr for deg å ha en slik venn.</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Svaret er kanskje innlysende, men</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hvis «vennen» din oppfører seg slik, virker det ikke som om han eller hun er noe interessert i å være din venn i det hele tatt. Hvis du tenker at du vil redde vennskapet, da må du ta en alvorlig samtale med denne «vennen», og fortelle hva du opplever. Hvis han eller hun faktisk bryr seg, så vil burde denne reagere, og i tillegg endre atferd. Det er samtidig alltid viktig å gi folk en sjanse. Det kan være at vennen din virkelig ønsker å være din venn, men ikke skjønner at måten han eller hun oppfører seg på ikke er så bra.</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82223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7DE4-A8C4-898F-B9B2-E05505ED0061}"/>
              </a:ext>
            </a:extLst>
          </p:cNvPr>
          <p:cNvSpPr>
            <a:spLocks noGrp="1"/>
          </p:cNvSpPr>
          <p:nvPr>
            <p:ph type="title"/>
          </p:nvPr>
        </p:nvSpPr>
        <p:spPr/>
        <p:txBody>
          <a:bodyPr>
            <a:normAutofit/>
          </a:bodyPr>
          <a:lstStyle/>
          <a:p>
            <a:r>
              <a:rPr lang="nb-NO" sz="3200" b="1" dirty="0">
                <a:effectLst/>
                <a:latin typeface="Calibri Light" panose="020F0302020204030204" pitchFamily="34" charset="0"/>
                <a:ea typeface="Calibri" panose="020F0502020204030204" pitchFamily="34" charset="0"/>
              </a:rPr>
              <a:t>Kanskje får vennen din seg en grundig overraskelse.</a:t>
            </a:r>
            <a:r>
              <a:rPr lang="nb-NO" sz="3200" dirty="0">
                <a:effectLst/>
                <a:latin typeface="Calibri Light" panose="020F0302020204030204" pitchFamily="34" charset="0"/>
                <a:ea typeface="Calibri" panose="020F0502020204030204" pitchFamily="34" charset="0"/>
              </a:rPr>
              <a:t> </a:t>
            </a:r>
            <a:endParaRPr lang="nb-NO" sz="8000" dirty="0"/>
          </a:p>
        </p:txBody>
      </p:sp>
      <p:sp>
        <p:nvSpPr>
          <p:cNvPr id="3" name="Content Placeholder 2">
            <a:extLst>
              <a:ext uri="{FF2B5EF4-FFF2-40B4-BE49-F238E27FC236}">
                <a16:creationId xmlns:a16="http://schemas.microsoft.com/office/drawing/2014/main" id="{36354C36-67E2-8566-24F7-4941210210C9}"/>
              </a:ext>
            </a:extLst>
          </p:cNvPr>
          <p:cNvSpPr>
            <a:spLocks noGrp="1"/>
          </p:cNvSpPr>
          <p:nvPr>
            <p:ph idx="1"/>
          </p:nvPr>
        </p:nvSpPr>
        <p:spPr>
          <a:xfrm>
            <a:off x="838200" y="1929384"/>
            <a:ext cx="4846608" cy="4251960"/>
          </a:xfrm>
        </p:spPr>
        <p:txBody>
          <a:bodyPr>
            <a:normAutofit/>
          </a:bodyPr>
          <a:lstStyle/>
          <a:p>
            <a:pPr marL="0" indent="0">
              <a:buNone/>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Kanskje får vennen din seg en grundig overraskelse.</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Kanskje han eller hun blir skikkelig lei seg for å ha oppført seg slik. Kanskje vennen egentlig ønsker å være en god venn, men så hadde denne ikke tenkt over hva du følte når </a:t>
            </a:r>
            <a:r>
              <a:rPr lang="nb-NO" sz="1800" dirty="0">
                <a:effectLst/>
                <a:latin typeface="Calibri Light" panose="020F0302020204030204" pitchFamily="34" charset="0"/>
                <a:ea typeface="Calibri" panose="020F0502020204030204" pitchFamily="34" charset="0"/>
              </a:rPr>
              <a:t>han eller hun oppførte seg slik. </a:t>
            </a:r>
          </a:p>
          <a:p>
            <a:pPr marL="0" indent="0">
              <a:buNone/>
            </a:pPr>
            <a:endParaRPr lang="nb-NO" sz="1800" kern="100" dirty="0">
              <a:latin typeface="Calibri Light" panose="020F03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Hvis vennen din blir sint og sur</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når du prøver å prate med han/henne om hva du føler og hva du opplever, ja, og hvis hun/han ikke greier sette seg inn i hvilke behov du har i vennskapet, da får du ikke så veldig lyst til å fortsette dette vennskapet.</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sz="1800" kern="100" dirty="0">
              <a:latin typeface="Calibri Light" panose="020F03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A59F0F3-C1E7-8BF6-124D-A703D582762A}"/>
              </a:ext>
            </a:extLst>
          </p:cNvPr>
          <p:cNvPicPr>
            <a:picLocks noChangeAspect="1"/>
          </p:cNvPicPr>
          <p:nvPr/>
        </p:nvPicPr>
        <p:blipFill>
          <a:blip r:embed="rId2"/>
          <a:stretch>
            <a:fillRect/>
          </a:stretch>
        </p:blipFill>
        <p:spPr>
          <a:xfrm>
            <a:off x="6224105" y="2634344"/>
            <a:ext cx="4977670" cy="2611910"/>
          </a:xfrm>
          <a:prstGeom prst="rect">
            <a:avLst/>
          </a:prstGeom>
        </p:spPr>
      </p:pic>
    </p:spTree>
    <p:extLst>
      <p:ext uri="{BB962C8B-B14F-4D97-AF65-F5344CB8AC3E}">
        <p14:creationId xmlns:p14="http://schemas.microsoft.com/office/powerpoint/2010/main" val="396741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A96A-86AE-865E-E50A-660F40AD8E0C}"/>
              </a:ext>
            </a:extLst>
          </p:cNvPr>
          <p:cNvSpPr>
            <a:spLocks noGrp="1"/>
          </p:cNvSpPr>
          <p:nvPr>
            <p:ph type="title"/>
          </p:nvPr>
        </p:nvSpPr>
        <p:spPr/>
        <p:txBody>
          <a:bodyPr/>
          <a:lstStyle/>
          <a:p>
            <a:r>
              <a:rPr lang="nb-NO" dirty="0"/>
              <a:t>Økt 1: Hva er et offer?</a:t>
            </a:r>
          </a:p>
        </p:txBody>
      </p:sp>
      <p:sp>
        <p:nvSpPr>
          <p:cNvPr id="3" name="Content Placeholder 2">
            <a:extLst>
              <a:ext uri="{FF2B5EF4-FFF2-40B4-BE49-F238E27FC236}">
                <a16:creationId xmlns:a16="http://schemas.microsoft.com/office/drawing/2014/main" id="{1E47C153-DB00-CEC1-6867-88A1C43B0806}"/>
              </a:ext>
            </a:extLst>
          </p:cNvPr>
          <p:cNvSpPr>
            <a:spLocks noGrp="1"/>
          </p:cNvSpPr>
          <p:nvPr>
            <p:ph idx="1"/>
          </p:nvPr>
        </p:nvSpPr>
        <p:spPr/>
        <p:txBody>
          <a:bodyPr>
            <a:normAutofit fontScale="92500" lnSpcReduction="10000"/>
          </a:bodyPr>
          <a:lstStyle/>
          <a:p>
            <a:pPr marL="0" indent="0">
              <a:lnSpc>
                <a:spcPct val="107000"/>
              </a:lnSpc>
              <a:spcAft>
                <a:spcPts val="800"/>
              </a:spcAft>
              <a:buNone/>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Snakk sammen om hva et offer er. Se gjerne det som står på nettsiden snl.no (Store Norske Leksikon) om hva et offer er: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2"/>
              </a:rPr>
              <a:t>https://snl.no/offer</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800" b="1" u="sng" kern="100" dirty="0">
                <a:effectLst/>
                <a:latin typeface="Calibri Light" panose="020F0302020204030204" pitchFamily="34" charset="0"/>
                <a:ea typeface="Calibri" panose="020F0502020204030204" pitchFamily="34" charset="0"/>
                <a:cs typeface="Times New Roman" panose="02020603050405020304" pitchFamily="18" charset="0"/>
              </a:rPr>
              <a:t>Her er noen spørsmål dere kan ta tak i:</a:t>
            </a:r>
            <a:endParaRPr lang="nb-NO" sz="180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200"/>
              <a:buFont typeface="Wingdings" panose="05000000000000000000" pitchFamily="2" charset="2"/>
              <a:buChar char=""/>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Er det «å ofre seg» en positiv eller negativ ting?</a:t>
            </a:r>
            <a:b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b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200"/>
              <a:buFont typeface="Wingdings" panose="05000000000000000000" pitchFamily="2" charset="2"/>
              <a:buChar char=""/>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Hvis du ofrer deg for andre, hva menes med det?</a:t>
            </a:r>
            <a:b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b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200"/>
              <a:buFont typeface="Wingdings" panose="05000000000000000000" pitchFamily="2" charset="2"/>
              <a:buChar char=""/>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Hvis vi snakker om et offer i katolsk sammenheng, hva tenker dere på da?</a:t>
            </a:r>
            <a:b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b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SzPts val="1200"/>
              <a:buFont typeface="Wingdings" panose="05000000000000000000" pitchFamily="2" charset="2"/>
              <a:buChar char=""/>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Hvorfor kan vi si at Jesus er et offer?</a:t>
            </a:r>
          </a:p>
          <a:p>
            <a:pPr marL="0" lvl="0" indent="0">
              <a:lnSpc>
                <a:spcPct val="115000"/>
              </a:lnSpc>
              <a:spcAft>
                <a:spcPts val="800"/>
              </a:spcAft>
              <a:buSzPts val="1200"/>
              <a:buNone/>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Det er alltid fint å snakke sammen i mindre grupper eller par først, og så i plenum, eller evt. kun i plenum.</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p:txBody>
      </p:sp>
    </p:spTree>
    <p:extLst>
      <p:ext uri="{BB962C8B-B14F-4D97-AF65-F5344CB8AC3E}">
        <p14:creationId xmlns:p14="http://schemas.microsoft.com/office/powerpoint/2010/main" val="374049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B6ED5-A980-5151-B6DA-8FE4ED2C4000}"/>
              </a:ext>
            </a:extLst>
          </p:cNvPr>
          <p:cNvSpPr>
            <a:spLocks noGrp="1"/>
          </p:cNvSpPr>
          <p:nvPr>
            <p:ph type="title"/>
          </p:nvPr>
        </p:nvSpPr>
        <p:spPr/>
        <p:txBody>
          <a:bodyPr>
            <a:normAutofit fontScale="90000"/>
          </a:bodyPr>
          <a:lstStyle/>
          <a:p>
            <a:pPr>
              <a:lnSpc>
                <a:spcPct val="107000"/>
              </a:lnSpc>
              <a:spcAft>
                <a:spcPts val="800"/>
              </a:spcAft>
            </a:pPr>
            <a:br>
              <a:rPr lang="nb-NO" sz="2200" kern="100" dirty="0">
                <a:effectLst/>
                <a:latin typeface="Calibri Light" panose="020F0302020204030204" pitchFamily="34" charset="0"/>
                <a:ea typeface="Calibri" panose="020F0502020204030204" pitchFamily="34" charset="0"/>
                <a:cs typeface="Times New Roman" panose="02020603050405020304" pitchFamily="18" charset="0"/>
              </a:rPr>
            </a:br>
            <a:br>
              <a:rPr lang="nb-NO" sz="2200" kern="100" dirty="0">
                <a:effectLst/>
                <a:latin typeface="Calibri Light" panose="020F0302020204030204" pitchFamily="34" charset="0"/>
                <a:ea typeface="Calibri" panose="020F0502020204030204" pitchFamily="34" charset="0"/>
                <a:cs typeface="Times New Roman" panose="02020603050405020304" pitchFamily="18" charset="0"/>
              </a:rPr>
            </a:br>
            <a:br>
              <a:rPr lang="nb-NO" sz="2200"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2200" kern="100" dirty="0">
                <a:effectLst/>
                <a:latin typeface="Calibri Light" panose="020F0302020204030204" pitchFamily="34" charset="0"/>
                <a:ea typeface="Calibri" panose="020F0502020204030204" pitchFamily="34" charset="0"/>
                <a:cs typeface="Times New Roman" panose="02020603050405020304" pitchFamily="18" charset="0"/>
              </a:rPr>
              <a:t>Det kan i hvert fall bli lenge til du invitere denne personen inn i ditt hus. Og, om han eller hun skulle ta kontakt med deg igjen, så venter du deg kanskje en god unnskyldning hvis dette vennskapet faktisk skal kunne kalles et vennskap</a:t>
            </a:r>
            <a:br>
              <a:rPr lang="nb-NO" sz="1800" kern="100" dirty="0">
                <a:effectLst/>
                <a:latin typeface="Calibri" panose="020F0502020204030204" pitchFamily="34" charset="0"/>
                <a:ea typeface="Calibri" panose="020F0502020204030204" pitchFamily="34" charset="0"/>
                <a:cs typeface="Times New Roman" panose="02020603050405020304" pitchFamily="18" charset="0"/>
              </a:rPr>
            </a:br>
            <a:br>
              <a:rPr lang="nb-NO" sz="1800" dirty="0">
                <a:effectLst/>
                <a:latin typeface="Calibri Light" panose="020F0302020204030204" pitchFamily="34" charset="0"/>
                <a:ea typeface="Calibri" panose="020F0502020204030204" pitchFamily="34" charset="0"/>
              </a:rPr>
            </a:br>
            <a:endParaRPr lang="nb-NO" dirty="0"/>
          </a:p>
        </p:txBody>
      </p:sp>
      <p:sp>
        <p:nvSpPr>
          <p:cNvPr id="3" name="Content Placeholder 2">
            <a:extLst>
              <a:ext uri="{FF2B5EF4-FFF2-40B4-BE49-F238E27FC236}">
                <a16:creationId xmlns:a16="http://schemas.microsoft.com/office/drawing/2014/main" id="{DBCEC382-8B2C-C414-EDE6-6EADE8597E8F}"/>
              </a:ext>
            </a:extLst>
          </p:cNvPr>
          <p:cNvSpPr>
            <a:spLocks noGrp="1"/>
          </p:cNvSpPr>
          <p:nvPr>
            <p:ph idx="1"/>
          </p:nvPr>
        </p:nvSpPr>
        <p:spPr>
          <a:xfrm>
            <a:off x="838200" y="4855780"/>
            <a:ext cx="8443823" cy="1769307"/>
          </a:xfrm>
        </p:spPr>
        <p:txBody>
          <a:bodyPr>
            <a:normAutofit/>
          </a:bodyPr>
          <a:lstStyle/>
          <a:p>
            <a:pPr marL="0" indent="0">
              <a:buNone/>
            </a:pPr>
            <a:r>
              <a:rPr lang="nb-NO" sz="1800" b="1" dirty="0">
                <a:effectLst/>
                <a:latin typeface="Calibri Light" panose="020F0302020204030204" pitchFamily="34" charset="0"/>
                <a:ea typeface="Calibri" panose="020F0502020204030204" pitchFamily="34" charset="0"/>
              </a:rPr>
              <a:t>et godt og ekte vennskap</a:t>
            </a:r>
            <a:r>
              <a:rPr lang="nb-NO" sz="1800" dirty="0">
                <a:effectLst/>
                <a:latin typeface="Calibri Light" panose="020F0302020204030204" pitchFamily="34" charset="0"/>
                <a:ea typeface="Calibri" panose="020F0502020204030204" pitchFamily="34" charset="0"/>
              </a:rPr>
              <a:t> prøver begge parter å lytte til hverandre og å høre hva som gjør den andre glad. To gode og ekte venner elsker egentlig hverandre (som medmennesker). De vet at hvis den ene har det bra, så vil det smitte over på den andre, og omvendt. Når de besøker hverandre, så prøver de å virke interessert hverandres ting, mat, samtaleemner, gjøremål, osv., bare fordi de er glade i hverandre.</a:t>
            </a:r>
            <a:endParaRPr lang="nb-NO" dirty="0"/>
          </a:p>
        </p:txBody>
      </p:sp>
      <p:sp>
        <p:nvSpPr>
          <p:cNvPr id="5" name="TextBox 4">
            <a:extLst>
              <a:ext uri="{FF2B5EF4-FFF2-40B4-BE49-F238E27FC236}">
                <a16:creationId xmlns:a16="http://schemas.microsoft.com/office/drawing/2014/main" id="{97A0E372-3DF8-4D45-46D4-8D88991AF856}"/>
              </a:ext>
            </a:extLst>
          </p:cNvPr>
          <p:cNvSpPr txBox="1"/>
          <p:nvPr/>
        </p:nvSpPr>
        <p:spPr>
          <a:xfrm>
            <a:off x="1130061" y="2173857"/>
            <a:ext cx="10118784" cy="2308324"/>
          </a:xfrm>
          <a:prstGeom prst="rect">
            <a:avLst/>
          </a:prstGeom>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b-NO" sz="1800" b="1" i="1" kern="100" dirty="0">
                <a:effectLst/>
                <a:latin typeface="Calibri Light" panose="020F0302020204030204" pitchFamily="34" charset="0"/>
                <a:ea typeface="Calibri" panose="020F0502020204030204" pitchFamily="34" charset="0"/>
                <a:cs typeface="Times New Roman" panose="02020603050405020304" pitchFamily="18" charset="0"/>
              </a:rPr>
              <a:t>En liten «side-note»: </a:t>
            </a:r>
            <a:r>
              <a:rPr lang="nb-NO" sz="1800" i="1" kern="100" dirty="0">
                <a:effectLst/>
                <a:latin typeface="Calibri Light" panose="020F0302020204030204" pitchFamily="34" charset="0"/>
                <a:ea typeface="Calibri" panose="020F0502020204030204" pitchFamily="34" charset="0"/>
                <a:cs typeface="Times New Roman" panose="02020603050405020304" pitchFamily="18" charset="0"/>
              </a:rPr>
              <a:t>Det kan godt være at vennen din faktisk ønsker å være din venn, men trenger litt tid på å lære seg selv å kjenne. Dere konfirmanter går gjennom en veldig turbulent tid med pubertet og mye, MYE mer, og det er mange som synes at kritikk  - av alle slag – er vanskelig, selv om de ofte skjønner at den som kritiserer har rett og de selv tar feil. Det er dumt å skulle kutte noen ut totalt på grunn av en slik engangs hendelse. Pass også godt på at ikke du, i en slik situasjon, blir fristet til å baksnakke en som har oppført seg slik (dårlig) mot deg, eller å spre negativ informasjon om denne  personen. Det skjer utrolig lett, både i ungdomsmiljøer og i voksne miljøer, og det fører aldri til noe godt!   Men, la oss nå gå videre med det vi egentlig skulle snakke om.</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BD28442-0F45-90DC-2B41-5666582F3B54}"/>
              </a:ext>
            </a:extLst>
          </p:cNvPr>
          <p:cNvPicPr>
            <a:picLocks noChangeAspect="1"/>
          </p:cNvPicPr>
          <p:nvPr/>
        </p:nvPicPr>
        <p:blipFill>
          <a:blip r:embed="rId2"/>
          <a:stretch>
            <a:fillRect/>
          </a:stretch>
        </p:blipFill>
        <p:spPr>
          <a:xfrm>
            <a:off x="9094950" y="4965350"/>
            <a:ext cx="2542252" cy="1341236"/>
          </a:xfrm>
          <a:prstGeom prst="rect">
            <a:avLst/>
          </a:prstGeom>
        </p:spPr>
      </p:pic>
    </p:spTree>
    <p:extLst>
      <p:ext uri="{BB962C8B-B14F-4D97-AF65-F5344CB8AC3E}">
        <p14:creationId xmlns:p14="http://schemas.microsoft.com/office/powerpoint/2010/main" val="283130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76A95-E24C-5777-8641-D0848C308092}"/>
              </a:ext>
            </a:extLst>
          </p:cNvPr>
          <p:cNvSpPr>
            <a:spLocks noGrp="1"/>
          </p:cNvSpPr>
          <p:nvPr>
            <p:ph type="title"/>
          </p:nvPr>
        </p:nvSpPr>
        <p:spPr/>
        <p:txBody>
          <a:bodyPr>
            <a:normAutofit/>
          </a:bodyPr>
          <a:lstStyle/>
          <a:p>
            <a:r>
              <a:rPr lang="nb-NO" sz="3200" dirty="0">
                <a:effectLst/>
                <a:latin typeface="Calibri Light" panose="020F0302020204030204" pitchFamily="34" charset="0"/>
                <a:ea typeface="Calibri" panose="020F0502020204030204" pitchFamily="34" charset="0"/>
              </a:rPr>
              <a:t>Slike vennskap drømme vi alle om å ha. </a:t>
            </a:r>
            <a:endParaRPr lang="nb-NO" sz="8000" dirty="0"/>
          </a:p>
        </p:txBody>
      </p:sp>
      <p:sp>
        <p:nvSpPr>
          <p:cNvPr id="3" name="Content Placeholder 2">
            <a:extLst>
              <a:ext uri="{FF2B5EF4-FFF2-40B4-BE49-F238E27FC236}">
                <a16:creationId xmlns:a16="http://schemas.microsoft.com/office/drawing/2014/main" id="{2542DFCF-2F6A-E2EB-9854-15CA220153F7}"/>
              </a:ext>
            </a:extLst>
          </p:cNvPr>
          <p:cNvSpPr>
            <a:spLocks noGrp="1"/>
          </p:cNvSpPr>
          <p:nvPr>
            <p:ph idx="1"/>
          </p:nvPr>
        </p:nvSpPr>
        <p:spPr/>
        <p:txBody>
          <a:bodyPr/>
          <a:lstStyle/>
          <a:p>
            <a:pPr marL="0" indent="0">
              <a:lnSpc>
                <a:spcPct val="150000"/>
              </a:lnSpc>
              <a:buNone/>
            </a:pPr>
            <a:r>
              <a:rPr lang="nb-NO" sz="1800" dirty="0">
                <a:effectLst/>
                <a:latin typeface="Calibri Light" panose="020F0302020204030204" pitchFamily="34" charset="0"/>
                <a:ea typeface="Calibri" panose="020F0502020204030204" pitchFamily="34" charset="0"/>
              </a:rPr>
              <a:t>Noen har det kanskje. Hvis du ikke har det nå, så fortvil ikke. Det er ikke uvanlig at man først får slike ekte vennskap når man blir litt eldre, er ferdig med puberteten, og samtidig har begynt å bli litt herre over sitt eget liv (flyttet hjemmefra, f.eks.). Noen opplever å få slike venner på videregående, noen som godt voksne. Vi mennesker skal gjennom mange faser i livet, og ofte er vi ikke våkne nok til å forstå andres behov før vi har fått litt mer kontroll over vårt eget liv. Hvis du virkelig skal greie å sette deg inn i hvordan noen andre har det, da må du greie å rydde unna dine egne følelser. Du må greie å se at andre har behov som er viktigere enn dine av og til, og at du på grunn av dette må kunne la være å tenke på deg selv til tider. Andre kan rett og slett ha behov for at du ofrer din tid og dine krefter på dem. Et ekte vennskap, ja ekte kjærlighet – om det er mellom to medmennesker eller to mennesker som er kjærester – vises først når noen </a:t>
            </a:r>
            <a:r>
              <a:rPr lang="nb-NO" sz="1800" u="sng" dirty="0">
                <a:effectLst/>
                <a:latin typeface="Calibri Light" panose="020F0302020204030204" pitchFamily="34" charset="0"/>
                <a:ea typeface="Calibri" panose="020F0502020204030204" pitchFamily="34" charset="0"/>
              </a:rPr>
              <a:t>virkelig</a:t>
            </a:r>
            <a:r>
              <a:rPr lang="nb-NO" sz="1800" dirty="0">
                <a:effectLst/>
                <a:latin typeface="Calibri Light" panose="020F0302020204030204" pitchFamily="34" charset="0"/>
                <a:ea typeface="Calibri" panose="020F0502020204030204" pitchFamily="34" charset="0"/>
              </a:rPr>
              <a:t> kan gi avkall på noe av sitt til fordel for den andre.</a:t>
            </a:r>
            <a:endParaRPr lang="nb-NO" dirty="0"/>
          </a:p>
        </p:txBody>
      </p:sp>
    </p:spTree>
    <p:extLst>
      <p:ext uri="{BB962C8B-B14F-4D97-AF65-F5344CB8AC3E}">
        <p14:creationId xmlns:p14="http://schemas.microsoft.com/office/powerpoint/2010/main" val="1935255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A24B-257E-9156-B94B-F70E2E22A153}"/>
              </a:ext>
            </a:extLst>
          </p:cNvPr>
          <p:cNvSpPr>
            <a:spLocks noGrp="1"/>
          </p:cNvSpPr>
          <p:nvPr>
            <p:ph type="title"/>
          </p:nvPr>
        </p:nvSpPr>
        <p:spPr/>
        <p:txBody>
          <a:bodyPr>
            <a:normAutofit/>
          </a:bodyPr>
          <a:lstStyle/>
          <a:p>
            <a:r>
              <a:rPr lang="nb-NO" sz="3200" b="1" dirty="0">
                <a:solidFill>
                  <a:srgbClr val="FF0000"/>
                </a:solidFill>
                <a:effectLst/>
                <a:latin typeface="Calibri Light" panose="020F0302020204030204" pitchFamily="34" charset="0"/>
                <a:ea typeface="Calibri" panose="020F0502020204030204" pitchFamily="34" charset="0"/>
              </a:rPr>
              <a:t>Men … vent litt nå</a:t>
            </a:r>
            <a:r>
              <a:rPr lang="nb-NO" sz="3200" dirty="0">
                <a:solidFill>
                  <a:srgbClr val="FF0000"/>
                </a:solidFill>
                <a:effectLst/>
                <a:latin typeface="Calibri Light" panose="020F0302020204030204" pitchFamily="34" charset="0"/>
                <a:ea typeface="Calibri" panose="020F0502020204030204" pitchFamily="34" charset="0"/>
              </a:rPr>
              <a:t> </a:t>
            </a:r>
            <a:endParaRPr lang="nb-NO" sz="8000" dirty="0"/>
          </a:p>
        </p:txBody>
      </p:sp>
      <p:sp>
        <p:nvSpPr>
          <p:cNvPr id="3" name="Content Placeholder 2">
            <a:extLst>
              <a:ext uri="{FF2B5EF4-FFF2-40B4-BE49-F238E27FC236}">
                <a16:creationId xmlns:a16="http://schemas.microsoft.com/office/drawing/2014/main" id="{6E0EF0E0-3185-E517-7098-15121B3BB4F6}"/>
              </a:ext>
            </a:extLst>
          </p:cNvPr>
          <p:cNvSpPr>
            <a:spLocks noGrp="1"/>
          </p:cNvSpPr>
          <p:nvPr>
            <p:ph idx="1"/>
          </p:nvPr>
        </p:nvSpPr>
        <p:spPr>
          <a:xfrm>
            <a:off x="838200" y="2173712"/>
            <a:ext cx="10515600" cy="1081235"/>
          </a:xfrm>
        </p:spPr>
        <p:txBody>
          <a:bodyPr>
            <a:normAutofit/>
          </a:bodyPr>
          <a:lstStyle/>
          <a:p>
            <a:pPr marL="0" indent="0">
              <a:buNone/>
            </a:pPr>
            <a:r>
              <a:rPr lang="nb-NO" sz="2400" b="1" dirty="0">
                <a:solidFill>
                  <a:srgbClr val="FF0000"/>
                </a:solidFill>
                <a:effectLst/>
                <a:latin typeface="Calibri Light" panose="020F0302020204030204" pitchFamily="34" charset="0"/>
                <a:ea typeface="Calibri" panose="020F0502020204030204" pitchFamily="34" charset="0"/>
              </a:rPr>
              <a:t>Hvis man ikke er så interessert i å gå i kirken, og man synes messen er litt kjedelig, er man da en dårlig venn overfor Gud; altså en dårlig gjest i Guds hus-??? </a:t>
            </a:r>
          </a:p>
          <a:p>
            <a:pPr marL="0" indent="0">
              <a:buNone/>
            </a:pPr>
            <a:endParaRPr lang="nb-NO" sz="2400" b="1" dirty="0">
              <a:solidFill>
                <a:srgbClr val="FF0000"/>
              </a:solidFill>
              <a:latin typeface="Calibri Light" panose="020F0302020204030204" pitchFamily="34" charset="0"/>
              <a:ea typeface="Calibri" panose="020F0502020204030204" pitchFamily="34" charset="0"/>
            </a:endParaRPr>
          </a:p>
          <a:p>
            <a:pPr marL="0" indent="0">
              <a:buNone/>
            </a:pPr>
            <a:endParaRPr lang="nb-NO" sz="3600" dirty="0"/>
          </a:p>
        </p:txBody>
      </p:sp>
      <p:pic>
        <p:nvPicPr>
          <p:cNvPr id="8" name="Bilde 3" descr="Vent på ledebil – Tonetrinn">
            <a:extLst>
              <a:ext uri="{FF2B5EF4-FFF2-40B4-BE49-F238E27FC236}">
                <a16:creationId xmlns:a16="http://schemas.microsoft.com/office/drawing/2014/main" id="{020EB2F2-457D-9D95-272B-C6D6D32ECD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5482" y="467657"/>
            <a:ext cx="832688" cy="814332"/>
          </a:xfrm>
          <a:prstGeom prst="rect">
            <a:avLst/>
          </a:prstGeom>
          <a:noFill/>
          <a:ln>
            <a:noFill/>
          </a:ln>
        </p:spPr>
      </p:pic>
      <p:sp>
        <p:nvSpPr>
          <p:cNvPr id="9" name="TextBox 8">
            <a:extLst>
              <a:ext uri="{FF2B5EF4-FFF2-40B4-BE49-F238E27FC236}">
                <a16:creationId xmlns:a16="http://schemas.microsoft.com/office/drawing/2014/main" id="{DE32CA12-003A-FBF5-968A-A225B18C0A81}"/>
              </a:ext>
            </a:extLst>
          </p:cNvPr>
          <p:cNvSpPr txBox="1"/>
          <p:nvPr/>
        </p:nvSpPr>
        <p:spPr>
          <a:xfrm>
            <a:off x="838200" y="3096938"/>
            <a:ext cx="10515600" cy="3372846"/>
          </a:xfrm>
          <a:prstGeom prst="rect">
            <a:avLst/>
          </a:prstGeom>
          <a:noFill/>
        </p:spPr>
        <p:txBody>
          <a:bodyPr wrap="square" rtlCol="0">
            <a:spAutoFit/>
          </a:bodyPr>
          <a:lstStyle/>
          <a:p>
            <a:pPr>
              <a:lnSpc>
                <a:spcPct val="150000"/>
              </a:lnSpc>
            </a:pPr>
            <a:r>
              <a:rPr lang="nb-NO" sz="1800" b="1" dirty="0">
                <a:effectLst/>
                <a:latin typeface="Calibri Light" panose="020F0302020204030204" pitchFamily="34" charset="0"/>
                <a:ea typeface="Calibri" panose="020F0502020204030204" pitchFamily="34" charset="0"/>
              </a:rPr>
              <a:t>Ja! … og nei!</a:t>
            </a:r>
            <a:r>
              <a:rPr lang="nb-NO" sz="1800" dirty="0">
                <a:effectLst/>
                <a:latin typeface="Calibri Light" panose="020F0302020204030204" pitchFamily="34" charset="0"/>
                <a:ea typeface="Calibri" panose="020F0502020204030204" pitchFamily="34" charset="0"/>
              </a:rPr>
              <a:t>  Vårt forhold til Gud er </a:t>
            </a:r>
            <a:r>
              <a:rPr lang="nb-NO" sz="1800" i="1" dirty="0">
                <a:effectLst/>
                <a:latin typeface="Calibri Light" panose="020F0302020204030204" pitchFamily="34" charset="0"/>
                <a:ea typeface="Calibri" panose="020F0502020204030204" pitchFamily="34" charset="0"/>
              </a:rPr>
              <a:t>litt</a:t>
            </a:r>
            <a:r>
              <a:rPr lang="nb-NO" sz="1800" dirty="0">
                <a:effectLst/>
                <a:latin typeface="Calibri Light" panose="020F0302020204030204" pitchFamily="34" charset="0"/>
                <a:ea typeface="Calibri" panose="020F0502020204030204" pitchFamily="34" charset="0"/>
              </a:rPr>
              <a:t> annerledes. Det er annerledes fordi </a:t>
            </a:r>
            <a:r>
              <a:rPr lang="nb-NO" sz="1800" b="1" u="sng" dirty="0">
                <a:effectLst/>
                <a:latin typeface="Calibri Light" panose="020F0302020204030204" pitchFamily="34" charset="0"/>
                <a:ea typeface="Calibri" panose="020F0502020204030204" pitchFamily="34" charset="0"/>
              </a:rPr>
              <a:t>Gud aldri slutter</a:t>
            </a:r>
            <a:r>
              <a:rPr lang="nb-NO" sz="1800" dirty="0">
                <a:effectLst/>
                <a:latin typeface="Calibri Light" panose="020F0302020204030204" pitchFamily="34" charset="0"/>
                <a:ea typeface="Calibri" panose="020F0502020204030204" pitchFamily="34" charset="0"/>
              </a:rPr>
              <a:t> å invitere oss inn til seg selv om vi mennesker kan virke uinteresserte og ofte være respektløse.</a:t>
            </a:r>
            <a:r>
              <a:rPr lang="nb-NO" sz="1800" dirty="0">
                <a:solidFill>
                  <a:srgbClr val="FF0000"/>
                </a:solidFill>
                <a:effectLst/>
                <a:latin typeface="Calibri Light" panose="020F0302020204030204" pitchFamily="34" charset="0"/>
                <a:ea typeface="Calibri" panose="020F0502020204030204" pitchFamily="34" charset="0"/>
              </a:rPr>
              <a:t> </a:t>
            </a:r>
            <a:r>
              <a:rPr lang="nb-NO" sz="1800" b="1" dirty="0">
                <a:solidFill>
                  <a:srgbClr val="FF0000"/>
                </a:solidFill>
                <a:effectLst/>
                <a:latin typeface="Calibri Light" panose="020F0302020204030204" pitchFamily="34" charset="0"/>
                <a:ea typeface="Calibri" panose="020F0502020204030204" pitchFamily="34" charset="0"/>
              </a:rPr>
              <a:t>Hvorfor gjør Gud dette?</a:t>
            </a:r>
            <a:r>
              <a:rPr lang="nb-NO" sz="1800" dirty="0">
                <a:solidFill>
                  <a:srgbClr val="FF0000"/>
                </a:solidFill>
                <a:effectLst/>
                <a:latin typeface="Calibri Light" panose="020F0302020204030204" pitchFamily="34" charset="0"/>
                <a:ea typeface="Calibri" panose="020F0502020204030204" pitchFamily="34" charset="0"/>
              </a:rPr>
              <a:t> </a:t>
            </a:r>
            <a:r>
              <a:rPr lang="nb-NO" sz="1800" dirty="0">
                <a:effectLst/>
                <a:latin typeface="Calibri Light" panose="020F0302020204030204" pitchFamily="34" charset="0"/>
                <a:ea typeface="Calibri" panose="020F0502020204030204" pitchFamily="34" charset="0"/>
              </a:rPr>
              <a:t>Det er fordi Gud er så fantastisk glad i oss!! Han har skapt oss, og han ønsker ikke noe vondt over oss. Hver gang noen synder, og hver gang noen velger bort det vennskapet han tilbyr, blir Gud utrolig skuffet og trist. Et godt eksempel er historien (lignelsen) om «Den bortkomne sønn». Denne sønnen hadde valgt penger og rikdom over det å ha et forhold til sin far og til resten av familien. Til tross for alt dette, laget faren i stand en fantastisk fest når sønnen valgte å komme hjem igjen. Faren hadde savnet sønnen over alle andre ting på jord. Gud er som den faren. Han ønsker ikke annet enn å tilgi oss hvis vi synder – og angrer – og å ha et nært vennskap med oss.</a:t>
            </a:r>
            <a:endParaRPr lang="nb-NO" dirty="0"/>
          </a:p>
        </p:txBody>
      </p:sp>
    </p:spTree>
    <p:extLst>
      <p:ext uri="{BB962C8B-B14F-4D97-AF65-F5344CB8AC3E}">
        <p14:creationId xmlns:p14="http://schemas.microsoft.com/office/powerpoint/2010/main" val="97604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84B073-7978-494F-BD69-3C15D2CB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F2A35C-9C93-549A-C5A5-AD38A5A6D6BB}"/>
              </a:ext>
            </a:extLst>
          </p:cNvPr>
          <p:cNvSpPr>
            <a:spLocks noGrp="1"/>
          </p:cNvSpPr>
          <p:nvPr>
            <p:ph type="title"/>
          </p:nvPr>
        </p:nvSpPr>
        <p:spPr>
          <a:xfrm>
            <a:off x="635000" y="4909273"/>
            <a:ext cx="10921640" cy="1314698"/>
          </a:xfrm>
        </p:spPr>
        <p:txBody>
          <a:bodyPr anchor="ctr">
            <a:normAutofit/>
          </a:bodyPr>
          <a:lstStyle/>
          <a:p>
            <a:pPr algn="ctr">
              <a:lnSpc>
                <a:spcPct val="90000"/>
              </a:lnSpc>
            </a:pPr>
            <a:r>
              <a:rPr lang="nb-NO" sz="5000" b="1" dirty="0">
                <a:effectLst/>
                <a:latin typeface="Calibri Light" panose="020F0302020204030204" pitchFamily="34" charset="0"/>
                <a:ea typeface="Calibri" panose="020F0502020204030204" pitchFamily="34" charset="0"/>
              </a:rPr>
              <a:t>Vi må selv ønske å ha et forhold til Gud.</a:t>
            </a:r>
            <a:r>
              <a:rPr lang="nb-NO" sz="5000" dirty="0">
                <a:effectLst/>
                <a:latin typeface="Calibri Light" panose="020F0302020204030204" pitchFamily="34" charset="0"/>
                <a:ea typeface="Calibri" panose="020F0502020204030204" pitchFamily="34" charset="0"/>
              </a:rPr>
              <a:t> </a:t>
            </a:r>
            <a:endParaRPr lang="nb-NO" sz="5000" dirty="0"/>
          </a:p>
        </p:txBody>
      </p:sp>
      <p:sp>
        <p:nvSpPr>
          <p:cNvPr id="13"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4597975"/>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BA9C80"/>
          </a:solidFill>
          <a:ln w="34925">
            <a:solidFill>
              <a:srgbClr val="BA9C8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9A87A5-6445-1113-009C-D5F026A5C0A4}"/>
              </a:ext>
            </a:extLst>
          </p:cNvPr>
          <p:cNvSpPr>
            <a:spLocks noGrp="1"/>
          </p:cNvSpPr>
          <p:nvPr>
            <p:ph idx="1"/>
          </p:nvPr>
        </p:nvSpPr>
        <p:spPr>
          <a:xfrm>
            <a:off x="554183" y="351466"/>
            <a:ext cx="10057924" cy="1244047"/>
          </a:xfrm>
        </p:spPr>
        <p:txBody>
          <a:bodyPr>
            <a:normAutofit fontScale="92500" lnSpcReduction="20000"/>
          </a:bodyPr>
          <a:lstStyle/>
          <a:p>
            <a:pPr marL="0" indent="0" defTabSz="795528">
              <a:spcBef>
                <a:spcPts val="870"/>
              </a:spcBef>
              <a:buNone/>
            </a:pPr>
            <a:r>
              <a:rPr lang="nb-NO" sz="2000" kern="1200" dirty="0">
                <a:solidFill>
                  <a:schemeClr val="tx1"/>
                </a:solidFill>
                <a:latin typeface="Calibri Light" panose="020F0302020204030204" pitchFamily="34" charset="0"/>
                <a:ea typeface="+mn-ea"/>
                <a:cs typeface="+mn-cs"/>
              </a:rPr>
              <a:t>Akkurat som den uinteresserte gjesten, kan vi også velge å være uinteresserte i Gud. Vi har rett til det. Å tro er også et valg. Hvis vi faktis velger å tro, og virkelig ønsker et forhold til Gud, da bør vi også huske at Gud faktisk ofret sin eneste sønn slik at ikke </a:t>
            </a:r>
            <a:r>
              <a:rPr lang="nb-NO" sz="2000" b="1" i="1" kern="1200" dirty="0">
                <a:solidFill>
                  <a:schemeClr val="tx1"/>
                </a:solidFill>
                <a:latin typeface="Calibri Light" panose="020F0302020204030204" pitchFamily="34" charset="0"/>
                <a:ea typeface="+mn-ea"/>
                <a:cs typeface="+mn-cs"/>
              </a:rPr>
              <a:t>vi </a:t>
            </a:r>
            <a:r>
              <a:rPr lang="nb-NO" sz="2000" kern="1200" dirty="0">
                <a:solidFill>
                  <a:schemeClr val="tx1"/>
                </a:solidFill>
                <a:latin typeface="Calibri Light" panose="020F0302020204030204" pitchFamily="34" charset="0"/>
                <a:ea typeface="+mn-ea"/>
                <a:cs typeface="+mn-cs"/>
              </a:rPr>
              <a:t>skulle lide en evig død, men komme til ham – til Gud – i himmelen, og leve der i all evighet. </a:t>
            </a:r>
            <a:endParaRPr lang="nb-NO" sz="3600" dirty="0"/>
          </a:p>
        </p:txBody>
      </p:sp>
      <p:pic>
        <p:nvPicPr>
          <p:cNvPr id="4" name="Picture 3">
            <a:extLst>
              <a:ext uri="{FF2B5EF4-FFF2-40B4-BE49-F238E27FC236}">
                <a16:creationId xmlns:a16="http://schemas.microsoft.com/office/drawing/2014/main" id="{C074E75B-9141-5AEC-B733-5BA04047FFAE}"/>
              </a:ext>
            </a:extLst>
          </p:cNvPr>
          <p:cNvPicPr>
            <a:picLocks noChangeAspect="1"/>
          </p:cNvPicPr>
          <p:nvPr/>
        </p:nvPicPr>
        <p:blipFill>
          <a:blip r:embed="rId2"/>
          <a:stretch>
            <a:fillRect/>
          </a:stretch>
        </p:blipFill>
        <p:spPr>
          <a:xfrm>
            <a:off x="8104559" y="1715664"/>
            <a:ext cx="2507548" cy="2507548"/>
          </a:xfrm>
          <a:prstGeom prst="rect">
            <a:avLst/>
          </a:prstGeom>
        </p:spPr>
      </p:pic>
      <p:sp>
        <p:nvSpPr>
          <p:cNvPr id="5" name="TextBox 4">
            <a:extLst>
              <a:ext uri="{FF2B5EF4-FFF2-40B4-BE49-F238E27FC236}">
                <a16:creationId xmlns:a16="http://schemas.microsoft.com/office/drawing/2014/main" id="{4534CE83-20CF-54B4-C129-E1F8C097BD12}"/>
              </a:ext>
            </a:extLst>
          </p:cNvPr>
          <p:cNvSpPr txBox="1"/>
          <p:nvPr/>
        </p:nvSpPr>
        <p:spPr>
          <a:xfrm>
            <a:off x="2133600" y="2114943"/>
            <a:ext cx="4962028" cy="2108269"/>
          </a:xfrm>
          <a:prstGeom prst="rect">
            <a:avLst/>
          </a:prstGeom>
          <a:noFill/>
        </p:spPr>
        <p:txBody>
          <a:bodyPr wrap="square" rtlCol="0">
            <a:spAutoFit/>
          </a:bodyPr>
          <a:lstStyle/>
          <a:p>
            <a:pPr defTabSz="795528">
              <a:spcAft>
                <a:spcPts val="600"/>
              </a:spcAft>
            </a:pPr>
            <a:r>
              <a:rPr lang="nb-NO" kern="1200" dirty="0">
                <a:solidFill>
                  <a:schemeClr val="tx1"/>
                </a:solidFill>
                <a:latin typeface="Calibri Light" panose="020F0302020204030204" pitchFamily="34" charset="0"/>
                <a:ea typeface="+mn-ea"/>
                <a:cs typeface="+mn-cs"/>
              </a:rPr>
              <a:t>Kanskje du og jeg da kan </a:t>
            </a:r>
            <a:r>
              <a:rPr lang="nb-NO" b="1" kern="1200" dirty="0">
                <a:solidFill>
                  <a:schemeClr val="tx1"/>
                </a:solidFill>
                <a:latin typeface="Calibri Light" panose="020F0302020204030204" pitchFamily="34" charset="0"/>
                <a:ea typeface="+mn-ea"/>
                <a:cs typeface="+mn-cs"/>
              </a:rPr>
              <a:t>ofre noen få timer av uka vår og bli med på messen-?? </a:t>
            </a:r>
            <a:r>
              <a:rPr lang="nb-NO" kern="1200" dirty="0">
                <a:solidFill>
                  <a:schemeClr val="tx1"/>
                </a:solidFill>
                <a:latin typeface="Calibri Light" panose="020F0302020204030204" pitchFamily="34" charset="0"/>
                <a:ea typeface="+mn-ea"/>
                <a:cs typeface="+mn-cs"/>
              </a:rPr>
              <a:t>Kanskje kan vi </a:t>
            </a:r>
            <a:r>
              <a:rPr lang="nb-NO" b="1" kern="1200" dirty="0">
                <a:solidFill>
                  <a:schemeClr val="tx1"/>
                </a:solidFill>
                <a:latin typeface="Calibri Light" panose="020F0302020204030204" pitchFamily="34" charset="0"/>
                <a:ea typeface="+mn-ea"/>
                <a:cs typeface="+mn-cs"/>
              </a:rPr>
              <a:t>be litt av og til</a:t>
            </a:r>
            <a:r>
              <a:rPr lang="nb-NO" kern="1200" dirty="0">
                <a:solidFill>
                  <a:schemeClr val="tx1"/>
                </a:solidFill>
                <a:latin typeface="Calibri Light" panose="020F0302020204030204" pitchFamily="34" charset="0"/>
                <a:ea typeface="+mn-ea"/>
                <a:cs typeface="+mn-cs"/>
              </a:rPr>
              <a:t> også-? </a:t>
            </a:r>
          </a:p>
          <a:p>
            <a:pPr defTabSz="795528">
              <a:spcAft>
                <a:spcPts val="600"/>
              </a:spcAft>
            </a:pPr>
            <a:r>
              <a:rPr lang="nb-NO" b="1" u="sng" kern="1200" dirty="0">
                <a:solidFill>
                  <a:srgbClr val="FF0000"/>
                </a:solidFill>
                <a:latin typeface="Calibri Light" panose="020F0302020204030204" pitchFamily="34" charset="0"/>
                <a:ea typeface="+mn-ea"/>
                <a:cs typeface="+mn-cs"/>
              </a:rPr>
              <a:t>Men, husk:</a:t>
            </a:r>
            <a:r>
              <a:rPr lang="nb-NO" kern="1200" dirty="0">
                <a:solidFill>
                  <a:srgbClr val="FF0000"/>
                </a:solidFill>
                <a:latin typeface="Calibri Light" panose="020F0302020204030204" pitchFamily="34" charset="0"/>
                <a:ea typeface="+mn-ea"/>
                <a:cs typeface="+mn-cs"/>
              </a:rPr>
              <a:t> </a:t>
            </a:r>
            <a:r>
              <a:rPr lang="nb-NO" kern="1200" dirty="0">
                <a:solidFill>
                  <a:schemeClr val="tx1"/>
                </a:solidFill>
                <a:latin typeface="Calibri Light" panose="020F0302020204030204" pitchFamily="34" charset="0"/>
                <a:ea typeface="+mn-ea"/>
                <a:cs typeface="+mn-cs"/>
              </a:rPr>
              <a:t>Da må vise interesse i dette. Vi må delta aktivt når vi er i kirken og i messen, og vi må virkelig ønske å ha et forhold til Gud når vi tar kontakt med ham i bønn.</a:t>
            </a:r>
            <a:endParaRPr lang="nb-NO" sz="2400" dirty="0"/>
          </a:p>
        </p:txBody>
      </p:sp>
    </p:spTree>
    <p:extLst>
      <p:ext uri="{BB962C8B-B14F-4D97-AF65-F5344CB8AC3E}">
        <p14:creationId xmlns:p14="http://schemas.microsoft.com/office/powerpoint/2010/main" val="342091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D6EA-3793-9241-EA6A-C5B96D5C47AA}"/>
              </a:ext>
            </a:extLst>
          </p:cNvPr>
          <p:cNvSpPr>
            <a:spLocks noGrp="1"/>
          </p:cNvSpPr>
          <p:nvPr>
            <p:ph type="title"/>
          </p:nvPr>
        </p:nvSpPr>
        <p:spPr/>
        <p:txBody>
          <a:bodyPr>
            <a:normAutofit/>
          </a:bodyPr>
          <a:lstStyle/>
          <a:p>
            <a:r>
              <a:rPr lang="nb-NO" sz="4400" b="1" dirty="0">
                <a:effectLst/>
                <a:ea typeface="Calibri" panose="020F0502020204030204" pitchFamily="34" charset="0"/>
              </a:rPr>
              <a:t>Så, å delta i messen – Hva betyr det egentlig?</a:t>
            </a:r>
            <a:endParaRPr lang="nb-NO" sz="11500" dirty="0"/>
          </a:p>
        </p:txBody>
      </p:sp>
      <p:sp>
        <p:nvSpPr>
          <p:cNvPr id="3" name="Content Placeholder 2">
            <a:extLst>
              <a:ext uri="{FF2B5EF4-FFF2-40B4-BE49-F238E27FC236}">
                <a16:creationId xmlns:a16="http://schemas.microsoft.com/office/drawing/2014/main" id="{B285FF69-B2B7-D655-338D-495F8B5FF0D4}"/>
              </a:ext>
            </a:extLst>
          </p:cNvPr>
          <p:cNvSpPr>
            <a:spLocks noGrp="1"/>
          </p:cNvSpPr>
          <p:nvPr>
            <p:ph idx="1"/>
          </p:nvPr>
        </p:nvSpPr>
        <p:spPr>
          <a:xfrm>
            <a:off x="253041" y="1929489"/>
            <a:ext cx="10515600" cy="1081235"/>
          </a:xfrm>
        </p:spPr>
        <p:txBody>
          <a:bodyPr/>
          <a:lstStyle/>
          <a:p>
            <a:pPr marL="0" indent="0">
              <a:buNone/>
            </a:pPr>
            <a:r>
              <a:rPr lang="nb-NO" sz="1800" dirty="0">
                <a:effectLst/>
                <a:latin typeface="Calibri Light" panose="020F0302020204030204" pitchFamily="34" charset="0"/>
                <a:ea typeface="Calibri" panose="020F0502020204030204" pitchFamily="34" charset="0"/>
              </a:rPr>
              <a:t>Det kan bety mange ting. Først og fremst er det viktig å vite at </a:t>
            </a:r>
            <a:r>
              <a:rPr lang="nb-NO" sz="1800" b="1" dirty="0">
                <a:effectLst/>
                <a:latin typeface="Calibri Light" panose="020F0302020204030204" pitchFamily="34" charset="0"/>
                <a:ea typeface="Calibri" panose="020F0502020204030204" pitchFamily="34" charset="0"/>
              </a:rPr>
              <a:t>alle som er til stede under messen</a:t>
            </a:r>
            <a:r>
              <a:rPr lang="nb-NO" sz="1800" dirty="0">
                <a:effectLst/>
                <a:latin typeface="Calibri Light" panose="020F0302020204030204" pitchFamily="34" charset="0"/>
                <a:ea typeface="Calibri" panose="020F0502020204030204" pitchFamily="34" charset="0"/>
              </a:rPr>
              <a:t> </a:t>
            </a:r>
            <a:r>
              <a:rPr lang="nb-NO" sz="1800" b="1" i="1" dirty="0">
                <a:effectLst/>
                <a:latin typeface="Calibri Light" panose="020F0302020204030204" pitchFamily="34" charset="0"/>
                <a:ea typeface="Calibri" panose="020F0502020204030204" pitchFamily="34" charset="0"/>
              </a:rPr>
              <a:t>deltar</a:t>
            </a:r>
            <a:r>
              <a:rPr lang="nb-NO" sz="1800" dirty="0">
                <a:effectLst/>
                <a:latin typeface="Calibri Light" panose="020F0302020204030204" pitchFamily="34" charset="0"/>
                <a:ea typeface="Calibri" panose="020F0502020204030204" pitchFamily="34" charset="0"/>
              </a:rPr>
              <a:t> </a:t>
            </a:r>
            <a:r>
              <a:rPr lang="nb-NO" sz="1800" b="1" dirty="0">
                <a:effectLst/>
                <a:latin typeface="Calibri Light" panose="020F0302020204030204" pitchFamily="34" charset="0"/>
                <a:ea typeface="Calibri" panose="020F0502020204030204" pitchFamily="34" charset="0"/>
              </a:rPr>
              <a:t>i messen.</a:t>
            </a:r>
            <a:r>
              <a:rPr lang="nb-NO" sz="1800" dirty="0">
                <a:effectLst/>
                <a:latin typeface="Calibri Light" panose="020F0302020204030204" pitchFamily="34" charset="0"/>
                <a:ea typeface="Calibri" panose="020F0502020204030204" pitchFamily="34" charset="0"/>
              </a:rPr>
              <a:t> Messen er lagt opp til det. Den er ikke en forestilling der vi lener oss tilbake (litt vanskelig å gjøre i en stiv kirkebenk uansett </a:t>
            </a:r>
            <a:r>
              <a:rPr lang="nb-NO" sz="1800" dirty="0">
                <a:solidFill>
                  <a:srgbClr val="FFD966"/>
                </a:solidFill>
                <a:effectLst/>
                <a:latin typeface="Segoe UI Emoji" panose="020B0502040204020203" pitchFamily="34" charset="0"/>
                <a:ea typeface="Calibri" panose="020F0502020204030204" pitchFamily="34" charset="0"/>
                <a:cs typeface="Segoe UI Emoji" panose="020B0502040204020203" pitchFamily="34" charset="0"/>
              </a:rPr>
              <a:t>😄</a:t>
            </a:r>
            <a:r>
              <a:rPr lang="nb-NO" sz="1800" dirty="0">
                <a:solidFill>
                  <a:srgbClr val="000000"/>
                </a:solidFill>
                <a:effectLst/>
                <a:latin typeface="Calibri Light" panose="020F0302020204030204" pitchFamily="34" charset="0"/>
                <a:ea typeface="Calibri" panose="020F0502020204030204" pitchFamily="34" charset="0"/>
              </a:rPr>
              <a:t>) og bare ser på og lytter til det som skjer. </a:t>
            </a:r>
            <a:endParaRPr lang="nb-NO" dirty="0"/>
          </a:p>
        </p:txBody>
      </p:sp>
      <p:sp>
        <p:nvSpPr>
          <p:cNvPr id="4" name="TextBox 3">
            <a:extLst>
              <a:ext uri="{FF2B5EF4-FFF2-40B4-BE49-F238E27FC236}">
                <a16:creationId xmlns:a16="http://schemas.microsoft.com/office/drawing/2014/main" id="{4121D297-9F2A-3C92-F936-B700CB9A554F}"/>
              </a:ext>
            </a:extLst>
          </p:cNvPr>
          <p:cNvSpPr txBox="1"/>
          <p:nvPr/>
        </p:nvSpPr>
        <p:spPr>
          <a:xfrm>
            <a:off x="838200" y="3010724"/>
            <a:ext cx="10067027" cy="1200329"/>
          </a:xfrm>
          <a:prstGeom prst="rect">
            <a:avLst/>
          </a:prstGeom>
          <a:noFill/>
        </p:spPr>
        <p:txBody>
          <a:bodyPr wrap="square" rtlCol="0">
            <a:spAutoFit/>
          </a:bodyPr>
          <a:lstStyle/>
          <a:p>
            <a:r>
              <a:rPr lang="nb-NO" sz="1800" b="1" kern="1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Neida</a:t>
            </a:r>
            <a:r>
              <a:rPr lang="nb-NO" sz="1800" b="1"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t>
            </a:r>
            <a:r>
              <a:rPr lang="nb-NO" sz="1800"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Som du forhåpentligvis har fått med deg, så veksler vi stadig mellom å stå, sitte og knele. Vi gjør korsets tegn, vi ber og synger sammen, og vi lytter til og lærer av det som blir lest fra Bibelen (selv om det ofte kan være vanskelig å forstå). I tillegg hilser vi også de rundt oss med et fredstegn, og vi går sammen opp mot alteret for å motta kommunion.</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5342952-9AA4-B1AA-C7DB-612F5B74723B}"/>
              </a:ext>
            </a:extLst>
          </p:cNvPr>
          <p:cNvSpPr txBox="1"/>
          <p:nvPr/>
        </p:nvSpPr>
        <p:spPr>
          <a:xfrm>
            <a:off x="1493808" y="4331379"/>
            <a:ext cx="9859992" cy="968278"/>
          </a:xfrm>
          <a:prstGeom prst="rect">
            <a:avLst/>
          </a:prstGeom>
          <a:noFill/>
        </p:spPr>
        <p:txBody>
          <a:bodyPr wrap="square" rtlCol="0">
            <a:spAutoFit/>
          </a:bodyPr>
          <a:lstStyle/>
          <a:p>
            <a:pPr>
              <a:lnSpc>
                <a:spcPct val="107000"/>
              </a:lnSpc>
              <a:spcAft>
                <a:spcPts val="800"/>
              </a:spcAft>
            </a:pPr>
            <a:r>
              <a:rPr lang="nb-NO" sz="1800" b="1"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Har du noen gang vært i en situasjon</a:t>
            </a:r>
            <a:r>
              <a:rPr lang="nb-NO" sz="1800"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der alle ser ut til å vite hva de skal gjøre, men du har ikke peiling på hva som skjer eller hva som er forventet av deg</a:t>
            </a:r>
            <a:r>
              <a:rPr lang="nb-NO" sz="1800" kern="100" dirty="0">
                <a:solidFill>
                  <a:srgbClr val="FFD966"/>
                </a:solidFill>
                <a:effectLst/>
                <a:latin typeface="Segoe UI Emoji" panose="020B0502040204020203" pitchFamily="34" charset="0"/>
                <a:ea typeface="Calibri" panose="020F0502020204030204" pitchFamily="34" charset="0"/>
                <a:cs typeface="Segoe UI Emoji" panose="020B0502040204020203" pitchFamily="34" charset="0"/>
              </a:rPr>
              <a:t>😮</a:t>
            </a:r>
            <a:r>
              <a:rPr lang="nb-NO" sz="1800" kern="1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 </a:t>
            </a:r>
            <a:r>
              <a:rPr lang="nb-NO" sz="1800"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Det kan være både kjedelig, fælt, pinlig, osv. Man ønsker som regel kun å komme seg vekk fra en slik situasjon.</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E3F4FFE-7698-5265-0235-34CD85BA8D7C}"/>
              </a:ext>
            </a:extLst>
          </p:cNvPr>
          <p:cNvSpPr txBox="1"/>
          <p:nvPr/>
        </p:nvSpPr>
        <p:spPr>
          <a:xfrm>
            <a:off x="2087592" y="5531089"/>
            <a:ext cx="9652959" cy="1264642"/>
          </a:xfrm>
          <a:prstGeom prst="rect">
            <a:avLst/>
          </a:prstGeom>
          <a:noFill/>
        </p:spPr>
        <p:txBody>
          <a:bodyPr wrap="square" rtlCol="0">
            <a:spAutoFit/>
          </a:bodyPr>
          <a:lstStyle/>
          <a:p>
            <a:pPr>
              <a:lnSpc>
                <a:spcPct val="107000"/>
              </a:lnSpc>
              <a:spcAft>
                <a:spcPts val="800"/>
              </a:spcAft>
            </a:pPr>
            <a:r>
              <a:rPr lang="nb-NO" sz="1800" b="1"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Når vi er i messen</a:t>
            </a:r>
            <a:r>
              <a:rPr lang="nb-NO" sz="1800"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kan det være at vi er i en ganske lignende situasjon: Vi har kanskje ikke så mye peil på hva som skjer. Forskjellen er bare at det går an å dulte med. Når andre kneler, folder hendene, synger, ber osv. så gjør vi bare det samme. Man stikker seg med andre ord ikke så veldig ut i en messe. Det går an å late som man vet hva man skal gjøre.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09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A237D-FF9F-2BC9-C9BB-E4CAA8318B53}"/>
              </a:ext>
            </a:extLst>
          </p:cNvPr>
          <p:cNvSpPr>
            <a:spLocks noGrp="1"/>
          </p:cNvSpPr>
          <p:nvPr>
            <p:ph type="title"/>
          </p:nvPr>
        </p:nvSpPr>
        <p:spPr/>
        <p:txBody>
          <a:bodyPr>
            <a:normAutofit/>
          </a:bodyPr>
          <a:lstStyle/>
          <a:p>
            <a:r>
              <a:rPr lang="nb-NO" sz="3200" b="1" dirty="0">
                <a:solidFill>
                  <a:srgbClr val="000000"/>
                </a:solidFill>
                <a:effectLst/>
                <a:latin typeface="Calibri Light" panose="020F0302020204030204" pitchFamily="34" charset="0"/>
                <a:ea typeface="Calibri" panose="020F0502020204030204" pitchFamily="34" charset="0"/>
              </a:rPr>
              <a:t>Å kun kopiere det andre gjør</a:t>
            </a:r>
            <a:r>
              <a:rPr lang="nb-NO" sz="3200" dirty="0">
                <a:solidFill>
                  <a:srgbClr val="000000"/>
                </a:solidFill>
                <a:effectLst/>
                <a:latin typeface="Calibri Light" panose="020F0302020204030204" pitchFamily="34" charset="0"/>
                <a:ea typeface="Calibri" panose="020F0502020204030204" pitchFamily="34" charset="0"/>
              </a:rPr>
              <a:t> i messen er likevel ikke det samme som å delta aktivt. </a:t>
            </a:r>
            <a:endParaRPr lang="nb-NO" sz="8000" dirty="0"/>
          </a:p>
        </p:txBody>
      </p:sp>
      <p:sp>
        <p:nvSpPr>
          <p:cNvPr id="3" name="Content Placeholder 2">
            <a:extLst>
              <a:ext uri="{FF2B5EF4-FFF2-40B4-BE49-F238E27FC236}">
                <a16:creationId xmlns:a16="http://schemas.microsoft.com/office/drawing/2014/main" id="{3BD63B04-E119-99B8-F296-80E043D9E11A}"/>
              </a:ext>
            </a:extLst>
          </p:cNvPr>
          <p:cNvSpPr>
            <a:spLocks noGrp="1"/>
          </p:cNvSpPr>
          <p:nvPr>
            <p:ph idx="1"/>
          </p:nvPr>
        </p:nvSpPr>
        <p:spPr>
          <a:xfrm>
            <a:off x="838200" y="1929384"/>
            <a:ext cx="10515600" cy="1650578"/>
          </a:xfrm>
        </p:spPr>
        <p:txBody>
          <a:bodyPr/>
          <a:lstStyle/>
          <a:p>
            <a:pPr marL="0" indent="0">
              <a:buNone/>
            </a:pPr>
            <a:r>
              <a:rPr lang="nb-NO" sz="1800" dirty="0">
                <a:solidFill>
                  <a:srgbClr val="000000"/>
                </a:solidFill>
                <a:effectLst/>
                <a:latin typeface="Calibri Light" panose="020F0302020204030204" pitchFamily="34" charset="0"/>
                <a:ea typeface="Calibri" panose="020F0502020204030204" pitchFamily="34" charset="0"/>
              </a:rPr>
              <a:t>Deltar man aktivt, da vet man litt (kanskje mye) om hva som skjer. Man er forberedt på å delta og å lære noe nytt dersom det dukker opp situasjoner der man blir litt usikker. Så må du også ta litt ansvar selv når du opplever at det er ting du er usikker på eller ikke skjønner. Da burde du spørre noen (altså ikke under messen, men etterpå), enten kateketen din, presten, foresatte, andre i menigheten, osv. Når du har fått en forklaring på noe du ikke forsto i messen er det mye lettere å delta enda mer neste gang.</a:t>
            </a:r>
            <a:endParaRPr lang="nb-NO" dirty="0"/>
          </a:p>
        </p:txBody>
      </p:sp>
      <p:sp>
        <p:nvSpPr>
          <p:cNvPr id="4" name="TextBox 3">
            <a:extLst>
              <a:ext uri="{FF2B5EF4-FFF2-40B4-BE49-F238E27FC236}">
                <a16:creationId xmlns:a16="http://schemas.microsoft.com/office/drawing/2014/main" id="{B41B5FF6-EEE4-9F89-4256-791B85B34DDF}"/>
              </a:ext>
            </a:extLst>
          </p:cNvPr>
          <p:cNvSpPr txBox="1"/>
          <p:nvPr/>
        </p:nvSpPr>
        <p:spPr>
          <a:xfrm>
            <a:off x="838200" y="3818658"/>
            <a:ext cx="10515600" cy="1200329"/>
          </a:xfrm>
          <a:prstGeom prst="rect">
            <a:avLst/>
          </a:prstGeom>
          <a:noFill/>
        </p:spPr>
        <p:txBody>
          <a:bodyPr wrap="square" rtlCol="0">
            <a:spAutoFit/>
          </a:bodyPr>
          <a:lstStyle/>
          <a:p>
            <a:r>
              <a:rPr lang="nb-NO" sz="1800"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Å være en del av menigheten (de som sitter i kirkebenkene) i messen er altså </a:t>
            </a:r>
            <a:r>
              <a:rPr lang="nb-NO" sz="1800" i="1"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en</a:t>
            </a:r>
            <a:r>
              <a:rPr lang="nb-NO" sz="1800"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måte delta aktivt i messen på. Så kan man </a:t>
            </a:r>
            <a:r>
              <a:rPr lang="nb-NO" sz="1800" b="1"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delta enda mer</a:t>
            </a:r>
            <a:r>
              <a:rPr lang="nb-NO" sz="1800"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ved f.eks. å ministrere, lese lesninger eller forbønner, være kirkevert, synge i et kor eller tilby å være forsanger. Her trengs kanskje litt trening. Likevel sier de fleste – uansett alder – at det å delta på en slik måte, gjør messen enda mer interessant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BCA5EDE-277D-22B3-0844-52729B9DE614}"/>
              </a:ext>
            </a:extLst>
          </p:cNvPr>
          <p:cNvSpPr txBox="1"/>
          <p:nvPr/>
        </p:nvSpPr>
        <p:spPr>
          <a:xfrm>
            <a:off x="838200" y="5400137"/>
            <a:ext cx="11743427" cy="707886"/>
          </a:xfrm>
          <a:prstGeom prst="rect">
            <a:avLst/>
          </a:prstGeom>
          <a:noFill/>
        </p:spPr>
        <p:txBody>
          <a:bodyPr wrap="square" rtlCol="0">
            <a:spAutoFit/>
          </a:bodyPr>
          <a:lstStyle/>
          <a:p>
            <a:r>
              <a:rPr lang="nb-NO" sz="2000" b="1" dirty="0">
                <a:latin typeface="Calibri Light" panose="020F0302020204030204" pitchFamily="34" charset="0"/>
                <a:ea typeface="Calibri Light" panose="020F0302020204030204" pitchFamily="34" charset="0"/>
                <a:cs typeface="Calibri Light" panose="020F0302020204030204" pitchFamily="34" charset="0"/>
              </a:rPr>
              <a:t>I kateketressursene til denne økten (s. 4 – 10) finnes gode forklaringen på de forskjellige delene av messen, hva som gjøres og hvorfor</a:t>
            </a:r>
            <a:r>
              <a:rPr lang="nb-NO" sz="1600" b="1" dirty="0"/>
              <a:t>..</a:t>
            </a:r>
          </a:p>
        </p:txBody>
      </p:sp>
    </p:spTree>
    <p:extLst>
      <p:ext uri="{BB962C8B-B14F-4D97-AF65-F5344CB8AC3E}">
        <p14:creationId xmlns:p14="http://schemas.microsoft.com/office/powerpoint/2010/main" val="401919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1C00-4536-E553-6B33-8E6610D8D18D}"/>
              </a:ext>
            </a:extLst>
          </p:cNvPr>
          <p:cNvSpPr>
            <a:spLocks noGrp="1"/>
          </p:cNvSpPr>
          <p:nvPr>
            <p:ph type="title"/>
          </p:nvPr>
        </p:nvSpPr>
        <p:spPr/>
        <p:txBody>
          <a:bodyPr/>
          <a:lstStyle/>
          <a:p>
            <a:r>
              <a:rPr lang="nb-NO" dirty="0"/>
              <a:t>Planlegg en messe selv </a:t>
            </a:r>
            <a:r>
              <a:rPr lang="nb-NO" sz="2800" dirty="0">
                <a:latin typeface="Calibri Light" panose="020F0302020204030204" pitchFamily="34" charset="0"/>
                <a:ea typeface="Calibri Light" panose="020F0302020204030204" pitchFamily="34" charset="0"/>
                <a:cs typeface="Calibri Light" panose="020F0302020204030204" pitchFamily="34" charset="0"/>
              </a:rPr>
              <a:t>- En mal og nyttige hjelpemidler</a:t>
            </a:r>
            <a:endParaRPr lang="nb-NO" dirty="0"/>
          </a:p>
        </p:txBody>
      </p:sp>
      <p:graphicFrame>
        <p:nvGraphicFramePr>
          <p:cNvPr id="4" name="Table 3">
            <a:extLst>
              <a:ext uri="{FF2B5EF4-FFF2-40B4-BE49-F238E27FC236}">
                <a16:creationId xmlns:a16="http://schemas.microsoft.com/office/drawing/2014/main" id="{2B6B82D4-47C3-4EFA-18B2-00033A340A9F}"/>
              </a:ext>
            </a:extLst>
          </p:cNvPr>
          <p:cNvGraphicFramePr>
            <a:graphicFrameLocks noGrp="1"/>
          </p:cNvGraphicFramePr>
          <p:nvPr>
            <p:extLst>
              <p:ext uri="{D42A27DB-BD31-4B8C-83A1-F6EECF244321}">
                <p14:modId xmlns:p14="http://schemas.microsoft.com/office/powerpoint/2010/main" val="2961703946"/>
              </p:ext>
            </p:extLst>
          </p:nvPr>
        </p:nvGraphicFramePr>
        <p:xfrm>
          <a:off x="264549" y="2406193"/>
          <a:ext cx="6464055" cy="3774062"/>
        </p:xfrm>
        <a:graphic>
          <a:graphicData uri="http://schemas.openxmlformats.org/drawingml/2006/table">
            <a:tbl>
              <a:tblPr firstRow="1" firstCol="1" bandRow="1"/>
              <a:tblGrid>
                <a:gridCol w="1428112">
                  <a:extLst>
                    <a:ext uri="{9D8B030D-6E8A-4147-A177-3AD203B41FA5}">
                      <a16:colId xmlns:a16="http://schemas.microsoft.com/office/drawing/2014/main" val="1756173758"/>
                    </a:ext>
                  </a:extLst>
                </a:gridCol>
                <a:gridCol w="1817483">
                  <a:extLst>
                    <a:ext uri="{9D8B030D-6E8A-4147-A177-3AD203B41FA5}">
                      <a16:colId xmlns:a16="http://schemas.microsoft.com/office/drawing/2014/main" val="1264018685"/>
                    </a:ext>
                  </a:extLst>
                </a:gridCol>
                <a:gridCol w="1429375">
                  <a:extLst>
                    <a:ext uri="{9D8B030D-6E8A-4147-A177-3AD203B41FA5}">
                      <a16:colId xmlns:a16="http://schemas.microsoft.com/office/drawing/2014/main" val="2923642143"/>
                    </a:ext>
                  </a:extLst>
                </a:gridCol>
                <a:gridCol w="1789085">
                  <a:extLst>
                    <a:ext uri="{9D8B030D-6E8A-4147-A177-3AD203B41FA5}">
                      <a16:colId xmlns:a16="http://schemas.microsoft.com/office/drawing/2014/main" val="4153486181"/>
                    </a:ext>
                  </a:extLst>
                </a:gridCol>
              </a:tblGrid>
              <a:tr h="414253">
                <a:tc>
                  <a:txBody>
                    <a:bodyPr/>
                    <a:lstStyle/>
                    <a:p>
                      <a:pPr>
                        <a:lnSpc>
                          <a:spcPct val="107000"/>
                        </a:lnSpc>
                        <a:spcAft>
                          <a:spcPts val="800"/>
                        </a:spcAft>
                      </a:pPr>
                      <a:r>
                        <a:rPr lang="nb-NO" sz="1200" b="1" kern="0">
                          <a:solidFill>
                            <a:srgbClr val="2F5496"/>
                          </a:solidFill>
                          <a:effectLst/>
                          <a:latin typeface="Calibri Light" panose="020F0302020204030204" pitchFamily="34" charset="0"/>
                          <a:ea typeface="Calibri" panose="020F0502020204030204" pitchFamily="34" charset="0"/>
                          <a:cs typeface="Times New Roman" panose="02020603050405020304" pitchFamily="18" charset="0"/>
                        </a:rPr>
                        <a:t>DEL AV MESSEN</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r">
                        <a:lnSpc>
                          <a:spcPct val="107000"/>
                        </a:lnSpc>
                        <a:spcAft>
                          <a:spcPts val="800"/>
                        </a:spcAft>
                      </a:pPr>
                      <a:r>
                        <a:rPr lang="nb-NO" sz="1200" b="1" kern="0">
                          <a:solidFill>
                            <a:srgbClr val="2F5496"/>
                          </a:solidFill>
                          <a:effectLst/>
                          <a:latin typeface="Calibri Light" panose="020F0302020204030204" pitchFamily="34" charset="0"/>
                          <a:ea typeface="Calibri" panose="020F0502020204030204" pitchFamily="34" charset="0"/>
                          <a:cs typeface="Times New Roman" panose="02020603050405020304" pitchFamily="18" charset="0"/>
                        </a:rPr>
                        <a:t>HVA SOM SYNGES/SPILLES</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just">
                        <a:lnSpc>
                          <a:spcPct val="107000"/>
                        </a:lnSpc>
                        <a:spcAft>
                          <a:spcPts val="800"/>
                        </a:spcAft>
                      </a:pPr>
                      <a:r>
                        <a:rPr lang="nb-NO" sz="1200" b="1" kern="0">
                          <a:solidFill>
                            <a:srgbClr val="2F5496"/>
                          </a:solidFill>
                          <a:effectLst/>
                          <a:latin typeface="Calibri Light" panose="020F0302020204030204" pitchFamily="34" charset="0"/>
                          <a:ea typeface="Calibri" panose="020F0502020204030204" pitchFamily="34" charset="0"/>
                          <a:cs typeface="Times New Roman" panose="02020603050405020304" pitchFamily="18" charset="0"/>
                        </a:rPr>
                        <a:t>HVOR DETTE FINNES</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just">
                        <a:lnSpc>
                          <a:spcPct val="107000"/>
                        </a:lnSpc>
                        <a:spcAft>
                          <a:spcPts val="800"/>
                        </a:spcAft>
                      </a:pPr>
                      <a:r>
                        <a:rPr lang="nb-NO" sz="1200" b="1" kern="0">
                          <a:solidFill>
                            <a:srgbClr val="2F5496"/>
                          </a:solidFill>
                          <a:effectLst/>
                          <a:latin typeface="Calibri Light" panose="020F0302020204030204" pitchFamily="34" charset="0"/>
                          <a:ea typeface="Calibri" panose="020F0502020204030204" pitchFamily="34" charset="0"/>
                          <a:cs typeface="Times New Roman" panose="02020603050405020304" pitchFamily="18" charset="0"/>
                        </a:rPr>
                        <a:t>EVT. BESKJEDER</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994761817"/>
                  </a:ext>
                </a:extLst>
              </a:tr>
              <a:tr h="242141">
                <a:tc>
                  <a:txBody>
                    <a:bodyPr/>
                    <a:lstStyle/>
                    <a:p>
                      <a:pPr>
                        <a:lnSpc>
                          <a:spcPct val="107000"/>
                        </a:lnSpc>
                        <a:spcAft>
                          <a:spcPts val="800"/>
                        </a:spcAft>
                      </a:pPr>
                      <a:r>
                        <a:rPr lang="nb-NO" sz="1100" b="1" kern="0">
                          <a:effectLst/>
                          <a:latin typeface="Calibri Light" panose="020F0302020204030204" pitchFamily="34" charset="0"/>
                          <a:ea typeface="Calibri" panose="020F0502020204030204" pitchFamily="34" charset="0"/>
                          <a:cs typeface="Times New Roman" panose="02020603050405020304" pitchFamily="18" charset="0"/>
                        </a:rPr>
                        <a:t>Inngangssalme*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200" b="1"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10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8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630639"/>
                  </a:ext>
                </a:extLst>
              </a:tr>
              <a:tr h="242141">
                <a:tc>
                  <a:txBody>
                    <a:bodyPr/>
                    <a:lstStyle/>
                    <a:p>
                      <a:pPr>
                        <a:lnSpc>
                          <a:spcPct val="107000"/>
                        </a:lnSpc>
                        <a:spcAft>
                          <a:spcPts val="800"/>
                        </a:spcAft>
                      </a:pPr>
                      <a:r>
                        <a:rPr lang="nb-NO" sz="1100" b="1" kern="0">
                          <a:effectLst/>
                          <a:latin typeface="Calibri Light" panose="020F0302020204030204" pitchFamily="34" charset="0"/>
                          <a:ea typeface="Calibri" panose="020F0502020204030204" pitchFamily="34" charset="0"/>
                          <a:cs typeface="Times New Roman" panose="02020603050405020304" pitchFamily="18" charset="0"/>
                        </a:rPr>
                        <a:t>Kyrie / Gloria</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200" b="1" kern="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10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8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228726"/>
                  </a:ext>
                </a:extLst>
              </a:tr>
              <a:tr h="242141">
                <a:tc>
                  <a:txBody>
                    <a:bodyPr/>
                    <a:lstStyle/>
                    <a:p>
                      <a:pPr>
                        <a:lnSpc>
                          <a:spcPct val="107000"/>
                        </a:lnSpc>
                        <a:spcAft>
                          <a:spcPts val="800"/>
                        </a:spcAft>
                      </a:pPr>
                      <a:r>
                        <a:rPr lang="nb-NO" sz="1100" b="1" kern="0">
                          <a:effectLst/>
                          <a:latin typeface="Calibri Light" panose="020F0302020204030204" pitchFamily="34" charset="0"/>
                          <a:ea typeface="Calibri" panose="020F0502020204030204" pitchFamily="34" charset="0"/>
                          <a:cs typeface="Times New Roman" panose="02020603050405020304" pitchFamily="18" charset="0"/>
                        </a:rPr>
                        <a:t>Graduale</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200" b="1"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10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8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6756705"/>
                  </a:ext>
                </a:extLst>
              </a:tr>
              <a:tr h="242141">
                <a:tc>
                  <a:txBody>
                    <a:bodyPr/>
                    <a:lstStyle/>
                    <a:p>
                      <a:pPr>
                        <a:lnSpc>
                          <a:spcPct val="107000"/>
                        </a:lnSpc>
                        <a:spcAft>
                          <a:spcPts val="800"/>
                        </a:spcAft>
                      </a:pPr>
                      <a:r>
                        <a:rPr lang="nb-NO" sz="1100" b="1" kern="0">
                          <a:effectLst/>
                          <a:latin typeface="Calibri Light" panose="020F0302020204030204" pitchFamily="34" charset="0"/>
                          <a:ea typeface="Calibri" panose="020F0502020204030204" pitchFamily="34" charset="0"/>
                          <a:cs typeface="Times New Roman" panose="02020603050405020304" pitchFamily="18" charset="0"/>
                        </a:rPr>
                        <a:t>Alleluia</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200" b="1"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10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800" kern="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850939"/>
                  </a:ext>
                </a:extLst>
              </a:tr>
              <a:tr h="242141">
                <a:tc>
                  <a:txBody>
                    <a:bodyPr/>
                    <a:lstStyle/>
                    <a:p>
                      <a:pPr>
                        <a:lnSpc>
                          <a:spcPct val="107000"/>
                        </a:lnSpc>
                        <a:spcAft>
                          <a:spcPts val="800"/>
                        </a:spcAft>
                      </a:pPr>
                      <a:r>
                        <a:rPr lang="nb-NO" sz="1100" b="1" kern="0">
                          <a:effectLst/>
                          <a:latin typeface="Calibri Light" panose="020F0302020204030204" pitchFamily="34" charset="0"/>
                          <a:ea typeface="Calibri" panose="020F0502020204030204" pitchFamily="34" charset="0"/>
                          <a:cs typeface="Times New Roman" panose="02020603050405020304" pitchFamily="18" charset="0"/>
                        </a:rPr>
                        <a:t>Credo</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200" b="1"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10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8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8564962"/>
                  </a:ext>
                </a:extLst>
              </a:tr>
              <a:tr h="242141">
                <a:tc>
                  <a:txBody>
                    <a:bodyPr/>
                    <a:lstStyle/>
                    <a:p>
                      <a:pPr>
                        <a:lnSpc>
                          <a:spcPct val="107000"/>
                        </a:lnSpc>
                        <a:spcAft>
                          <a:spcPts val="800"/>
                        </a:spcAft>
                      </a:pPr>
                      <a:r>
                        <a:rPr lang="nb-NO" sz="1100" b="1" kern="0">
                          <a:effectLst/>
                          <a:latin typeface="Calibri Light" panose="020F0302020204030204" pitchFamily="34" charset="0"/>
                          <a:ea typeface="Calibri" panose="020F0502020204030204" pitchFamily="34" charset="0"/>
                          <a:cs typeface="Times New Roman" panose="02020603050405020304" pitchFamily="18" charset="0"/>
                        </a:rPr>
                        <a:t>Forbønner</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200" b="1"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10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8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220540"/>
                  </a:ext>
                </a:extLst>
              </a:tr>
              <a:tr h="242141">
                <a:tc>
                  <a:txBody>
                    <a:bodyPr/>
                    <a:lstStyle/>
                    <a:p>
                      <a:pPr>
                        <a:lnSpc>
                          <a:spcPct val="107000"/>
                        </a:lnSpc>
                        <a:spcAft>
                          <a:spcPts val="800"/>
                        </a:spcAft>
                      </a:pPr>
                      <a:r>
                        <a:rPr lang="nb-NO" sz="1100" b="1" kern="0">
                          <a:effectLst/>
                          <a:latin typeface="Calibri Light" panose="020F0302020204030204" pitchFamily="34" charset="0"/>
                          <a:ea typeface="Calibri" panose="020F0502020204030204" pitchFamily="34" charset="0"/>
                          <a:cs typeface="Times New Roman" panose="02020603050405020304" pitchFamily="18" charset="0"/>
                        </a:rPr>
                        <a:t>Offertoriumssalme</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200" b="1"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10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8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6842451"/>
                  </a:ext>
                </a:extLst>
              </a:tr>
              <a:tr h="242141">
                <a:tc>
                  <a:txBody>
                    <a:bodyPr/>
                    <a:lstStyle/>
                    <a:p>
                      <a:pPr>
                        <a:lnSpc>
                          <a:spcPct val="107000"/>
                        </a:lnSpc>
                        <a:spcAft>
                          <a:spcPts val="800"/>
                        </a:spcAft>
                      </a:pPr>
                      <a:r>
                        <a:rPr lang="nb-NO" sz="1100" b="1" kern="0">
                          <a:effectLst/>
                          <a:latin typeface="Calibri Light" panose="020F0302020204030204" pitchFamily="34" charset="0"/>
                          <a:ea typeface="Calibri" panose="020F0502020204030204" pitchFamily="34" charset="0"/>
                          <a:cs typeface="Times New Roman" panose="02020603050405020304" pitchFamily="18" charset="0"/>
                        </a:rPr>
                        <a:t>Sanctus</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200" b="1"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10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800" kern="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8961"/>
                  </a:ext>
                </a:extLst>
              </a:tr>
              <a:tr h="242141">
                <a:tc>
                  <a:txBody>
                    <a:bodyPr/>
                    <a:lstStyle/>
                    <a:p>
                      <a:pPr>
                        <a:lnSpc>
                          <a:spcPct val="107000"/>
                        </a:lnSpc>
                        <a:spcAft>
                          <a:spcPts val="800"/>
                        </a:spcAft>
                      </a:pPr>
                      <a:r>
                        <a:rPr lang="nb-NO" sz="1100" b="1" kern="0">
                          <a:effectLst/>
                          <a:latin typeface="Calibri Light" panose="020F0302020204030204" pitchFamily="34" charset="0"/>
                          <a:ea typeface="Calibri" panose="020F0502020204030204" pitchFamily="34" charset="0"/>
                          <a:cs typeface="Times New Roman" panose="02020603050405020304" pitchFamily="18" charset="0"/>
                        </a:rPr>
                        <a:t>Fader Vår</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200" b="1"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10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8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3553142"/>
                  </a:ext>
                </a:extLst>
              </a:tr>
              <a:tr h="242141">
                <a:tc>
                  <a:txBody>
                    <a:bodyPr/>
                    <a:lstStyle/>
                    <a:p>
                      <a:pPr>
                        <a:lnSpc>
                          <a:spcPct val="107000"/>
                        </a:lnSpc>
                        <a:spcAft>
                          <a:spcPts val="800"/>
                        </a:spcAft>
                      </a:pPr>
                      <a:r>
                        <a:rPr lang="nb-NO" sz="1100" b="1" kern="0">
                          <a:effectLst/>
                          <a:latin typeface="Calibri Light" panose="020F0302020204030204" pitchFamily="34" charset="0"/>
                          <a:ea typeface="Calibri" panose="020F0502020204030204" pitchFamily="34" charset="0"/>
                          <a:cs typeface="Times New Roman" panose="02020603050405020304" pitchFamily="18" charset="0"/>
                        </a:rPr>
                        <a:t>Agnus Dei</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200" b="1"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10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8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384912"/>
                  </a:ext>
                </a:extLst>
              </a:tr>
              <a:tr h="242141">
                <a:tc>
                  <a:txBody>
                    <a:bodyPr/>
                    <a:lstStyle/>
                    <a:p>
                      <a:pPr>
                        <a:lnSpc>
                          <a:spcPct val="107000"/>
                        </a:lnSpc>
                        <a:spcAft>
                          <a:spcPts val="800"/>
                        </a:spcAft>
                      </a:pPr>
                      <a:r>
                        <a:rPr lang="nb-NO" sz="1100" b="1" kern="0">
                          <a:effectLst/>
                          <a:latin typeface="Calibri Light" panose="020F0302020204030204" pitchFamily="34" charset="0"/>
                          <a:ea typeface="Calibri" panose="020F0502020204030204" pitchFamily="34" charset="0"/>
                          <a:cs typeface="Times New Roman" panose="02020603050405020304" pitchFamily="18" charset="0"/>
                        </a:rPr>
                        <a:t>Kommunion</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200" b="1"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10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12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467515"/>
                  </a:ext>
                </a:extLst>
              </a:tr>
              <a:tr h="454117">
                <a:tc>
                  <a:txBody>
                    <a:bodyPr/>
                    <a:lstStyle/>
                    <a:p>
                      <a:pPr>
                        <a:lnSpc>
                          <a:spcPct val="107000"/>
                        </a:lnSpc>
                        <a:spcAft>
                          <a:spcPts val="800"/>
                        </a:spcAft>
                      </a:pPr>
                      <a:r>
                        <a:rPr lang="nb-NO" sz="1100" b="1" kern="0">
                          <a:effectLst/>
                          <a:latin typeface="Calibri Light" panose="020F0302020204030204" pitchFamily="34" charset="0"/>
                          <a:ea typeface="Calibri" panose="020F0502020204030204" pitchFamily="34" charset="0"/>
                          <a:cs typeface="Times New Roman" panose="02020603050405020304" pitchFamily="18" charset="0"/>
                        </a:rPr>
                        <a:t>Salme etter kommunion</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200" b="1"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10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8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664757"/>
                  </a:ext>
                </a:extLst>
              </a:tr>
              <a:tr h="242141">
                <a:tc>
                  <a:txBody>
                    <a:bodyPr/>
                    <a:lstStyle/>
                    <a:p>
                      <a:pPr>
                        <a:lnSpc>
                          <a:spcPct val="107000"/>
                        </a:lnSpc>
                        <a:spcAft>
                          <a:spcPts val="800"/>
                        </a:spcAft>
                      </a:pPr>
                      <a:r>
                        <a:rPr lang="nb-NO" sz="1100" b="1" kern="0">
                          <a:effectLst/>
                          <a:latin typeface="Calibri Light" panose="020F0302020204030204" pitchFamily="34" charset="0"/>
                          <a:ea typeface="Calibri" panose="020F0502020204030204" pitchFamily="34" charset="0"/>
                          <a:cs typeface="Times New Roman" panose="02020603050405020304" pitchFamily="18" charset="0"/>
                        </a:rPr>
                        <a:t>Utgangssalme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200" b="1"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b-NO" sz="1000" kern="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800" b="1" kern="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758251"/>
                  </a:ext>
                </a:extLst>
              </a:tr>
            </a:tbl>
          </a:graphicData>
        </a:graphic>
      </p:graphicFrame>
      <p:sp>
        <p:nvSpPr>
          <p:cNvPr id="5" name="TextBox 4">
            <a:extLst>
              <a:ext uri="{FF2B5EF4-FFF2-40B4-BE49-F238E27FC236}">
                <a16:creationId xmlns:a16="http://schemas.microsoft.com/office/drawing/2014/main" id="{291BC70B-4EBA-9E33-BCA5-111E34E336B2}"/>
              </a:ext>
            </a:extLst>
          </p:cNvPr>
          <p:cNvSpPr txBox="1"/>
          <p:nvPr/>
        </p:nvSpPr>
        <p:spPr>
          <a:xfrm>
            <a:off x="6892505" y="1830911"/>
            <a:ext cx="4830793" cy="1200329"/>
          </a:xfrm>
          <a:prstGeom prst="rect">
            <a:avLst/>
          </a:prstGeom>
          <a:noFill/>
        </p:spPr>
        <p:txBody>
          <a:bodyPr wrap="square" rtlCol="0">
            <a:spAutoFit/>
          </a:bodyPr>
          <a:lstStyle/>
          <a:p>
            <a:r>
              <a:rPr lang="nb-NO" b="1" dirty="0">
                <a:latin typeface="Calibri Light" panose="020F0302020204030204" pitchFamily="34" charset="0"/>
                <a:ea typeface="Calibri Light" panose="020F0302020204030204" pitchFamily="34" charset="0"/>
                <a:cs typeface="Calibri Light" panose="020F0302020204030204" pitchFamily="34" charset="0"/>
              </a:rPr>
              <a:t>Skal dere være med å planlegge en messe, kan denne malen være nyttig. </a:t>
            </a:r>
            <a:br>
              <a:rPr lang="nb-NO" dirty="0"/>
            </a:br>
            <a:r>
              <a:rPr lang="nb-NO" sz="1800" b="1" u="sng" kern="100" dirty="0">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VIKTIG: </a:t>
            </a:r>
            <a:r>
              <a:rPr lang="nb-NO" sz="1800" b="1" kern="100" dirty="0">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Husk å melde inn den musikken dere bruker til </a:t>
            </a:r>
            <a:r>
              <a:rPr lang="nb-NO" sz="1800" b="1" kern="100" dirty="0" err="1">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Tono</a:t>
            </a:r>
            <a:r>
              <a:rPr lang="nb-NO" sz="1800" b="1" kern="100" dirty="0">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  </a:t>
            </a:r>
            <a:r>
              <a:rPr lang="nb-NO" sz="1800" b="1" kern="100" dirty="0">
                <a:solidFill>
                  <a:srgbClr val="C00000"/>
                </a:solidFill>
                <a:effectLst/>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a:t>
            </a:r>
            <a:r>
              <a:rPr lang="nb-NO" sz="1800" b="1" kern="100" dirty="0">
                <a:solidFill>
                  <a:srgbClr val="C00000"/>
                </a:solidFill>
                <a:effectLst/>
                <a:latin typeface="Calibri Light" panose="020F0302020204030204" pitchFamily="34" charset="0"/>
                <a:ea typeface="Calibri" panose="020F0502020204030204" pitchFamily="34" charset="0"/>
                <a:cs typeface="Times New Roman" panose="02020603050405020304" pitchFamily="18" charset="0"/>
              </a:rPr>
              <a:t> </a:t>
            </a:r>
            <a:r>
              <a:rPr lang="nb-NO" sz="1200" u="sng" kern="100"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Nå skal gudstjenester TONO-rapporteres digitalt - TONO</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C99E553-9821-51AB-6C81-2C4914C7F444}"/>
              </a:ext>
            </a:extLst>
          </p:cNvPr>
          <p:cNvSpPr txBox="1"/>
          <p:nvPr/>
        </p:nvSpPr>
        <p:spPr>
          <a:xfrm>
            <a:off x="7013275" y="3171463"/>
            <a:ext cx="3476445" cy="4051494"/>
          </a:xfrm>
          <a:prstGeom prst="rect">
            <a:avLst/>
          </a:prstGeom>
          <a:noFill/>
        </p:spPr>
        <p:txBody>
          <a:bodyPr wrap="square" rtlCol="0">
            <a:spAutoFit/>
          </a:bodyPr>
          <a:lstStyle/>
          <a:p>
            <a:pPr>
              <a:lnSpc>
                <a:spcPct val="107000"/>
              </a:lnSpc>
              <a:spcAft>
                <a:spcPts val="800"/>
              </a:spcAft>
            </a:pPr>
            <a:r>
              <a:rPr lang="nb-NO" sz="1800" b="1" u="sng"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Ekstra:</a:t>
            </a:r>
            <a:r>
              <a:rPr lang="nb-NO" sz="1800" b="1"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Kjekt å vite om</a:t>
            </a:r>
            <a:r>
              <a:rPr lang="nb-NO" sz="1800" b="1" kern="100" dirty="0">
                <a:solidFill>
                  <a:srgbClr val="FFD966"/>
                </a:solidFill>
                <a:effectLst/>
                <a:latin typeface="Segoe UI Emoji" panose="020B0502040204020203" pitchFamily="34" charset="0"/>
                <a:ea typeface="Calibri" panose="020F0502020204030204" pitchFamily="34" charset="0"/>
                <a:cs typeface="Calibri Light" panose="020F0302020204030204" pitchFamily="34" charset="0"/>
                <a:sym typeface="Segoe UI Emoji" panose="020B0502040204020203" pitchFamily="34" charset="0"/>
              </a:rPr>
              <a:t>😊</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Liturgisk kalender på nett:  </a:t>
            </a:r>
            <a:r>
              <a:rPr lang="nb-NO" sz="1200" u="sng" kern="100"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Liturgisk kalender — Den katolske kirke</a:t>
            </a: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 </a:t>
            </a:r>
            <a:br>
              <a:rPr lang="nb-NO" sz="1800" b="1"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br>
            <a:r>
              <a:rPr lang="nb-NO" sz="1800" b="1"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Messen på to språk: </a:t>
            </a:r>
            <a:r>
              <a:rPr lang="nb-NO" sz="1200" u="sng" kern="100"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https://www.katolsk.no/praksis/messen/parallell</a:t>
            </a:r>
            <a:endParaRPr lang="nb-NO"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En messe-app </a:t>
            </a:r>
            <a:endParaRPr lang="nb-NO" sz="1200" dirty="0">
              <a:solidFill>
                <a:srgbClr val="000000"/>
              </a:solidFill>
              <a:effectLst/>
              <a:latin typeface="Calibri Light" panose="020F0302020204030204" pitchFamily="34" charset="0"/>
              <a:ea typeface="Calibri" panose="020F0502020204030204" pitchFamily="34" charset="0"/>
            </a:endParaRPr>
          </a:p>
          <a:p>
            <a:pPr marL="171450" indent="-171450">
              <a:lnSpc>
                <a:spcPct val="107000"/>
              </a:lnSpc>
              <a:spcAft>
                <a:spcPts val="800"/>
              </a:spcAft>
              <a:buFont typeface="Wingdings" panose="05000000000000000000" pitchFamily="2" charset="2"/>
              <a:buChar char="ü"/>
            </a:pPr>
            <a:r>
              <a:rPr lang="nb-NO" sz="1200"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Info om dagens helgen</a:t>
            </a:r>
            <a:endParaRPr lang="nb-NO" sz="1200" kern="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ü"/>
            </a:pPr>
            <a:r>
              <a:rPr lang="nb-NO" sz="1200"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Messen faste tekster på flere </a:t>
            </a:r>
            <a:r>
              <a:rPr lang="nb-NO" sz="1200" kern="1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språ</a:t>
            </a:r>
            <a:endParaRPr lang="nb-NO" sz="1200" kern="100" dirty="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ü"/>
            </a:pPr>
            <a:r>
              <a:rPr lang="nb-NO" sz="1200"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Kirkeårskalender</a:t>
            </a:r>
            <a:endParaRPr lang="nb-NO"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nb-NO" sz="1200"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Alt i bønneboka </a:t>
            </a:r>
            <a:r>
              <a:rPr lang="nb-NO" sz="1050"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(blant annet bønner til forskjellige tider på dagen og året, budene, skriftmålsmal, info om eukaristien)</a:t>
            </a:r>
            <a:endParaRPr lang="nb-NO"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nb-NO" sz="1200"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Info om alle katolske kirker i Norge</a:t>
            </a:r>
            <a:endParaRPr lang="nb-NO"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7" name="Picture 6">
            <a:extLst>
              <a:ext uri="{FF2B5EF4-FFF2-40B4-BE49-F238E27FC236}">
                <a16:creationId xmlns:a16="http://schemas.microsoft.com/office/drawing/2014/main" id="{62DE4869-F7E7-B0E4-65AE-812506CF5EB7}"/>
              </a:ext>
            </a:extLst>
          </p:cNvPr>
          <p:cNvPicPr>
            <a:picLocks noChangeAspect="1"/>
          </p:cNvPicPr>
          <p:nvPr/>
        </p:nvPicPr>
        <p:blipFill>
          <a:blip r:embed="rId5"/>
          <a:stretch>
            <a:fillRect/>
          </a:stretch>
        </p:blipFill>
        <p:spPr>
          <a:xfrm>
            <a:off x="10379929" y="3171463"/>
            <a:ext cx="1438781" cy="1121761"/>
          </a:xfrm>
          <a:prstGeom prst="rect">
            <a:avLst/>
          </a:prstGeom>
        </p:spPr>
      </p:pic>
      <p:pic>
        <p:nvPicPr>
          <p:cNvPr id="8" name="Picture 7">
            <a:extLst>
              <a:ext uri="{FF2B5EF4-FFF2-40B4-BE49-F238E27FC236}">
                <a16:creationId xmlns:a16="http://schemas.microsoft.com/office/drawing/2014/main" id="{2D47F8EE-CADA-9EDC-35AF-309794688FE8}"/>
              </a:ext>
            </a:extLst>
          </p:cNvPr>
          <p:cNvPicPr>
            <a:picLocks noChangeAspect="1"/>
          </p:cNvPicPr>
          <p:nvPr/>
        </p:nvPicPr>
        <p:blipFill>
          <a:blip r:embed="rId6"/>
          <a:stretch>
            <a:fillRect/>
          </a:stretch>
        </p:blipFill>
        <p:spPr>
          <a:xfrm>
            <a:off x="10489720" y="4613378"/>
            <a:ext cx="1275840" cy="2289425"/>
          </a:xfrm>
          <a:prstGeom prst="rect">
            <a:avLst/>
          </a:prstGeom>
        </p:spPr>
      </p:pic>
    </p:spTree>
    <p:extLst>
      <p:ext uri="{BB962C8B-B14F-4D97-AF65-F5344CB8AC3E}">
        <p14:creationId xmlns:p14="http://schemas.microsoft.com/office/powerpoint/2010/main" val="20242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21BFFB-D3FA-4EE2-9E87-F2E4CEDA9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F80AEB-67E2-48CB-B8AF-AD0F7787A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BA9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EF081-6C49-1CCF-5A82-FEEC9243DE10}"/>
              </a:ext>
            </a:extLst>
          </p:cNvPr>
          <p:cNvSpPr>
            <a:spLocks noGrp="1"/>
          </p:cNvSpPr>
          <p:nvPr>
            <p:ph type="title"/>
          </p:nvPr>
        </p:nvSpPr>
        <p:spPr>
          <a:xfrm>
            <a:off x="470477" y="20485"/>
            <a:ext cx="6894576" cy="1755648"/>
          </a:xfrm>
        </p:spPr>
        <p:txBody>
          <a:bodyPr anchor="b">
            <a:normAutofit/>
          </a:bodyPr>
          <a:lstStyle/>
          <a:p>
            <a:pPr>
              <a:lnSpc>
                <a:spcPct val="90000"/>
              </a:lnSpc>
            </a:pPr>
            <a:r>
              <a:rPr lang="nb-NO" sz="6100" b="1" dirty="0">
                <a:effectLst/>
                <a:ea typeface="Calibri" panose="020F0502020204030204" pitchFamily="34" charset="0"/>
              </a:rPr>
              <a:t>Abraham ofrer sin sønn </a:t>
            </a:r>
            <a:r>
              <a:rPr lang="nb-NO" sz="2400" dirty="0">
                <a:effectLst/>
                <a:ea typeface="Calibri" panose="020F0502020204030204" pitchFamily="34" charset="0"/>
              </a:rPr>
              <a:t>(Økt 1, Punkt 2)</a:t>
            </a:r>
            <a:endParaRPr lang="nb-NO" sz="6100" dirty="0"/>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3D1B5E-F79F-65D1-95D9-7E5E28D5213B}"/>
              </a:ext>
            </a:extLst>
          </p:cNvPr>
          <p:cNvSpPr>
            <a:spLocks noGrp="1"/>
          </p:cNvSpPr>
          <p:nvPr>
            <p:ph idx="1"/>
          </p:nvPr>
        </p:nvSpPr>
        <p:spPr>
          <a:xfrm>
            <a:off x="165627" y="2706624"/>
            <a:ext cx="7753422" cy="2071347"/>
          </a:xfrm>
        </p:spPr>
        <p:txBody>
          <a:bodyPr>
            <a:normAutofit/>
          </a:bodyPr>
          <a:lstStyle/>
          <a:p>
            <a:pPr marL="0" indent="0">
              <a:lnSpc>
                <a:spcPct val="100000"/>
              </a:lnSpc>
              <a:buNone/>
            </a:pPr>
            <a:r>
              <a:rPr lang="nb-NO" sz="2000" dirty="0">
                <a:effectLst/>
                <a:latin typeface="Calibri Light" panose="020F0302020204030204" pitchFamily="34" charset="0"/>
                <a:ea typeface="Calibri" panose="020F0502020204030204" pitchFamily="34" charset="0"/>
              </a:rPr>
              <a:t> </a:t>
            </a:r>
            <a:r>
              <a:rPr lang="nb-NO" sz="2000" b="1" dirty="0">
                <a:solidFill>
                  <a:srgbClr val="FFFF00"/>
                </a:solidFill>
                <a:effectLst/>
                <a:latin typeface="Calibri Light" panose="020F0302020204030204" pitchFamily="34" charset="0"/>
                <a:ea typeface="Calibri" panose="020F0502020204030204" pitchFamily="34" charset="0"/>
              </a:rPr>
              <a:t>Det at en far må ofre sin sønn, kan vi også lese om et annet sted i Bibelen. Abraham, som regnes som alle jøder, muslimer og kristnes stamfar, ble bedt av Gud om å ofre sin eneste sønn. Dette høres jo ikke bare rart ut. Det er jo rett og slett helt forferdelig!!! Hvorfor ville Gud dette? For å få svar på det, må man vite litt om historien til Abraham. Helt nederst på siden her får dere en god oppsummering om hvem Abraham var. </a:t>
            </a:r>
            <a:endParaRPr lang="nb-NO" sz="2000" b="1" dirty="0">
              <a:solidFill>
                <a:srgbClr val="FFFF00"/>
              </a:solidFill>
            </a:endParaRPr>
          </a:p>
        </p:txBody>
      </p:sp>
      <p:pic>
        <p:nvPicPr>
          <p:cNvPr id="4" name="Picture 3">
            <a:extLst>
              <a:ext uri="{FF2B5EF4-FFF2-40B4-BE49-F238E27FC236}">
                <a16:creationId xmlns:a16="http://schemas.microsoft.com/office/drawing/2014/main" id="{778F15EA-2358-0658-C1F5-F9EBC06881BB}"/>
              </a:ext>
            </a:extLst>
          </p:cNvPr>
          <p:cNvPicPr>
            <a:picLocks noChangeAspect="1"/>
          </p:cNvPicPr>
          <p:nvPr/>
        </p:nvPicPr>
        <p:blipFill rotWithShape="1">
          <a:blip r:embed="rId2"/>
          <a:srcRect l="12605" r="10150"/>
          <a:stretch/>
        </p:blipFill>
        <p:spPr>
          <a:xfrm>
            <a:off x="8084676" y="20485"/>
            <a:ext cx="3834315" cy="6488682"/>
          </a:xfrm>
          <a:custGeom>
            <a:avLst/>
            <a:gdLst/>
            <a:ahLst/>
            <a:cxnLst/>
            <a:rect l="l" t="t" r="r" b="b"/>
            <a:pathLst>
              <a:path w="4052548" h="6858000">
                <a:moveTo>
                  <a:pt x="25721" y="0"/>
                </a:moveTo>
                <a:lnTo>
                  <a:pt x="4052548" y="0"/>
                </a:lnTo>
                <a:lnTo>
                  <a:pt x="4052548" y="6858000"/>
                </a:lnTo>
                <a:lnTo>
                  <a:pt x="28716" y="6858000"/>
                </a:lnTo>
                <a:lnTo>
                  <a:pt x="28782" y="6856911"/>
                </a:lnTo>
                <a:cubicBezTo>
                  <a:pt x="31911" y="6736505"/>
                  <a:pt x="35027" y="6616061"/>
                  <a:pt x="38157" y="6495580"/>
                </a:cubicBezTo>
                <a:cubicBezTo>
                  <a:pt x="38284" y="6490503"/>
                  <a:pt x="39171" y="6485553"/>
                  <a:pt x="39171" y="6480476"/>
                </a:cubicBezTo>
                <a:cubicBezTo>
                  <a:pt x="48166" y="6366632"/>
                  <a:pt x="53107" y="6252788"/>
                  <a:pt x="18899" y="6141609"/>
                </a:cubicBezTo>
                <a:cubicBezTo>
                  <a:pt x="15871" y="6131163"/>
                  <a:pt x="14262" y="6120363"/>
                  <a:pt x="14084" y="6109499"/>
                </a:cubicBezTo>
                <a:cubicBezTo>
                  <a:pt x="12413" y="6012573"/>
                  <a:pt x="16644" y="5915646"/>
                  <a:pt x="26754" y="5819240"/>
                </a:cubicBezTo>
                <a:cubicBezTo>
                  <a:pt x="31949" y="5760097"/>
                  <a:pt x="26754" y="5700065"/>
                  <a:pt x="43478" y="5641557"/>
                </a:cubicBezTo>
                <a:cubicBezTo>
                  <a:pt x="50864" y="5612480"/>
                  <a:pt x="55109" y="5582693"/>
                  <a:pt x="56147" y="5552715"/>
                </a:cubicBezTo>
                <a:cubicBezTo>
                  <a:pt x="59948" y="5480119"/>
                  <a:pt x="38537" y="5411838"/>
                  <a:pt x="18139" y="5343303"/>
                </a:cubicBezTo>
                <a:cubicBezTo>
                  <a:pt x="7370" y="5307004"/>
                  <a:pt x="-5426" y="5269945"/>
                  <a:pt x="2429" y="5231870"/>
                </a:cubicBezTo>
                <a:cubicBezTo>
                  <a:pt x="16707" y="5173310"/>
                  <a:pt x="24854" y="5113418"/>
                  <a:pt x="26754" y="5053171"/>
                </a:cubicBezTo>
                <a:cubicBezTo>
                  <a:pt x="26754" y="5010527"/>
                  <a:pt x="16365" y="4968771"/>
                  <a:pt x="20039" y="4926254"/>
                </a:cubicBezTo>
                <a:cubicBezTo>
                  <a:pt x="28211" y="4843771"/>
                  <a:pt x="30238" y="4760793"/>
                  <a:pt x="26121" y="4678005"/>
                </a:cubicBezTo>
                <a:cubicBezTo>
                  <a:pt x="26095" y="4644905"/>
                  <a:pt x="29846" y="4611907"/>
                  <a:pt x="37270" y="4579644"/>
                </a:cubicBezTo>
                <a:cubicBezTo>
                  <a:pt x="46506" y="4522710"/>
                  <a:pt x="48419" y="4464836"/>
                  <a:pt x="42971" y="4407419"/>
                </a:cubicBezTo>
                <a:cubicBezTo>
                  <a:pt x="37016" y="4340914"/>
                  <a:pt x="19279" y="4275425"/>
                  <a:pt x="14845" y="4208921"/>
                </a:cubicBezTo>
                <a:cubicBezTo>
                  <a:pt x="7876" y="4098757"/>
                  <a:pt x="17759" y="3988593"/>
                  <a:pt x="27514" y="3878937"/>
                </a:cubicBezTo>
                <a:cubicBezTo>
                  <a:pt x="35116" y="3808600"/>
                  <a:pt x="37143" y="3737768"/>
                  <a:pt x="33596" y="3667113"/>
                </a:cubicBezTo>
                <a:cubicBezTo>
                  <a:pt x="29161" y="3611016"/>
                  <a:pt x="22193" y="3554919"/>
                  <a:pt x="20926" y="3498822"/>
                </a:cubicBezTo>
                <a:cubicBezTo>
                  <a:pt x="18646" y="3398557"/>
                  <a:pt x="19532" y="3298293"/>
                  <a:pt x="25360" y="3198029"/>
                </a:cubicBezTo>
                <a:cubicBezTo>
                  <a:pt x="28274" y="3147770"/>
                  <a:pt x="32962" y="3098019"/>
                  <a:pt x="34989" y="3047379"/>
                </a:cubicBezTo>
                <a:cubicBezTo>
                  <a:pt x="37016" y="2996739"/>
                  <a:pt x="41071" y="2945592"/>
                  <a:pt x="29542" y="2895967"/>
                </a:cubicBezTo>
                <a:cubicBezTo>
                  <a:pt x="10030" y="2811568"/>
                  <a:pt x="24347" y="2727549"/>
                  <a:pt x="28528" y="2643403"/>
                </a:cubicBezTo>
                <a:cubicBezTo>
                  <a:pt x="31062" y="2591113"/>
                  <a:pt x="46266" y="2537554"/>
                  <a:pt x="32836" y="2486788"/>
                </a:cubicBezTo>
                <a:cubicBezTo>
                  <a:pt x="11677" y="2407211"/>
                  <a:pt x="25487" y="2329284"/>
                  <a:pt x="32836" y="2250976"/>
                </a:cubicBezTo>
                <a:cubicBezTo>
                  <a:pt x="41311" y="2176870"/>
                  <a:pt x="39816" y="2101951"/>
                  <a:pt x="28401" y="2028238"/>
                </a:cubicBezTo>
                <a:cubicBezTo>
                  <a:pt x="14084" y="1955108"/>
                  <a:pt x="14084" y="1879897"/>
                  <a:pt x="28401" y="1806768"/>
                </a:cubicBezTo>
                <a:cubicBezTo>
                  <a:pt x="40260" y="1746406"/>
                  <a:pt x="41628" y="1684458"/>
                  <a:pt x="32455" y="1623627"/>
                </a:cubicBezTo>
                <a:cubicBezTo>
                  <a:pt x="26247" y="1580095"/>
                  <a:pt x="15098" y="1536816"/>
                  <a:pt x="13578" y="1493284"/>
                </a:cubicBezTo>
                <a:cubicBezTo>
                  <a:pt x="10436" y="1402246"/>
                  <a:pt x="12298" y="1311107"/>
                  <a:pt x="19153" y="1220286"/>
                </a:cubicBezTo>
                <a:cubicBezTo>
                  <a:pt x="27134" y="1116849"/>
                  <a:pt x="42464" y="1013792"/>
                  <a:pt x="31822" y="909594"/>
                </a:cubicBezTo>
                <a:cubicBezTo>
                  <a:pt x="28148" y="873803"/>
                  <a:pt x="20673" y="838139"/>
                  <a:pt x="19913" y="802222"/>
                </a:cubicBezTo>
                <a:cubicBezTo>
                  <a:pt x="18266" y="734956"/>
                  <a:pt x="17505" y="668579"/>
                  <a:pt x="21306" y="599155"/>
                </a:cubicBezTo>
                <a:cubicBezTo>
                  <a:pt x="25107" y="529732"/>
                  <a:pt x="39550" y="459293"/>
                  <a:pt x="29795" y="391139"/>
                </a:cubicBezTo>
                <a:cubicBezTo>
                  <a:pt x="20039" y="322984"/>
                  <a:pt x="26374" y="255972"/>
                  <a:pt x="32709" y="189087"/>
                </a:cubicBezTo>
                <a:cubicBezTo>
                  <a:pt x="38790" y="125502"/>
                  <a:pt x="40944" y="63313"/>
                  <a:pt x="26121" y="743"/>
                </a:cubicBezTo>
                <a:close/>
              </a:path>
            </a:pathLst>
          </a:custGeom>
        </p:spPr>
      </p:pic>
      <p:sp>
        <p:nvSpPr>
          <p:cNvPr id="5" name="TextBox 4">
            <a:extLst>
              <a:ext uri="{FF2B5EF4-FFF2-40B4-BE49-F238E27FC236}">
                <a16:creationId xmlns:a16="http://schemas.microsoft.com/office/drawing/2014/main" id="{5580794E-C45F-A1F6-09C6-64DFB6FE7832}"/>
              </a:ext>
            </a:extLst>
          </p:cNvPr>
          <p:cNvSpPr txBox="1"/>
          <p:nvPr/>
        </p:nvSpPr>
        <p:spPr>
          <a:xfrm>
            <a:off x="423839" y="4810206"/>
            <a:ext cx="7753422" cy="1757532"/>
          </a:xfrm>
          <a:prstGeom prst="rect">
            <a:avLst/>
          </a:prstGeom>
          <a:noFill/>
        </p:spPr>
        <p:txBody>
          <a:bodyPr wrap="square" rtlCol="0">
            <a:spAutoFit/>
          </a:bodyPr>
          <a:lstStyle/>
          <a:p>
            <a:pPr>
              <a:lnSpc>
                <a:spcPct val="107000"/>
              </a:lnSpc>
              <a:spcAft>
                <a:spcPts val="800"/>
              </a:spcAft>
            </a:pPr>
            <a:r>
              <a:rPr lang="nb-NO" sz="1200" b="1" kern="100" dirty="0">
                <a:effectLst/>
                <a:latin typeface="Calibri Light" panose="020F0302020204030204" pitchFamily="34" charset="0"/>
                <a:ea typeface="Calibri" panose="020F0502020204030204" pitchFamily="34" charset="0"/>
                <a:cs typeface="Times New Roman" panose="02020603050405020304" pitchFamily="18" charset="0"/>
              </a:rPr>
              <a:t>Les først om Abraham i Bibelen: 1 Mos,1-19: </a:t>
            </a:r>
            <a:r>
              <a:rPr lang="nb-NO" sz="1200" b="1"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https://bibel.no/nettbibelen?book=GEN&amp;chapter=22</a:t>
            </a:r>
            <a:r>
              <a:rPr lang="nb-NO" sz="1200" b="1"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nb-NO" sz="1200" b="1" kern="100" dirty="0">
                <a:solidFill>
                  <a:srgbClr val="FFFF00"/>
                </a:solidFill>
                <a:effectLst/>
                <a:latin typeface="Calibri Light" panose="020F0302020204030204" pitchFamily="34" charset="0"/>
                <a:ea typeface="Calibri" panose="020F0502020204030204" pitchFamily="34" charset="0"/>
                <a:cs typeface="Times New Roman" panose="02020603050405020304" pitchFamily="18" charset="0"/>
              </a:rPr>
              <a:t>Hvorfor tror dere Gud ba Abraham om å ofre sin sønn? Diskuter i grupper/par og/eller i plenum.</a:t>
            </a:r>
            <a:endParaRPr lang="nb-NO" sz="12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b="1" kern="100" dirty="0">
                <a:effectLst/>
                <a:latin typeface="Calibri Light" panose="020F0302020204030204" pitchFamily="34" charset="0"/>
                <a:ea typeface="Calibri" panose="020F0502020204030204" pitchFamily="34" charset="0"/>
                <a:cs typeface="Times New Roman" panose="02020603050405020304" pitchFamily="18" charset="0"/>
              </a:rPr>
              <a:t>Ta så en titt på denne oversikten over/oppsummeringen av hvem Abraham var. </a:t>
            </a:r>
            <a:br>
              <a:rPr lang="nb-NO" sz="1200" b="1"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1200" b="1" kern="100" dirty="0">
                <a:effectLst/>
                <a:latin typeface="Calibri Light" panose="020F0302020204030204" pitchFamily="34" charset="0"/>
                <a:ea typeface="Calibri" panose="020F0502020204030204" pitchFamily="34" charset="0"/>
                <a:cs typeface="Times New Roman" panose="02020603050405020304" pitchFamily="18" charset="0"/>
              </a:rPr>
              <a:t>Her får dere også noen svar på spørsmålet ovenfor: </a:t>
            </a:r>
            <a:br>
              <a:rPr lang="nb-NO" sz="1200" b="1"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1200" b="1"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https://bibel.no/om-bibelen/laer-om-bibelen/bibelsk-persongalleri/abraham-og-isak</a:t>
            </a:r>
            <a:endParaRPr lang="nb-NO" sz="12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2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Kanskje kan dere skrive ut teksten som står her slik at alle får den.  Å vite hvem Abraham er, er ganske viktig for alle kristne. Dere kan også se den på skjerm (vise teksten på skjerm hvis dere har nettilgang.) </a:t>
            </a:r>
          </a:p>
        </p:txBody>
      </p:sp>
    </p:spTree>
    <p:extLst>
      <p:ext uri="{BB962C8B-B14F-4D97-AF65-F5344CB8AC3E}">
        <p14:creationId xmlns:p14="http://schemas.microsoft.com/office/powerpoint/2010/main" val="110054003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BA9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657F8-BDA4-2D50-7DE0-C12E1CC06503}"/>
              </a:ext>
            </a:extLst>
          </p:cNvPr>
          <p:cNvSpPr>
            <a:spLocks noGrp="1"/>
          </p:cNvSpPr>
          <p:nvPr>
            <p:ph type="title"/>
          </p:nvPr>
        </p:nvSpPr>
        <p:spPr>
          <a:xfrm>
            <a:off x="4654296" y="329184"/>
            <a:ext cx="6894576" cy="1783080"/>
          </a:xfrm>
        </p:spPr>
        <p:txBody>
          <a:bodyPr anchor="b">
            <a:normAutofit fontScale="90000"/>
          </a:bodyPr>
          <a:lstStyle/>
          <a:p>
            <a:pPr>
              <a:lnSpc>
                <a:spcPct val="90000"/>
              </a:lnSpc>
              <a:spcAft>
                <a:spcPts val="800"/>
              </a:spcAft>
            </a:pPr>
            <a:br>
              <a:rPr lang="nb-NO" sz="1800" b="1" kern="100" dirty="0">
                <a:effectLst/>
                <a:ea typeface="Calibri" panose="020F0502020204030204" pitchFamily="34" charset="0"/>
                <a:cs typeface="Times New Roman" panose="02020603050405020304" pitchFamily="18" charset="0"/>
              </a:rPr>
            </a:br>
            <a:br>
              <a:rPr lang="nb-NO" sz="1800" b="1" kern="100" dirty="0">
                <a:effectLst/>
                <a:ea typeface="Calibri" panose="020F0502020204030204" pitchFamily="34" charset="0"/>
                <a:cs typeface="Times New Roman" panose="02020603050405020304" pitchFamily="18" charset="0"/>
              </a:rPr>
            </a:br>
            <a:br>
              <a:rPr lang="nb-NO" sz="1800" b="1" kern="100" dirty="0">
                <a:effectLst/>
                <a:ea typeface="Calibri" panose="020F0502020204030204" pitchFamily="34" charset="0"/>
                <a:cs typeface="Times New Roman" panose="02020603050405020304" pitchFamily="18" charset="0"/>
              </a:rPr>
            </a:br>
            <a:br>
              <a:rPr lang="nb-NO" sz="1800" b="1" kern="100" dirty="0">
                <a:effectLst/>
                <a:ea typeface="Calibri" panose="020F0502020204030204" pitchFamily="34" charset="0"/>
                <a:cs typeface="Times New Roman" panose="02020603050405020304" pitchFamily="18" charset="0"/>
              </a:rPr>
            </a:br>
            <a:br>
              <a:rPr lang="nb-NO" sz="1800" b="1" kern="100" dirty="0">
                <a:effectLst/>
                <a:ea typeface="Calibri" panose="020F0502020204030204" pitchFamily="34" charset="0"/>
                <a:cs typeface="Times New Roman" panose="02020603050405020304" pitchFamily="18" charset="0"/>
              </a:rPr>
            </a:br>
            <a:br>
              <a:rPr lang="nb-NO" sz="1800" b="1" kern="100" dirty="0">
                <a:effectLst/>
                <a:ea typeface="Calibri" panose="020F0502020204030204" pitchFamily="34" charset="0"/>
                <a:cs typeface="Times New Roman" panose="02020603050405020304" pitchFamily="18" charset="0"/>
              </a:rPr>
            </a:br>
            <a:br>
              <a:rPr lang="nb-NO" sz="4400" b="1" kern="100" dirty="0">
                <a:effectLst/>
                <a:ea typeface="Calibri" panose="020F0502020204030204" pitchFamily="34" charset="0"/>
                <a:cs typeface="Times New Roman" panose="02020603050405020304" pitchFamily="18" charset="0"/>
              </a:rPr>
            </a:br>
            <a:r>
              <a:rPr lang="nb-NO" sz="4400" b="1" kern="100" dirty="0">
                <a:effectLst/>
                <a:ea typeface="Calibri" panose="020F0502020204030204" pitchFamily="34" charset="0"/>
                <a:cs typeface="Times New Roman" panose="02020603050405020304" pitchFamily="18" charset="0"/>
              </a:rPr>
              <a:t>Film: «Broen» </a:t>
            </a:r>
            <a:r>
              <a:rPr lang="nb-NO" sz="4400" kern="100" dirty="0">
                <a:effectLst/>
                <a:ea typeface="Calibri" panose="020F0502020204030204" pitchFamily="34" charset="0"/>
                <a:cs typeface="Times New Roman" panose="02020603050405020304" pitchFamily="18" charset="0"/>
              </a:rPr>
              <a:t>(Økt 1, Punkt 3) - «The Bridge»  </a:t>
            </a:r>
            <a:br>
              <a:rPr lang="nb-NO" sz="4400" kern="100" dirty="0">
                <a:effectLst/>
                <a:ea typeface="Calibri" panose="020F0502020204030204" pitchFamily="34" charset="0"/>
                <a:cs typeface="Times New Roman" panose="02020603050405020304" pitchFamily="18" charset="0"/>
              </a:rPr>
            </a:br>
            <a:br>
              <a:rPr lang="nb-NO" sz="4400" kern="100" dirty="0">
                <a:effectLst/>
                <a:ea typeface="Calibri" panose="020F0502020204030204" pitchFamily="34" charset="0"/>
                <a:cs typeface="Times New Roman" panose="02020603050405020304" pitchFamily="18" charset="0"/>
              </a:rPr>
            </a:br>
            <a:r>
              <a:rPr lang="nb-NO" sz="4400" kern="100" dirty="0">
                <a:effectLst/>
                <a:ea typeface="Calibri" panose="020F0502020204030204" pitchFamily="34" charset="0"/>
                <a:cs typeface="Times New Roman" panose="02020603050405020304" pitchFamily="18" charset="0"/>
              </a:rPr>
              <a:t>                 «Most» på tsjekkisk.</a:t>
            </a:r>
            <a:endParaRPr lang="nb-NO" sz="1800" dirty="0"/>
          </a:p>
        </p:txBody>
      </p:sp>
      <p:sp>
        <p:nvSpPr>
          <p:cNvPr id="2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13A2CC-37AF-F87C-8E0F-438EF9AF88B2}"/>
              </a:ext>
            </a:extLst>
          </p:cNvPr>
          <p:cNvSpPr>
            <a:spLocks noGrp="1"/>
          </p:cNvSpPr>
          <p:nvPr>
            <p:ph idx="1"/>
          </p:nvPr>
        </p:nvSpPr>
        <p:spPr>
          <a:xfrm>
            <a:off x="4654296" y="2706624"/>
            <a:ext cx="6894576" cy="3483864"/>
          </a:xfrm>
        </p:spPr>
        <p:txBody>
          <a:bodyPr>
            <a:normAutofit/>
          </a:bodyPr>
          <a:lstStyle/>
          <a:p>
            <a:pPr marL="0" indent="0">
              <a:lnSpc>
                <a:spcPct val="100000"/>
              </a:lnSpc>
              <a:spcAft>
                <a:spcPts val="800"/>
              </a:spcAft>
              <a:buNone/>
            </a:pPr>
            <a:r>
              <a:rPr lang="nb-NO" sz="2000" kern="100">
                <a:effectLst/>
                <a:latin typeface="Calibri Light" panose="020F0302020204030204" pitchFamily="34" charset="0"/>
                <a:ea typeface="Calibri" panose="020F0502020204030204" pitchFamily="34" charset="0"/>
                <a:cs typeface="Times New Roman" panose="02020603050405020304" pitchFamily="18" charset="0"/>
              </a:rPr>
              <a:t>I den tsjekkiske kortfilmen «Broen» («Most»), blir vi introdusert til en far som er alene med sin sønn. Dette er ikke akkurat en Hollywood-film, så den er nok litt annerledes enn andre filmer dere konfirmantene kanskje er vant til å se. Som dere kanskje ser på filmcoveret (bildet til venstre her), så har filmen fått svært god kritikk og til og med blitt nominert til </a:t>
            </a:r>
            <a:r>
              <a:rPr lang="nb-NO" sz="2000" kern="100" err="1">
                <a:effectLst/>
                <a:latin typeface="Calibri Light" panose="020F0302020204030204" pitchFamily="34" charset="0"/>
                <a:ea typeface="Calibri" panose="020F0502020204030204" pitchFamily="34" charset="0"/>
                <a:cs typeface="Times New Roman" panose="02020603050405020304" pitchFamily="18" charset="0"/>
              </a:rPr>
              <a:t>Academy</a:t>
            </a:r>
            <a:r>
              <a:rPr lang="nb-NO" sz="2000" kern="100">
                <a:effectLst/>
                <a:latin typeface="Calibri Light" panose="020F0302020204030204" pitchFamily="34" charset="0"/>
                <a:ea typeface="Calibri" panose="020F0502020204030204" pitchFamily="34" charset="0"/>
                <a:cs typeface="Times New Roman" panose="02020603050405020304" pitchFamily="18" charset="0"/>
              </a:rPr>
              <a:t> </a:t>
            </a:r>
            <a:r>
              <a:rPr lang="nb-NO" sz="2000" kern="100" err="1">
                <a:effectLst/>
                <a:latin typeface="Calibri Light" panose="020F0302020204030204" pitchFamily="34" charset="0"/>
                <a:ea typeface="Calibri" panose="020F0502020204030204" pitchFamily="34" charset="0"/>
                <a:cs typeface="Times New Roman" panose="02020603050405020304" pitchFamily="18" charset="0"/>
              </a:rPr>
              <a:t>Awards</a:t>
            </a:r>
            <a:r>
              <a:rPr lang="nb-NO" sz="2000" kern="100">
                <a:effectLst/>
                <a:latin typeface="Calibri Light" panose="020F0302020204030204" pitchFamily="34" charset="0"/>
                <a:ea typeface="Calibri" panose="020F0502020204030204" pitchFamily="34" charset="0"/>
                <a:cs typeface="Times New Roman" panose="02020603050405020304" pitchFamily="18" charset="0"/>
              </a:rPr>
              <a:t>.</a:t>
            </a:r>
            <a:endParaRPr lang="nb-NO" sz="20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800"/>
              </a:spcAft>
              <a:buNone/>
            </a:pPr>
            <a:r>
              <a:rPr lang="nb-NO" sz="2000" kern="100">
                <a:effectLst/>
                <a:latin typeface="Calibri Light" panose="020F0302020204030204" pitchFamily="34" charset="0"/>
                <a:ea typeface="Calibri" panose="020F0502020204030204" pitchFamily="34" charset="0"/>
                <a:cs typeface="Times New Roman" panose="02020603050405020304" pitchFamily="18" charset="0"/>
              </a:rPr>
              <a:t>Dere må gjerne se hele filmen. Det som dere skal legge merke til er hva som skjer med og mellom faren og sønnen sånn litt over midten av filmen (fra ca. 18 minutter inn). Likevel er nok det beste å se begynnelsen og frem til det som skjer her.</a:t>
            </a:r>
            <a:endParaRPr lang="nb-NO" sz="20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nb-NO" sz="2000"/>
          </a:p>
        </p:txBody>
      </p:sp>
      <p:pic>
        <p:nvPicPr>
          <p:cNvPr id="4" name="Picture 3">
            <a:extLst>
              <a:ext uri="{FF2B5EF4-FFF2-40B4-BE49-F238E27FC236}">
                <a16:creationId xmlns:a16="http://schemas.microsoft.com/office/drawing/2014/main" id="{FFADF581-F1D1-88E8-4804-968865FB62F7}"/>
              </a:ext>
            </a:extLst>
          </p:cNvPr>
          <p:cNvPicPr>
            <a:picLocks noChangeAspect="1"/>
          </p:cNvPicPr>
          <p:nvPr/>
        </p:nvPicPr>
        <p:blipFill rotWithShape="1">
          <a:blip r:embed="rId2"/>
          <a:srcRect r="1" b="39094"/>
          <a:stretch/>
        </p:blipFill>
        <p:spPr>
          <a:xfrm>
            <a:off x="314003" y="329184"/>
            <a:ext cx="4053550"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p:spPr>
      </p:pic>
    </p:spTree>
    <p:extLst>
      <p:ext uri="{BB962C8B-B14F-4D97-AF65-F5344CB8AC3E}">
        <p14:creationId xmlns:p14="http://schemas.microsoft.com/office/powerpoint/2010/main" val="260500353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5DC6D5-A7B0-4D09-A7A5-62869A0D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18D3E6-EC2D-B66D-8083-0D129DAC0754}"/>
              </a:ext>
            </a:extLst>
          </p:cNvPr>
          <p:cNvPicPr>
            <a:picLocks noChangeAspect="1"/>
          </p:cNvPicPr>
          <p:nvPr/>
        </p:nvPicPr>
        <p:blipFill rotWithShape="1">
          <a:blip r:embed="rId2">
            <a:alphaModFix amt="50000"/>
          </a:blip>
          <a:srcRect t="13266" b="2464"/>
          <a:stretch/>
        </p:blipFill>
        <p:spPr>
          <a:xfrm>
            <a:off x="20" y="10"/>
            <a:ext cx="12191979" cy="6857990"/>
          </a:xfrm>
          <a:prstGeom prst="rect">
            <a:avLst/>
          </a:prstGeom>
        </p:spPr>
      </p:pic>
      <p:sp>
        <p:nvSpPr>
          <p:cNvPr id="12" name="sketchy rectangle">
            <a:extLst>
              <a:ext uri="{FF2B5EF4-FFF2-40B4-BE49-F238E27FC236}">
                <a16:creationId xmlns:a16="http://schemas.microsoft.com/office/drawing/2014/main" id="{E72C4BCF-DD12-4745-97A9-F340887E1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0453" y="563667"/>
            <a:ext cx="6570918" cy="5579082"/>
          </a:xfrm>
          <a:custGeom>
            <a:avLst/>
            <a:gdLst>
              <a:gd name="connsiteX0" fmla="*/ 0 w 6570918"/>
              <a:gd name="connsiteY0" fmla="*/ 0 h 5579082"/>
              <a:gd name="connsiteX1" fmla="*/ 525673 w 6570918"/>
              <a:gd name="connsiteY1" fmla="*/ 0 h 5579082"/>
              <a:gd name="connsiteX2" fmla="*/ 1182765 w 6570918"/>
              <a:gd name="connsiteY2" fmla="*/ 0 h 5579082"/>
              <a:gd name="connsiteX3" fmla="*/ 1905566 w 6570918"/>
              <a:gd name="connsiteY3" fmla="*/ 0 h 5579082"/>
              <a:gd name="connsiteX4" fmla="*/ 2365530 w 6570918"/>
              <a:gd name="connsiteY4" fmla="*/ 0 h 5579082"/>
              <a:gd name="connsiteX5" fmla="*/ 2825495 w 6570918"/>
              <a:gd name="connsiteY5" fmla="*/ 0 h 5579082"/>
              <a:gd name="connsiteX6" fmla="*/ 3614005 w 6570918"/>
              <a:gd name="connsiteY6" fmla="*/ 0 h 5579082"/>
              <a:gd name="connsiteX7" fmla="*/ 4271097 w 6570918"/>
              <a:gd name="connsiteY7" fmla="*/ 0 h 5579082"/>
              <a:gd name="connsiteX8" fmla="*/ 4731061 w 6570918"/>
              <a:gd name="connsiteY8" fmla="*/ 0 h 5579082"/>
              <a:gd name="connsiteX9" fmla="*/ 5388153 w 6570918"/>
              <a:gd name="connsiteY9" fmla="*/ 0 h 5579082"/>
              <a:gd name="connsiteX10" fmla="*/ 6570918 w 6570918"/>
              <a:gd name="connsiteY10" fmla="*/ 0 h 5579082"/>
              <a:gd name="connsiteX11" fmla="*/ 6570918 w 6570918"/>
              <a:gd name="connsiteY11" fmla="*/ 641594 h 5579082"/>
              <a:gd name="connsiteX12" fmla="*/ 6570918 w 6570918"/>
              <a:gd name="connsiteY12" fmla="*/ 1338980 h 5579082"/>
              <a:gd name="connsiteX13" fmla="*/ 6570918 w 6570918"/>
              <a:gd name="connsiteY13" fmla="*/ 1868992 h 5579082"/>
              <a:gd name="connsiteX14" fmla="*/ 6570918 w 6570918"/>
              <a:gd name="connsiteY14" fmla="*/ 2677959 h 5579082"/>
              <a:gd name="connsiteX15" fmla="*/ 6570918 w 6570918"/>
              <a:gd name="connsiteY15" fmla="*/ 3375345 h 5579082"/>
              <a:gd name="connsiteX16" fmla="*/ 6570918 w 6570918"/>
              <a:gd name="connsiteY16" fmla="*/ 4184312 h 5579082"/>
              <a:gd name="connsiteX17" fmla="*/ 6570918 w 6570918"/>
              <a:gd name="connsiteY17" fmla="*/ 4825906 h 5579082"/>
              <a:gd name="connsiteX18" fmla="*/ 6570918 w 6570918"/>
              <a:gd name="connsiteY18" fmla="*/ 5579082 h 5579082"/>
              <a:gd name="connsiteX19" fmla="*/ 5913826 w 6570918"/>
              <a:gd name="connsiteY19" fmla="*/ 5579082 h 5579082"/>
              <a:gd name="connsiteX20" fmla="*/ 5256734 w 6570918"/>
              <a:gd name="connsiteY20" fmla="*/ 5579082 h 5579082"/>
              <a:gd name="connsiteX21" fmla="*/ 4796770 w 6570918"/>
              <a:gd name="connsiteY21" fmla="*/ 5579082 h 5579082"/>
              <a:gd name="connsiteX22" fmla="*/ 4139678 w 6570918"/>
              <a:gd name="connsiteY22" fmla="*/ 5579082 h 5579082"/>
              <a:gd name="connsiteX23" fmla="*/ 3548296 w 6570918"/>
              <a:gd name="connsiteY23" fmla="*/ 5579082 h 5579082"/>
              <a:gd name="connsiteX24" fmla="*/ 2956913 w 6570918"/>
              <a:gd name="connsiteY24" fmla="*/ 5579082 h 5579082"/>
              <a:gd name="connsiteX25" fmla="*/ 2365530 w 6570918"/>
              <a:gd name="connsiteY25" fmla="*/ 5579082 h 5579082"/>
              <a:gd name="connsiteX26" fmla="*/ 1774148 w 6570918"/>
              <a:gd name="connsiteY26" fmla="*/ 5579082 h 5579082"/>
              <a:gd name="connsiteX27" fmla="*/ 1051347 w 6570918"/>
              <a:gd name="connsiteY27" fmla="*/ 5579082 h 5579082"/>
              <a:gd name="connsiteX28" fmla="*/ 0 w 6570918"/>
              <a:gd name="connsiteY28" fmla="*/ 5579082 h 5579082"/>
              <a:gd name="connsiteX29" fmla="*/ 0 w 6570918"/>
              <a:gd name="connsiteY29" fmla="*/ 5049069 h 5579082"/>
              <a:gd name="connsiteX30" fmla="*/ 0 w 6570918"/>
              <a:gd name="connsiteY30" fmla="*/ 4407475 h 5579082"/>
              <a:gd name="connsiteX31" fmla="*/ 0 w 6570918"/>
              <a:gd name="connsiteY31" fmla="*/ 3654299 h 5579082"/>
              <a:gd name="connsiteX32" fmla="*/ 0 w 6570918"/>
              <a:gd name="connsiteY32" fmla="*/ 2845332 h 5579082"/>
              <a:gd name="connsiteX33" fmla="*/ 0 w 6570918"/>
              <a:gd name="connsiteY33" fmla="*/ 2315319 h 5579082"/>
              <a:gd name="connsiteX34" fmla="*/ 0 w 6570918"/>
              <a:gd name="connsiteY34" fmla="*/ 1785306 h 5579082"/>
              <a:gd name="connsiteX35" fmla="*/ 0 w 6570918"/>
              <a:gd name="connsiteY35" fmla="*/ 976339 h 5579082"/>
              <a:gd name="connsiteX36" fmla="*/ 0 w 6570918"/>
              <a:gd name="connsiteY36" fmla="*/ 0 h 55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570918" h="5579082" fill="none" extrusionOk="0">
                <a:moveTo>
                  <a:pt x="0" y="0"/>
                </a:moveTo>
                <a:cubicBezTo>
                  <a:pt x="243958" y="-12943"/>
                  <a:pt x="320490" y="5069"/>
                  <a:pt x="525673" y="0"/>
                </a:cubicBezTo>
                <a:cubicBezTo>
                  <a:pt x="730856" y="-5069"/>
                  <a:pt x="894885" y="-31124"/>
                  <a:pt x="1182765" y="0"/>
                </a:cubicBezTo>
                <a:cubicBezTo>
                  <a:pt x="1470645" y="31124"/>
                  <a:pt x="1749273" y="-34665"/>
                  <a:pt x="1905566" y="0"/>
                </a:cubicBezTo>
                <a:cubicBezTo>
                  <a:pt x="2061859" y="34665"/>
                  <a:pt x="2197988" y="-9109"/>
                  <a:pt x="2365530" y="0"/>
                </a:cubicBezTo>
                <a:cubicBezTo>
                  <a:pt x="2533072" y="9109"/>
                  <a:pt x="2717818" y="14270"/>
                  <a:pt x="2825495" y="0"/>
                </a:cubicBezTo>
                <a:cubicBezTo>
                  <a:pt x="2933173" y="-14270"/>
                  <a:pt x="3325797" y="34931"/>
                  <a:pt x="3614005" y="0"/>
                </a:cubicBezTo>
                <a:cubicBezTo>
                  <a:pt x="3902213" y="-34931"/>
                  <a:pt x="4022668" y="20046"/>
                  <a:pt x="4271097" y="0"/>
                </a:cubicBezTo>
                <a:cubicBezTo>
                  <a:pt x="4519526" y="-20046"/>
                  <a:pt x="4513512" y="-11694"/>
                  <a:pt x="4731061" y="0"/>
                </a:cubicBezTo>
                <a:cubicBezTo>
                  <a:pt x="4948610" y="11694"/>
                  <a:pt x="5198372" y="9165"/>
                  <a:pt x="5388153" y="0"/>
                </a:cubicBezTo>
                <a:cubicBezTo>
                  <a:pt x="5577934" y="-9165"/>
                  <a:pt x="6151380" y="40199"/>
                  <a:pt x="6570918" y="0"/>
                </a:cubicBezTo>
                <a:cubicBezTo>
                  <a:pt x="6551036" y="203561"/>
                  <a:pt x="6580818" y="383315"/>
                  <a:pt x="6570918" y="641594"/>
                </a:cubicBezTo>
                <a:cubicBezTo>
                  <a:pt x="6561018" y="899873"/>
                  <a:pt x="6567176" y="1128287"/>
                  <a:pt x="6570918" y="1338980"/>
                </a:cubicBezTo>
                <a:cubicBezTo>
                  <a:pt x="6574660" y="1549673"/>
                  <a:pt x="6585356" y="1654385"/>
                  <a:pt x="6570918" y="1868992"/>
                </a:cubicBezTo>
                <a:cubicBezTo>
                  <a:pt x="6556480" y="2083599"/>
                  <a:pt x="6556432" y="2483858"/>
                  <a:pt x="6570918" y="2677959"/>
                </a:cubicBezTo>
                <a:cubicBezTo>
                  <a:pt x="6585404" y="2872060"/>
                  <a:pt x="6594779" y="3123863"/>
                  <a:pt x="6570918" y="3375345"/>
                </a:cubicBezTo>
                <a:cubicBezTo>
                  <a:pt x="6547057" y="3626827"/>
                  <a:pt x="6570936" y="3958160"/>
                  <a:pt x="6570918" y="4184312"/>
                </a:cubicBezTo>
                <a:cubicBezTo>
                  <a:pt x="6570900" y="4410464"/>
                  <a:pt x="6547287" y="4544723"/>
                  <a:pt x="6570918" y="4825906"/>
                </a:cubicBezTo>
                <a:cubicBezTo>
                  <a:pt x="6594549" y="5107089"/>
                  <a:pt x="6602036" y="5410476"/>
                  <a:pt x="6570918" y="5579082"/>
                </a:cubicBezTo>
                <a:cubicBezTo>
                  <a:pt x="6298110" y="5570936"/>
                  <a:pt x="6115328" y="5586054"/>
                  <a:pt x="5913826" y="5579082"/>
                </a:cubicBezTo>
                <a:cubicBezTo>
                  <a:pt x="5712324" y="5572110"/>
                  <a:pt x="5388485" y="5595536"/>
                  <a:pt x="5256734" y="5579082"/>
                </a:cubicBezTo>
                <a:cubicBezTo>
                  <a:pt x="5124983" y="5562628"/>
                  <a:pt x="4935790" y="5558095"/>
                  <a:pt x="4796770" y="5579082"/>
                </a:cubicBezTo>
                <a:cubicBezTo>
                  <a:pt x="4657750" y="5600069"/>
                  <a:pt x="4406133" y="5565422"/>
                  <a:pt x="4139678" y="5579082"/>
                </a:cubicBezTo>
                <a:cubicBezTo>
                  <a:pt x="3873223" y="5592742"/>
                  <a:pt x="3680595" y="5550657"/>
                  <a:pt x="3548296" y="5579082"/>
                </a:cubicBezTo>
                <a:cubicBezTo>
                  <a:pt x="3415997" y="5607507"/>
                  <a:pt x="3154943" y="5582453"/>
                  <a:pt x="2956913" y="5579082"/>
                </a:cubicBezTo>
                <a:cubicBezTo>
                  <a:pt x="2758883" y="5575711"/>
                  <a:pt x="2616161" y="5608318"/>
                  <a:pt x="2365530" y="5579082"/>
                </a:cubicBezTo>
                <a:cubicBezTo>
                  <a:pt x="2114899" y="5549846"/>
                  <a:pt x="2015415" y="5589111"/>
                  <a:pt x="1774148" y="5579082"/>
                </a:cubicBezTo>
                <a:cubicBezTo>
                  <a:pt x="1532881" y="5569053"/>
                  <a:pt x="1276772" y="5614025"/>
                  <a:pt x="1051347" y="5579082"/>
                </a:cubicBezTo>
                <a:cubicBezTo>
                  <a:pt x="825922" y="5544139"/>
                  <a:pt x="317006" y="5579887"/>
                  <a:pt x="0" y="5579082"/>
                </a:cubicBezTo>
                <a:cubicBezTo>
                  <a:pt x="647" y="5359793"/>
                  <a:pt x="-19331" y="5263540"/>
                  <a:pt x="0" y="5049069"/>
                </a:cubicBezTo>
                <a:cubicBezTo>
                  <a:pt x="19331" y="4834598"/>
                  <a:pt x="-28451" y="4599178"/>
                  <a:pt x="0" y="4407475"/>
                </a:cubicBezTo>
                <a:cubicBezTo>
                  <a:pt x="28451" y="4215772"/>
                  <a:pt x="-6879" y="3851595"/>
                  <a:pt x="0" y="3654299"/>
                </a:cubicBezTo>
                <a:cubicBezTo>
                  <a:pt x="6879" y="3457003"/>
                  <a:pt x="-13361" y="3153430"/>
                  <a:pt x="0" y="2845332"/>
                </a:cubicBezTo>
                <a:cubicBezTo>
                  <a:pt x="13361" y="2537234"/>
                  <a:pt x="-16264" y="2440224"/>
                  <a:pt x="0" y="2315319"/>
                </a:cubicBezTo>
                <a:cubicBezTo>
                  <a:pt x="16264" y="2190414"/>
                  <a:pt x="-4326" y="1972406"/>
                  <a:pt x="0" y="1785306"/>
                </a:cubicBezTo>
                <a:cubicBezTo>
                  <a:pt x="4326" y="1598206"/>
                  <a:pt x="36209" y="1149228"/>
                  <a:pt x="0" y="976339"/>
                </a:cubicBezTo>
                <a:cubicBezTo>
                  <a:pt x="-36209" y="803450"/>
                  <a:pt x="-26312" y="313518"/>
                  <a:pt x="0" y="0"/>
                </a:cubicBezTo>
                <a:close/>
              </a:path>
              <a:path w="6570918" h="5579082" stroke="0" extrusionOk="0">
                <a:moveTo>
                  <a:pt x="0" y="0"/>
                </a:moveTo>
                <a:cubicBezTo>
                  <a:pt x="278313" y="27288"/>
                  <a:pt x="431280" y="2299"/>
                  <a:pt x="591383" y="0"/>
                </a:cubicBezTo>
                <a:cubicBezTo>
                  <a:pt x="751486" y="-2299"/>
                  <a:pt x="864229" y="-10501"/>
                  <a:pt x="1051347" y="0"/>
                </a:cubicBezTo>
                <a:cubicBezTo>
                  <a:pt x="1238465" y="10501"/>
                  <a:pt x="1656622" y="-8810"/>
                  <a:pt x="1839857" y="0"/>
                </a:cubicBezTo>
                <a:cubicBezTo>
                  <a:pt x="2023092" y="8810"/>
                  <a:pt x="2169087" y="15350"/>
                  <a:pt x="2431240" y="0"/>
                </a:cubicBezTo>
                <a:cubicBezTo>
                  <a:pt x="2693393" y="-15350"/>
                  <a:pt x="2900257" y="27267"/>
                  <a:pt x="3022622" y="0"/>
                </a:cubicBezTo>
                <a:cubicBezTo>
                  <a:pt x="3144987" y="-27267"/>
                  <a:pt x="3447181" y="14689"/>
                  <a:pt x="3811132" y="0"/>
                </a:cubicBezTo>
                <a:cubicBezTo>
                  <a:pt x="4175083" y="-14689"/>
                  <a:pt x="4141184" y="1416"/>
                  <a:pt x="4336806" y="0"/>
                </a:cubicBezTo>
                <a:cubicBezTo>
                  <a:pt x="4532428" y="-1416"/>
                  <a:pt x="4953156" y="21134"/>
                  <a:pt x="5125316" y="0"/>
                </a:cubicBezTo>
                <a:cubicBezTo>
                  <a:pt x="5297476" y="-21134"/>
                  <a:pt x="5588322" y="-4504"/>
                  <a:pt x="5913826" y="0"/>
                </a:cubicBezTo>
                <a:cubicBezTo>
                  <a:pt x="6239330" y="4504"/>
                  <a:pt x="6420523" y="-5260"/>
                  <a:pt x="6570918" y="0"/>
                </a:cubicBezTo>
                <a:cubicBezTo>
                  <a:pt x="6591445" y="372376"/>
                  <a:pt x="6574842" y="632430"/>
                  <a:pt x="6570918" y="808967"/>
                </a:cubicBezTo>
                <a:cubicBezTo>
                  <a:pt x="6566994" y="985504"/>
                  <a:pt x="6590171" y="1307889"/>
                  <a:pt x="6570918" y="1562143"/>
                </a:cubicBezTo>
                <a:cubicBezTo>
                  <a:pt x="6551665" y="1816397"/>
                  <a:pt x="6555438" y="1963128"/>
                  <a:pt x="6570918" y="2092156"/>
                </a:cubicBezTo>
                <a:cubicBezTo>
                  <a:pt x="6586398" y="2221184"/>
                  <a:pt x="6566210" y="2620933"/>
                  <a:pt x="6570918" y="2789541"/>
                </a:cubicBezTo>
                <a:cubicBezTo>
                  <a:pt x="6575626" y="2958149"/>
                  <a:pt x="6544837" y="3183433"/>
                  <a:pt x="6570918" y="3486926"/>
                </a:cubicBezTo>
                <a:cubicBezTo>
                  <a:pt x="6596999" y="3790419"/>
                  <a:pt x="6605308" y="3845885"/>
                  <a:pt x="6570918" y="4184312"/>
                </a:cubicBezTo>
                <a:cubicBezTo>
                  <a:pt x="6536528" y="4522739"/>
                  <a:pt x="6608082" y="4624099"/>
                  <a:pt x="6570918" y="4937488"/>
                </a:cubicBezTo>
                <a:cubicBezTo>
                  <a:pt x="6533754" y="5250877"/>
                  <a:pt x="6586964" y="5431073"/>
                  <a:pt x="6570918" y="5579082"/>
                </a:cubicBezTo>
                <a:cubicBezTo>
                  <a:pt x="6289892" y="5586213"/>
                  <a:pt x="6205354" y="5547724"/>
                  <a:pt x="5848117" y="5579082"/>
                </a:cubicBezTo>
                <a:cubicBezTo>
                  <a:pt x="5490880" y="5610440"/>
                  <a:pt x="5430172" y="5600685"/>
                  <a:pt x="5322444" y="5579082"/>
                </a:cubicBezTo>
                <a:cubicBezTo>
                  <a:pt x="5214716" y="5557479"/>
                  <a:pt x="4791298" y="5604209"/>
                  <a:pt x="4533933" y="5579082"/>
                </a:cubicBezTo>
                <a:cubicBezTo>
                  <a:pt x="4276568" y="5553955"/>
                  <a:pt x="4194834" y="5592381"/>
                  <a:pt x="3876842" y="5579082"/>
                </a:cubicBezTo>
                <a:cubicBezTo>
                  <a:pt x="3558850" y="5565783"/>
                  <a:pt x="3592122" y="5581860"/>
                  <a:pt x="3351168" y="5579082"/>
                </a:cubicBezTo>
                <a:cubicBezTo>
                  <a:pt x="3110214" y="5576304"/>
                  <a:pt x="2934023" y="5584193"/>
                  <a:pt x="2694076" y="5579082"/>
                </a:cubicBezTo>
                <a:cubicBezTo>
                  <a:pt x="2454129" y="5573971"/>
                  <a:pt x="2428702" y="5591803"/>
                  <a:pt x="2234112" y="5579082"/>
                </a:cubicBezTo>
                <a:cubicBezTo>
                  <a:pt x="2039522" y="5566361"/>
                  <a:pt x="1981009" y="5601189"/>
                  <a:pt x="1774148" y="5579082"/>
                </a:cubicBezTo>
                <a:cubicBezTo>
                  <a:pt x="1567287" y="5556975"/>
                  <a:pt x="1275481" y="5606317"/>
                  <a:pt x="1117056" y="5579082"/>
                </a:cubicBezTo>
                <a:cubicBezTo>
                  <a:pt x="958631" y="5551847"/>
                  <a:pt x="755477" y="5572254"/>
                  <a:pt x="591383" y="5579082"/>
                </a:cubicBezTo>
                <a:cubicBezTo>
                  <a:pt x="427289" y="5585910"/>
                  <a:pt x="187330" y="5591515"/>
                  <a:pt x="0" y="5579082"/>
                </a:cubicBezTo>
                <a:cubicBezTo>
                  <a:pt x="-26479" y="5461734"/>
                  <a:pt x="-8007" y="5136203"/>
                  <a:pt x="0" y="4993278"/>
                </a:cubicBezTo>
                <a:cubicBezTo>
                  <a:pt x="8007" y="4850353"/>
                  <a:pt x="-866" y="4711104"/>
                  <a:pt x="0" y="4463266"/>
                </a:cubicBezTo>
                <a:cubicBezTo>
                  <a:pt x="866" y="4215428"/>
                  <a:pt x="32773" y="4051281"/>
                  <a:pt x="0" y="3710090"/>
                </a:cubicBezTo>
                <a:cubicBezTo>
                  <a:pt x="-32773" y="3368899"/>
                  <a:pt x="-4467" y="3247332"/>
                  <a:pt x="0" y="3124286"/>
                </a:cubicBezTo>
                <a:cubicBezTo>
                  <a:pt x="4467" y="3001240"/>
                  <a:pt x="-19954" y="2606861"/>
                  <a:pt x="0" y="2371110"/>
                </a:cubicBezTo>
                <a:cubicBezTo>
                  <a:pt x="19954" y="2135359"/>
                  <a:pt x="32823" y="1730214"/>
                  <a:pt x="0" y="1562143"/>
                </a:cubicBezTo>
                <a:cubicBezTo>
                  <a:pt x="-32823" y="1394072"/>
                  <a:pt x="31174" y="1196398"/>
                  <a:pt x="0" y="920549"/>
                </a:cubicBezTo>
                <a:cubicBezTo>
                  <a:pt x="-31174" y="644700"/>
                  <a:pt x="-12315" y="369594"/>
                  <a:pt x="0" y="0"/>
                </a:cubicBezTo>
                <a:close/>
              </a:path>
            </a:pathLst>
          </a:custGeom>
          <a:solidFill>
            <a:schemeClr val="tx1"/>
          </a:solidFill>
          <a:ln w="95250">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0C1BD3-6AA0-A148-E19F-B5B7315D336A}"/>
              </a:ext>
            </a:extLst>
          </p:cNvPr>
          <p:cNvSpPr>
            <a:spLocks noGrp="1"/>
          </p:cNvSpPr>
          <p:nvPr>
            <p:ph idx="1"/>
          </p:nvPr>
        </p:nvSpPr>
        <p:spPr>
          <a:xfrm>
            <a:off x="5404104" y="847082"/>
            <a:ext cx="5946648" cy="4988412"/>
          </a:xfrm>
        </p:spPr>
        <p:txBody>
          <a:bodyPr>
            <a:normAutofit/>
          </a:bodyPr>
          <a:lstStyle/>
          <a:p>
            <a:pPr marL="0" indent="0">
              <a:lnSpc>
                <a:spcPct val="100000"/>
              </a:lnSpc>
              <a:buNone/>
            </a:pPr>
            <a:r>
              <a:rPr lang="nb-NO" sz="1500" b="1" kern="10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Her er en Youtube-lenke til filmen.</a:t>
            </a:r>
            <a:r>
              <a:rPr lang="nb-NO" sz="1500" kern="10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Den ligger gratis på Youtube med engelske undertekster. Man kan også få kjøpt/leid den. Oppløsningen er dessverre litt dårlig på Youtube.</a:t>
            </a:r>
            <a:r>
              <a:rPr lang="nb-NO" sz="1500" b="1" kern="10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r>
              <a:rPr lang="nb-NO" sz="1500" b="1" u="sng" kern="10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https://www.youtube.com/watch?v=uVtKCd7Fyu4</a:t>
            </a:r>
            <a:r>
              <a:rPr lang="nb-NO" sz="1500" b="1" kern="10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a:t>
            </a:r>
          </a:p>
          <a:p>
            <a:pPr marL="0" indent="0">
              <a:lnSpc>
                <a:spcPct val="100000"/>
              </a:lnSpc>
              <a:buNone/>
            </a:pPr>
            <a:endParaRPr lang="nb-NO" sz="15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800"/>
              </a:spcAft>
              <a:buNone/>
            </a:pPr>
            <a:r>
              <a:rPr lang="nb-NO" sz="1500" b="1" kern="10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Når dere har sett ferdig, kan der gjerne diskutere følgende:</a:t>
            </a:r>
            <a:br>
              <a:rPr lang="nb-NO" sz="1500" b="1" kern="10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br>
            <a:r>
              <a:rPr lang="nb-NO" sz="1500" kern="10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(Her er det litt flere spørsmål enn de som står i kateketens bok.)</a:t>
            </a:r>
            <a:endParaRPr lang="nb-NO" sz="15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Wingdings" panose="05000000000000000000" pitchFamily="2" charset="2"/>
              <a:buChar char=""/>
            </a:pPr>
            <a:r>
              <a:rPr lang="nb-NO" sz="1500" kern="10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Ser dere sammenhengen mellom historien med faren som mister sønnen sin (her i filmen) og Gud, som ofrer sin eneste sønn? Snakk om likhetene og ulikhetene her.</a:t>
            </a:r>
            <a:endParaRPr lang="nb-NO" sz="15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Wingdings" panose="05000000000000000000" pitchFamily="2" charset="2"/>
              <a:buChar char=""/>
            </a:pPr>
            <a:r>
              <a:rPr lang="nb-NO" sz="1500" kern="10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Når er denne faren et vanlig menneske, og det var ikke hele verden han skulle redde. Likevel måtte han velge mellom livet til sin sønn og livet til alle menneskene på toget. Var dette et riktig valg (det faren endte opp med å gjøre)?</a:t>
            </a:r>
            <a:endParaRPr lang="nb-NO" sz="15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Wingdings" panose="05000000000000000000" pitchFamily="2" charset="2"/>
              <a:buChar char=""/>
            </a:pPr>
            <a:r>
              <a:rPr lang="nb-NO" sz="1500" kern="10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Hva ville du ha gjort hvis du hadde vært i den samme situasjonen?</a:t>
            </a:r>
            <a:endParaRPr lang="nb-NO" sz="15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nb-NO" sz="1500">
              <a:solidFill>
                <a:schemeClr val="bg1"/>
              </a:solidFill>
            </a:endParaRPr>
          </a:p>
        </p:txBody>
      </p:sp>
    </p:spTree>
    <p:extLst>
      <p:ext uri="{BB962C8B-B14F-4D97-AF65-F5344CB8AC3E}">
        <p14:creationId xmlns:p14="http://schemas.microsoft.com/office/powerpoint/2010/main" val="64625710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6898-D2CE-FC7C-8EBF-BAB437808715}"/>
              </a:ext>
            </a:extLst>
          </p:cNvPr>
          <p:cNvSpPr>
            <a:spLocks noGrp="1"/>
          </p:cNvSpPr>
          <p:nvPr>
            <p:ph type="title"/>
          </p:nvPr>
        </p:nvSpPr>
        <p:spPr/>
        <p:txBody>
          <a:bodyPr>
            <a:normAutofit/>
          </a:bodyPr>
          <a:lstStyle/>
          <a:p>
            <a:r>
              <a:rPr lang="nb-NO" sz="2800" b="1" kern="100" dirty="0">
                <a:effectLst/>
                <a:ea typeface="Calibri" panose="020F0502020204030204" pitchFamily="34" charset="0"/>
                <a:cs typeface="Times New Roman" panose="02020603050405020304" pitchFamily="18" charset="0"/>
              </a:rPr>
              <a:t>Å ofre seg selv for andre </a:t>
            </a:r>
            <a:r>
              <a:rPr lang="nb-NO" sz="1800" kern="100" dirty="0">
                <a:effectLst/>
                <a:ea typeface="Calibri" panose="020F0502020204030204" pitchFamily="34" charset="0"/>
                <a:cs typeface="Times New Roman" panose="02020603050405020304" pitchFamily="18" charset="0"/>
              </a:rPr>
              <a:t>(Økt 1, Punkt 4)</a:t>
            </a:r>
            <a:b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Jesus visste han skulle lide og dø, men gikk gjennom dette, selv om det kommer frem i Bibelen at var redd og engstelig (da han satt og ba i Getsemane: Matt 26,36-46: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2"/>
              </a:rPr>
              <a:t>https://bibel.no/nettbibelen?book=MAT&amp;chapter=26</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 </a:t>
            </a:r>
            <a:endParaRPr lang="nb-NO" dirty="0"/>
          </a:p>
        </p:txBody>
      </p:sp>
      <p:sp>
        <p:nvSpPr>
          <p:cNvPr id="3" name="Content Placeholder 2">
            <a:extLst>
              <a:ext uri="{FF2B5EF4-FFF2-40B4-BE49-F238E27FC236}">
                <a16:creationId xmlns:a16="http://schemas.microsoft.com/office/drawing/2014/main" id="{7C8D21CD-0671-12FD-7732-D504FF0864B9}"/>
              </a:ext>
            </a:extLst>
          </p:cNvPr>
          <p:cNvSpPr>
            <a:spLocks noGrp="1"/>
          </p:cNvSpPr>
          <p:nvPr>
            <p:ph idx="1"/>
          </p:nvPr>
        </p:nvSpPr>
        <p:spPr>
          <a:xfrm>
            <a:off x="414068" y="1929384"/>
            <a:ext cx="11602528" cy="1659205"/>
          </a:xfrm>
        </p:spPr>
        <p:txBody>
          <a:bodyPr>
            <a:normAutofit lnSpcReduction="10000"/>
          </a:bodyPr>
          <a:lstStyle/>
          <a:p>
            <a:pPr marL="0" indent="0">
              <a:lnSpc>
                <a:spcPct val="107000"/>
              </a:lnSpc>
              <a:spcAft>
                <a:spcPts val="800"/>
              </a:spcAft>
              <a:buNone/>
            </a:pPr>
            <a:r>
              <a:rPr lang="nb-NO" sz="2200" b="1" kern="100" dirty="0">
                <a:effectLst/>
                <a:latin typeface="Calibri Light" panose="020F0302020204030204" pitchFamily="34" charset="0"/>
                <a:ea typeface="Calibri" panose="020F0502020204030204" pitchFamily="34" charset="0"/>
                <a:cs typeface="Times New Roman" panose="02020603050405020304" pitchFamily="18" charset="0"/>
              </a:rPr>
              <a:t>Jesus visste at resultatet av hans lidelse og død var så fantastisk godt, at det var det eneste riktige å gjøre.</a:t>
            </a:r>
            <a:endParaRPr lang="nb-NO" sz="1900" b="1"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1900" kern="100" dirty="0">
                <a:effectLst/>
                <a:latin typeface="Calibri Light" panose="020F0302020204030204" pitchFamily="34" charset="0"/>
                <a:ea typeface="Calibri" panose="020F0502020204030204" pitchFamily="34" charset="0"/>
                <a:cs typeface="Times New Roman" panose="02020603050405020304" pitchFamily="18" charset="0"/>
              </a:rPr>
              <a:t>I YOUCAT Konfirmant står det om noen mennesker som har ofret sitt liv for andre. Les om Agata </a:t>
            </a:r>
            <a:r>
              <a:rPr lang="nb-NO" sz="1900" kern="100" dirty="0" err="1">
                <a:effectLst/>
                <a:latin typeface="Calibri Light" panose="020F0302020204030204" pitchFamily="34" charset="0"/>
                <a:ea typeface="Calibri" panose="020F0502020204030204" pitchFamily="34" charset="0"/>
                <a:cs typeface="Times New Roman" panose="02020603050405020304" pitchFamily="18" charset="0"/>
              </a:rPr>
              <a:t>Mróz</a:t>
            </a:r>
            <a:r>
              <a:rPr lang="nb-NO" sz="1900" kern="100" dirty="0">
                <a:effectLst/>
                <a:latin typeface="Calibri Light" panose="020F0302020204030204" pitchFamily="34" charset="0"/>
                <a:ea typeface="Calibri" panose="020F0502020204030204" pitchFamily="34" charset="0"/>
                <a:cs typeface="Times New Roman" panose="02020603050405020304" pitchFamily="18" charset="0"/>
              </a:rPr>
              <a:t>, Maximilian Kolbe og Franz </a:t>
            </a:r>
            <a:r>
              <a:rPr lang="nb-NO" sz="1900" kern="100" dirty="0" err="1">
                <a:effectLst/>
                <a:latin typeface="Calibri Light" panose="020F0302020204030204" pitchFamily="34" charset="0"/>
                <a:ea typeface="Calibri" panose="020F0502020204030204" pitchFamily="34" charset="0"/>
                <a:cs typeface="Times New Roman" panose="02020603050405020304" pitchFamily="18" charset="0"/>
              </a:rPr>
              <a:t>Reinisch</a:t>
            </a:r>
            <a:r>
              <a:rPr lang="nb-NO" sz="1900" kern="100" dirty="0">
                <a:effectLst/>
                <a:latin typeface="Calibri Light" panose="020F0302020204030204" pitchFamily="34" charset="0"/>
                <a:ea typeface="Calibri" panose="020F0502020204030204" pitchFamily="34" charset="0"/>
                <a:cs typeface="Times New Roman" panose="02020603050405020304" pitchFamily="18" charset="0"/>
              </a:rPr>
              <a:t> fra side 42 og 43</a:t>
            </a:r>
            <a:r>
              <a:rPr lang="nb-NO" sz="2100" kern="100" dirty="0">
                <a:effectLst/>
                <a:latin typeface="Calibri Light" panose="020F0302020204030204" pitchFamily="34" charset="0"/>
                <a:ea typeface="Calibri" panose="020F0502020204030204" pitchFamily="34" charset="0"/>
                <a:cs typeface="Times New Roman" panose="02020603050405020304" pitchFamily="18" charset="0"/>
              </a:rPr>
              <a:t>.</a:t>
            </a:r>
            <a:endParaRPr lang="nb-NO" sz="2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ED187F4-DE72-4E56-FF7B-21C9C0A11E59}"/>
              </a:ext>
            </a:extLst>
          </p:cNvPr>
          <p:cNvSpPr txBox="1"/>
          <p:nvPr/>
        </p:nvSpPr>
        <p:spPr>
          <a:xfrm>
            <a:off x="1272309" y="3687053"/>
            <a:ext cx="6748470" cy="3406702"/>
          </a:xfrm>
          <a:prstGeom prst="rect">
            <a:avLst/>
          </a:prstGeom>
          <a:noFill/>
        </p:spPr>
        <p:txBody>
          <a:bodyPr wrap="square" rtlCol="0">
            <a:spAutoFit/>
          </a:bodyPr>
          <a:lstStyle/>
          <a:p>
            <a:pPr>
              <a:lnSpc>
                <a:spcPct val="107000"/>
              </a:lnSpc>
              <a:spcAft>
                <a:spcPts val="800"/>
              </a:spcAft>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Snakk sammen om det disse tre menneskene gjorde.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Var det riktige valg de tok (disse tre), mener dere? Diskuter gjerne hver enkelt av dem sine historier.</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Ville dere gjort andre valg hvis dere var i en slik situasjon der det var enten deg eller en annen (eller flere andre) som måtte dø?</a:t>
            </a:r>
            <a:b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b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Tilleggsspørsmål: </a:t>
            </a:r>
            <a:r>
              <a:rPr lang="nb-NO" sz="1400" kern="100" dirty="0">
                <a:effectLst/>
                <a:latin typeface="Calibri Light" panose="020F0302020204030204" pitchFamily="34" charset="0"/>
                <a:ea typeface="Calibri" panose="020F0502020204030204" pitchFamily="34" charset="0"/>
                <a:cs typeface="Times New Roman" panose="02020603050405020304" pitchFamily="18" charset="0"/>
              </a:rPr>
              <a:t>Hva ville du tenkt hvis du plutselig skulle dø? Selv om dette var et valg du selv gjorde, så ville du mest sannsynlig ikke valgt å dø hvis det ikke var behov for det? Så: Hvilke tanker tror du ville vandre gjennom hodet ditt hvis du plutselig skjønte du skulle dø? Ville det hatt noe å si hva slags </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6" name="Picture 5">
            <a:extLst>
              <a:ext uri="{FF2B5EF4-FFF2-40B4-BE49-F238E27FC236}">
                <a16:creationId xmlns:a16="http://schemas.microsoft.com/office/drawing/2014/main" id="{E51DD54D-53FA-F9B3-6793-F4C939919DA8}"/>
              </a:ext>
            </a:extLst>
          </p:cNvPr>
          <p:cNvPicPr>
            <a:picLocks noChangeAspect="1"/>
          </p:cNvPicPr>
          <p:nvPr/>
        </p:nvPicPr>
        <p:blipFill>
          <a:blip r:embed="rId3"/>
          <a:stretch>
            <a:fillRect/>
          </a:stretch>
        </p:blipFill>
        <p:spPr>
          <a:xfrm>
            <a:off x="8282386" y="3502325"/>
            <a:ext cx="1725318" cy="2499577"/>
          </a:xfrm>
          <a:prstGeom prst="rect">
            <a:avLst/>
          </a:prstGeom>
        </p:spPr>
      </p:pic>
    </p:spTree>
    <p:extLst>
      <p:ext uri="{BB962C8B-B14F-4D97-AF65-F5344CB8AC3E}">
        <p14:creationId xmlns:p14="http://schemas.microsoft.com/office/powerpoint/2010/main" val="427218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2532-D805-EFB5-83DB-284CDBEE4F92}"/>
              </a:ext>
            </a:extLst>
          </p:cNvPr>
          <p:cNvSpPr>
            <a:spLocks noGrp="1"/>
          </p:cNvSpPr>
          <p:nvPr>
            <p:ph type="title"/>
          </p:nvPr>
        </p:nvSpPr>
        <p:spPr/>
        <p:txBody>
          <a:bodyPr/>
          <a:lstStyle/>
          <a:p>
            <a:r>
              <a:rPr lang="nb-NO" dirty="0"/>
              <a:t>Jesus ofret seg for oss</a:t>
            </a:r>
          </a:p>
        </p:txBody>
      </p:sp>
      <p:sp>
        <p:nvSpPr>
          <p:cNvPr id="3" name="Content Placeholder 2">
            <a:extLst>
              <a:ext uri="{FF2B5EF4-FFF2-40B4-BE49-F238E27FC236}">
                <a16:creationId xmlns:a16="http://schemas.microsoft.com/office/drawing/2014/main" id="{E1A67BE3-B7F7-FFBC-7EF5-8895D4221655}"/>
              </a:ext>
            </a:extLst>
          </p:cNvPr>
          <p:cNvSpPr>
            <a:spLocks noGrp="1"/>
          </p:cNvSpPr>
          <p:nvPr>
            <p:ph idx="1"/>
          </p:nvPr>
        </p:nvSpPr>
        <p:spPr>
          <a:xfrm>
            <a:off x="838200" y="1929384"/>
            <a:ext cx="10515600" cy="2910035"/>
          </a:xfrm>
        </p:spPr>
        <p:txBody>
          <a:bodyPr>
            <a:normAutofit/>
          </a:bodyPr>
          <a:lstStyle/>
          <a:p>
            <a:pPr marL="0" indent="0">
              <a:lnSpc>
                <a:spcPct val="107000"/>
              </a:lnSpc>
              <a:spcAft>
                <a:spcPts val="800"/>
              </a:spcAft>
              <a:buNone/>
            </a:pPr>
            <a:r>
              <a:rPr lang="nb-NO" sz="2000" b="1" kern="100" dirty="0">
                <a:effectLst/>
                <a:latin typeface="Calibri Light" panose="020F0302020204030204" pitchFamily="34" charset="0"/>
                <a:ea typeface="Calibri" panose="020F0502020204030204" pitchFamily="34" charset="0"/>
                <a:cs typeface="Times New Roman" panose="02020603050405020304" pitchFamily="18" charset="0"/>
              </a:rPr>
              <a:t>Tilbake til YOUCAT Konfirmantboka, og også YOUCAT Katekismen.</a:t>
            </a:r>
            <a:r>
              <a:rPr lang="nb-NO" sz="20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Les sammen eller hver for dere gjennom sidene 36 – 41 i Konfirmantboka. Her går dere nærmere inn på hvorfor Jesus ofret seg for oss.</a:t>
            </a:r>
            <a:br>
              <a:rPr lang="nb-NO" sz="1600" kern="100" dirty="0">
                <a:latin typeface="Calibri" panose="020F0502020204030204" pitchFamily="34" charset="0"/>
                <a:ea typeface="Calibri" panose="020F0502020204030204" pitchFamily="34" charset="0"/>
                <a:cs typeface="Times New Roman" panose="02020603050405020304" pitchFamily="18" charset="0"/>
              </a:rPr>
            </a:br>
            <a:br>
              <a:rPr lang="nb-NO" sz="1600" kern="100" dirty="0">
                <a:latin typeface="Calibri" panose="020F0502020204030204" pitchFamily="34" charset="0"/>
                <a:ea typeface="Calibri" panose="020F0502020204030204" pitchFamily="34" charset="0"/>
                <a:cs typeface="Times New Roman" panose="02020603050405020304" pitchFamily="18" charset="0"/>
              </a:rPr>
            </a:b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I margene står det flere referanser til YOUCAT Katekismen. Det står også noen referanser til Bibelen. Disse er det lurt å slå opp mens dere leser for å få en bedre og dypere innsikt i hver av temaene dere tar for dere.</a:t>
            </a:r>
            <a:b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br>
            <a:b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I første omgang er det snakk om Y # 96, 94, 98, 101, 102, 99 og 100.</a:t>
            </a:r>
            <a:b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br>
            <a:b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2000" b="1" kern="100" dirty="0">
                <a:effectLst/>
                <a:latin typeface="Calibri Light" panose="020F0302020204030204" pitchFamily="34" charset="0"/>
                <a:ea typeface="Calibri" panose="020F0502020204030204" pitchFamily="34" charset="0"/>
                <a:cs typeface="Times New Roman" panose="02020603050405020304" pitchFamily="18" charset="0"/>
              </a:rPr>
              <a:t>Det kan være en god idé å reflektere over spørsmålene noe </a:t>
            </a:r>
            <a:r>
              <a:rPr lang="nb-NO" sz="1400" i="1" kern="100" dirty="0">
                <a:effectLst/>
                <a:latin typeface="Calibri Light" panose="020F0302020204030204" pitchFamily="34" charset="0"/>
                <a:ea typeface="Calibri" panose="020F0502020204030204" pitchFamily="34" charset="0"/>
                <a:cs typeface="Times New Roman" panose="02020603050405020304" pitchFamily="18" charset="0"/>
              </a:rPr>
              <a:t>(i grupper og/eller i plenum), </a:t>
            </a:r>
            <a:r>
              <a:rPr lang="nb-NO" sz="1800" i="1" kern="100" dirty="0">
                <a:effectLst/>
                <a:latin typeface="Calibri Light" panose="020F0302020204030204" pitchFamily="34" charset="0"/>
                <a:ea typeface="Calibri" panose="020F0502020204030204" pitchFamily="34" charset="0"/>
                <a:cs typeface="Times New Roman" panose="02020603050405020304" pitchFamily="18" charset="0"/>
              </a:rPr>
              <a:t>før</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dere slår disse opp i YOUCAT Katekismen.  </a:t>
            </a:r>
            <a:r>
              <a:rPr lang="nb-NO" sz="1400" i="1" kern="100" dirty="0">
                <a:effectLst/>
                <a:latin typeface="Calibri Light" panose="020F0302020204030204" pitchFamily="34" charset="0"/>
                <a:ea typeface="Calibri" panose="020F0502020204030204" pitchFamily="34" charset="0"/>
                <a:cs typeface="Times New Roman" panose="02020603050405020304" pitchFamily="18" charset="0"/>
              </a:rPr>
              <a:t>(Beskjed til Kateketen deres: Det er svarene dere får i YOUCAT Katekismen som er selve ressursen (R) her.)</a:t>
            </a:r>
            <a:endParaRPr lang="nb-NO" sz="18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4067DBB-626E-BDD5-478B-1474F6305FB8}"/>
              </a:ext>
            </a:extLst>
          </p:cNvPr>
          <p:cNvSpPr txBox="1"/>
          <p:nvPr/>
        </p:nvSpPr>
        <p:spPr>
          <a:xfrm>
            <a:off x="838200" y="5029200"/>
            <a:ext cx="7883106" cy="1508105"/>
          </a:xfrm>
          <a:prstGeom prst="rect">
            <a:avLst/>
          </a:prstGeom>
          <a:noFill/>
        </p:spPr>
        <p:txBody>
          <a:bodyPr wrap="square" rtlCol="0">
            <a:spAutoFit/>
          </a:bodyPr>
          <a:lstStyle/>
          <a:p>
            <a:r>
              <a:rPr lang="nb-NO" sz="2000" b="1" kern="100" dirty="0">
                <a:effectLst/>
                <a:latin typeface="Calibri Light" panose="020F0302020204030204" pitchFamily="34" charset="0"/>
                <a:ea typeface="Calibri" panose="020F0502020204030204" pitchFamily="34" charset="0"/>
                <a:cs typeface="Times New Roman" panose="02020603050405020304" pitchFamily="18" charset="0"/>
              </a:rPr>
              <a:t>«Stedfortredelsens hemmelig»</a:t>
            </a:r>
            <a:b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Avslutt gjerne denne økta med å lese de to siste sidene i dette kapitlet i Konfirmantboka (kap. 5, s. 44 – 45). Igjen er det lur tå få med seg det som står i margene, og gjerne diskutere YOUCAT Katekisme spørsmålene litt dere imellom, før dere dere slår dem opp.</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7631D77-5ECD-6C7A-A4F8-754F5A50370A}"/>
              </a:ext>
            </a:extLst>
          </p:cNvPr>
          <p:cNvPicPr>
            <a:picLocks noChangeAspect="1"/>
          </p:cNvPicPr>
          <p:nvPr/>
        </p:nvPicPr>
        <p:blipFill>
          <a:blip r:embed="rId2"/>
          <a:stretch>
            <a:fillRect/>
          </a:stretch>
        </p:blipFill>
        <p:spPr>
          <a:xfrm>
            <a:off x="8651169" y="4817093"/>
            <a:ext cx="1405559" cy="1932317"/>
          </a:xfrm>
          <a:prstGeom prst="rect">
            <a:avLst/>
          </a:prstGeom>
        </p:spPr>
      </p:pic>
    </p:spTree>
    <p:extLst>
      <p:ext uri="{BB962C8B-B14F-4D97-AF65-F5344CB8AC3E}">
        <p14:creationId xmlns:p14="http://schemas.microsoft.com/office/powerpoint/2010/main" val="367635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D2D75-99D0-8A58-0429-D99078490E45}"/>
              </a:ext>
            </a:extLst>
          </p:cNvPr>
          <p:cNvSpPr>
            <a:spLocks noGrp="1"/>
          </p:cNvSpPr>
          <p:nvPr>
            <p:ph type="title"/>
          </p:nvPr>
        </p:nvSpPr>
        <p:spPr>
          <a:xfrm>
            <a:off x="440925" y="365125"/>
            <a:ext cx="11351383" cy="1325563"/>
          </a:xfrm>
        </p:spPr>
        <p:txBody>
          <a:bodyPr>
            <a:normAutofit/>
          </a:bodyPr>
          <a:lstStyle/>
          <a:p>
            <a:r>
              <a:rPr lang="nb-NO" kern="100" dirty="0">
                <a:effectLst/>
                <a:ea typeface="Calibri" panose="020F0502020204030204" pitchFamily="34" charset="0"/>
                <a:cs typeface="Times New Roman" panose="02020603050405020304" pitchFamily="18" charset="0"/>
              </a:rPr>
              <a:t>Kommunionens sakrament, messen og fastetiden </a:t>
            </a:r>
            <a:r>
              <a:rPr lang="nb-NO" sz="2800" kern="100" dirty="0">
                <a:effectLst/>
                <a:latin typeface="Calibri Light" panose="020F0302020204030204" pitchFamily="34" charset="0"/>
                <a:ea typeface="Calibri Light" panose="020F0302020204030204" pitchFamily="34" charset="0"/>
                <a:cs typeface="Calibri Light" panose="020F0302020204030204" pitchFamily="34" charset="0"/>
              </a:rPr>
              <a:t>– Økt 2</a:t>
            </a:r>
            <a:endParaRPr lang="nb-NO" sz="16600" dirty="0"/>
          </a:p>
        </p:txBody>
      </p:sp>
      <p:sp>
        <p:nvSpPr>
          <p:cNvPr id="3" name="Content Placeholder 2">
            <a:extLst>
              <a:ext uri="{FF2B5EF4-FFF2-40B4-BE49-F238E27FC236}">
                <a16:creationId xmlns:a16="http://schemas.microsoft.com/office/drawing/2014/main" id="{33BF8E4D-5A37-19A6-450D-2DDBE1A86DFA}"/>
              </a:ext>
            </a:extLst>
          </p:cNvPr>
          <p:cNvSpPr>
            <a:spLocks noGrp="1"/>
          </p:cNvSpPr>
          <p:nvPr>
            <p:ph idx="1"/>
          </p:nvPr>
        </p:nvSpPr>
        <p:spPr>
          <a:xfrm>
            <a:off x="440925" y="2179549"/>
            <a:ext cx="2862533" cy="4313325"/>
          </a:xfrm>
        </p:spPr>
        <p:txBody>
          <a:bodyPr>
            <a:normAutofit fontScale="85000" lnSpcReduction="20000"/>
          </a:bodyPr>
          <a:lstStyle/>
          <a:p>
            <a:pPr marL="0" indent="0">
              <a:buNone/>
            </a:pPr>
            <a:r>
              <a:rPr lang="nb-NO" sz="1800" b="1" kern="100" dirty="0">
                <a:effectLst/>
                <a:latin typeface="Calibri Light" panose="020F0302020204030204" pitchFamily="34" charset="0"/>
                <a:ea typeface="Calibri" panose="020F0502020204030204" pitchFamily="34" charset="0"/>
              </a:rPr>
              <a:t>Å få kommunion for første gang – «Førstekommunionen»</a:t>
            </a:r>
          </a:p>
          <a:p>
            <a:pPr marL="0" indent="0">
              <a:buNone/>
            </a:pPr>
            <a:endParaRPr lang="nb-NO" sz="1800" b="1" kern="100" dirty="0">
              <a:latin typeface="Calibri Light" panose="020F0302020204030204" pitchFamily="34" charset="0"/>
              <a:ea typeface="Calibri" panose="020F0502020204030204" pitchFamily="34" charset="0"/>
            </a:endParaRPr>
          </a:p>
          <a:p>
            <a:pPr marL="0" indent="0">
              <a:buNone/>
            </a:pPr>
            <a:r>
              <a:rPr lang="nb-NO" sz="1800" kern="100" dirty="0">
                <a:effectLst/>
                <a:latin typeface="Calibri Light" panose="020F0302020204030204" pitchFamily="34" charset="0"/>
                <a:ea typeface="Calibri" panose="020F0502020204030204" pitchFamily="34" charset="0"/>
              </a:rPr>
              <a:t>Før man konfirmeres skal man ha mottatt kommunionen for første gang, slik at man fullt ut kan delta i messen når man er ferdig konfirmert. I Norge er det vanlig å motta førstkommunionen i 3.klasse (det har det vært i mange år når denne ressursen blir skrevet), men det kan være at noen av dere konfirmanter skal motta den nå, enten i selve konfirmasjonsmessen, eller en stund før dere skal konfirmeres. Da går dere kanskje til ekstraundervisning for å lære om hva selve kommunionen betyr. </a:t>
            </a:r>
            <a:endParaRPr lang="nb-NO" dirty="0"/>
          </a:p>
        </p:txBody>
      </p:sp>
      <p:pic>
        <p:nvPicPr>
          <p:cNvPr id="4" name="Picture 3">
            <a:extLst>
              <a:ext uri="{FF2B5EF4-FFF2-40B4-BE49-F238E27FC236}">
                <a16:creationId xmlns:a16="http://schemas.microsoft.com/office/drawing/2014/main" id="{8A3F913B-9ECD-215D-1DB6-ED26D9FED2BB}"/>
              </a:ext>
            </a:extLst>
          </p:cNvPr>
          <p:cNvPicPr>
            <a:picLocks noChangeAspect="1"/>
          </p:cNvPicPr>
          <p:nvPr/>
        </p:nvPicPr>
        <p:blipFill>
          <a:blip r:embed="rId2"/>
          <a:stretch>
            <a:fillRect/>
          </a:stretch>
        </p:blipFill>
        <p:spPr>
          <a:xfrm>
            <a:off x="3640881" y="1806716"/>
            <a:ext cx="1949036" cy="2566231"/>
          </a:xfrm>
          <a:prstGeom prst="rect">
            <a:avLst/>
          </a:prstGeom>
        </p:spPr>
      </p:pic>
      <p:sp>
        <p:nvSpPr>
          <p:cNvPr id="5" name="TextBox 4">
            <a:extLst>
              <a:ext uri="{FF2B5EF4-FFF2-40B4-BE49-F238E27FC236}">
                <a16:creationId xmlns:a16="http://schemas.microsoft.com/office/drawing/2014/main" id="{2D8153C1-0DE6-AB7B-6E6B-5746E9B505D5}"/>
              </a:ext>
            </a:extLst>
          </p:cNvPr>
          <p:cNvSpPr txBox="1"/>
          <p:nvPr/>
        </p:nvSpPr>
        <p:spPr>
          <a:xfrm>
            <a:off x="6927011" y="2013527"/>
            <a:ext cx="5089585" cy="7437613"/>
          </a:xfrm>
          <a:prstGeom prst="rect">
            <a:avLst/>
          </a:prstGeom>
          <a:noFill/>
        </p:spPr>
        <p:txBody>
          <a:bodyPr wrap="square" rtlCol="0">
            <a:spAutoFit/>
          </a:bodyPr>
          <a:lstStyle/>
          <a:p>
            <a:endParaRPr lang="nb-NO" b="1" kern="100" dirty="0">
              <a:latin typeface="Calibri Light" panose="020F03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nb-NO" sz="1400" kern="100" dirty="0">
                <a:effectLst/>
                <a:latin typeface="Calibri Light" panose="020F0302020204030204" pitchFamily="34" charset="0"/>
                <a:ea typeface="Calibri" panose="020F0502020204030204" pitchFamily="34" charset="0"/>
                <a:cs typeface="Times New Roman" panose="02020603050405020304" pitchFamily="18" charset="0"/>
              </a:rPr>
              <a:t>Hva skjedde under førstekommunionsmessen?</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14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400" kern="100" dirty="0">
                <a:effectLst/>
                <a:latin typeface="Calibri Light" panose="020F0302020204030204" pitchFamily="34" charset="0"/>
                <a:ea typeface="Calibri" panose="020F0502020204030204" pitchFamily="34" charset="0"/>
                <a:cs typeface="Times New Roman" panose="02020603050405020304" pitchFamily="18" charset="0"/>
              </a:rPr>
              <a:t>Hva lærte dere om kommunionen før dere skulle motta den for første gang? (Her kan dere også godt snakke om hva dere kan nå om selve kommunionen og hva kommunionen egentlig er.)</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14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400" kern="100" dirty="0">
                <a:effectLst/>
                <a:latin typeface="Calibri Light" panose="020F0302020204030204" pitchFamily="34" charset="0"/>
                <a:ea typeface="Calibri" panose="020F0502020204030204" pitchFamily="34" charset="0"/>
                <a:cs typeface="Times New Roman" panose="02020603050405020304" pitchFamily="18" charset="0"/>
              </a:rPr>
              <a:t>Hvorfor tror dere Kirken krever at man skal forberede seg i både ett og to år før man kan motta kommunion for første gang?</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14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400" kern="100" dirty="0">
                <a:effectLst/>
                <a:latin typeface="Calibri Light" panose="020F0302020204030204" pitchFamily="34" charset="0"/>
                <a:ea typeface="Calibri" panose="020F0502020204030204" pitchFamily="34" charset="0"/>
                <a:cs typeface="Times New Roman" panose="02020603050405020304" pitchFamily="18" charset="0"/>
              </a:rPr>
              <a:t>I mange andre kristne trossamfunn har de også nattverd (kommunion), men mange av disse trossamfunnene krever ikke noen forberedelsestid. Hvorfor tror dere det er slik at hvem som helst – uansett alder – kan motta kommunion der?</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14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1400" kern="100" dirty="0">
                <a:effectLst/>
                <a:latin typeface="Calibri Light" panose="020F0302020204030204" pitchFamily="34" charset="0"/>
                <a:ea typeface="Calibri" panose="020F0502020204030204" pitchFamily="34" charset="0"/>
                <a:cs typeface="Times New Roman" panose="02020603050405020304" pitchFamily="18" charset="0"/>
              </a:rPr>
              <a:t>Hva er det som er annerledes med vår (katolske) kommunion og den som foregår i mange andre kirkesamfunn? </a:t>
            </a:r>
            <a:r>
              <a:rPr lang="nb-NO" sz="1400" u="sng" kern="100" dirty="0">
                <a:effectLst/>
                <a:latin typeface="Calibri Light" panose="020F0302020204030204" pitchFamily="34" charset="0"/>
                <a:ea typeface="Calibri" panose="020F0502020204030204" pitchFamily="34" charset="0"/>
                <a:cs typeface="Times New Roman" panose="02020603050405020304" pitchFamily="18" charset="0"/>
              </a:rPr>
              <a:t>Hint</a:t>
            </a:r>
            <a:r>
              <a:rPr lang="nb-NO" sz="1400" kern="100" dirty="0">
                <a:effectLst/>
                <a:latin typeface="Calibri Light" panose="020F0302020204030204" pitchFamily="34" charset="0"/>
                <a:ea typeface="Calibri" panose="020F0502020204030204" pitchFamily="34" charset="0"/>
                <a:cs typeface="Times New Roman" panose="02020603050405020304" pitchFamily="18" charset="0"/>
              </a:rPr>
              <a:t>: Tenk på hva som skjer med brødet og vinen i messen før dette deles ut.</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b="1" kern="100" dirty="0">
              <a:latin typeface="Calibri Light" panose="020F0302020204030204" pitchFamily="34" charset="0"/>
              <a:ea typeface="Calibri" panose="020F0502020204030204" pitchFamily="34" charset="0"/>
            </a:endParaRPr>
          </a:p>
          <a:p>
            <a:endParaRPr lang="nb-NO" b="1" kern="100" dirty="0">
              <a:latin typeface="Calibri Light" panose="020F0302020204030204" pitchFamily="34" charset="0"/>
              <a:ea typeface="Calibri" panose="020F0502020204030204" pitchFamily="34" charset="0"/>
            </a:endParaRPr>
          </a:p>
          <a:p>
            <a:endParaRPr lang="nb-NO" b="1" kern="100" dirty="0">
              <a:latin typeface="Calibri Light" panose="020F0302020204030204" pitchFamily="34" charset="0"/>
              <a:ea typeface="Calibri" panose="020F0502020204030204" pitchFamily="34" charset="0"/>
            </a:endParaRPr>
          </a:p>
          <a:p>
            <a:endParaRPr lang="nb-NO" b="1" kern="100" dirty="0">
              <a:latin typeface="Calibri Light" panose="020F0302020204030204" pitchFamily="34" charset="0"/>
              <a:ea typeface="Calibri" panose="020F0502020204030204" pitchFamily="34" charset="0"/>
            </a:endParaRPr>
          </a:p>
          <a:p>
            <a:endParaRPr lang="nb-NO" b="1" kern="100" dirty="0">
              <a:latin typeface="Calibri Light" panose="020F0302020204030204" pitchFamily="34" charset="0"/>
              <a:ea typeface="Calibri" panose="020F0502020204030204" pitchFamily="34" charset="0"/>
            </a:endParaRPr>
          </a:p>
          <a:p>
            <a:endParaRPr lang="nb-NO" b="1" kern="100" dirty="0">
              <a:latin typeface="Calibri Light" panose="020F0302020204030204" pitchFamily="34" charset="0"/>
              <a:ea typeface="Calibri" panose="020F0502020204030204" pitchFamily="34" charset="0"/>
            </a:endParaRPr>
          </a:p>
          <a:p>
            <a:endParaRPr lang="nb-NO" b="1" kern="100" dirty="0">
              <a:latin typeface="Calibri Light" panose="020F0302020204030204" pitchFamily="34" charset="0"/>
              <a:ea typeface="Calibri" panose="020F0502020204030204" pitchFamily="34" charset="0"/>
            </a:endParaRPr>
          </a:p>
          <a:p>
            <a:endParaRPr lang="nb-NO" b="1" kern="100" dirty="0">
              <a:latin typeface="Calibri Light" panose="020F0302020204030204" pitchFamily="34" charset="0"/>
              <a:ea typeface="Calibri" panose="020F0502020204030204" pitchFamily="34" charset="0"/>
            </a:endParaRPr>
          </a:p>
          <a:p>
            <a:endParaRPr lang="nb-NO" b="1" kern="100" dirty="0">
              <a:latin typeface="Calibri Light" panose="020F0302020204030204" pitchFamily="34" charset="0"/>
              <a:ea typeface="Calibri" panose="020F0502020204030204" pitchFamily="34" charset="0"/>
            </a:endParaRPr>
          </a:p>
          <a:p>
            <a:endParaRPr lang="nb-NO" b="1" kern="100" dirty="0">
              <a:latin typeface="Calibri Light" panose="020F0302020204030204" pitchFamily="34" charset="0"/>
              <a:ea typeface="Calibri" panose="020F0502020204030204" pitchFamily="34" charset="0"/>
            </a:endParaRPr>
          </a:p>
          <a:p>
            <a:endParaRPr lang="nb-NO" dirty="0"/>
          </a:p>
        </p:txBody>
      </p:sp>
      <p:sp>
        <p:nvSpPr>
          <p:cNvPr id="6" name="TextBox 5">
            <a:extLst>
              <a:ext uri="{FF2B5EF4-FFF2-40B4-BE49-F238E27FC236}">
                <a16:creationId xmlns:a16="http://schemas.microsoft.com/office/drawing/2014/main" id="{5167B4FD-21FC-5321-029B-B9077B477324}"/>
              </a:ext>
            </a:extLst>
          </p:cNvPr>
          <p:cNvSpPr txBox="1"/>
          <p:nvPr/>
        </p:nvSpPr>
        <p:spPr>
          <a:xfrm>
            <a:off x="3899140" y="4666891"/>
            <a:ext cx="3027871" cy="2308324"/>
          </a:xfrm>
          <a:prstGeom prst="rect">
            <a:avLst/>
          </a:prstGeom>
          <a:noFill/>
        </p:spPr>
        <p:txBody>
          <a:bodyPr wrap="square" rtlCol="0">
            <a:spAutoFit/>
          </a:bodyPr>
          <a:lstStyle/>
          <a:p>
            <a:r>
              <a:rPr lang="nb-NO" sz="1800" kern="100" dirty="0">
                <a:effectLst/>
                <a:latin typeface="Calibri Light" panose="020F0302020204030204" pitchFamily="34" charset="0"/>
                <a:ea typeface="Calibri" panose="020F0502020204030204" pitchFamily="34" charset="0"/>
              </a:rPr>
              <a:t>Selv om dere da ikke har deltatt i kommunionen ennå, kan dere nok greie å henge med sammen med de andre på </a:t>
            </a:r>
            <a:r>
              <a:rPr lang="nb-NO" sz="1800" b="1" kern="100" dirty="0">
                <a:effectLst/>
                <a:latin typeface="Calibri Light" panose="020F0302020204030204" pitchFamily="34" charset="0"/>
                <a:ea typeface="Calibri" panose="020F0502020204030204" pitchFamily="34" charset="0"/>
              </a:rPr>
              <a:t>disse refleksjonsspørsmålene om førstekommunionen:</a:t>
            </a:r>
          </a:p>
          <a:p>
            <a:endParaRPr lang="nb-NO" dirty="0"/>
          </a:p>
        </p:txBody>
      </p:sp>
    </p:spTree>
    <p:extLst>
      <p:ext uri="{BB962C8B-B14F-4D97-AF65-F5344CB8AC3E}">
        <p14:creationId xmlns:p14="http://schemas.microsoft.com/office/powerpoint/2010/main" val="230771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99B9-E53B-E02A-7417-2C6FBC067A22}"/>
              </a:ext>
            </a:extLst>
          </p:cNvPr>
          <p:cNvSpPr>
            <a:spLocks noGrp="1"/>
          </p:cNvSpPr>
          <p:nvPr>
            <p:ph type="title"/>
          </p:nvPr>
        </p:nvSpPr>
        <p:spPr/>
        <p:txBody>
          <a:bodyPr>
            <a:noAutofit/>
          </a:bodyPr>
          <a:lstStyle/>
          <a:p>
            <a:r>
              <a:rPr lang="nb-NO" sz="4800" b="1" kern="100" dirty="0">
                <a:effectLst/>
                <a:ea typeface="Calibri" panose="020F0502020204030204" pitchFamily="34" charset="0"/>
                <a:cs typeface="Times New Roman" panose="02020603050405020304" pitchFamily="18" charset="0"/>
              </a:rPr>
              <a:t>Her kommer en litt vrien nøtt … kanskje </a:t>
            </a:r>
            <a:r>
              <a:rPr lang="nb-NO" sz="4800" b="1" kern="100" dirty="0">
                <a:solidFill>
                  <a:srgbClr val="F4B083"/>
                </a:solidFill>
                <a:effectLst/>
                <a:latin typeface="Segoe UI Emoji" panose="020B0502040204020203" pitchFamily="34" charset="0"/>
                <a:ea typeface="Calibri" panose="020F0502020204030204" pitchFamily="34" charset="0"/>
                <a:cs typeface="Segoe UI Emoji" panose="020B0502040204020203" pitchFamily="34" charset="0"/>
              </a:rPr>
              <a:t>🤔</a:t>
            </a:r>
            <a:endParaRPr lang="nb-NO" sz="6600" dirty="0"/>
          </a:p>
        </p:txBody>
      </p:sp>
      <p:sp>
        <p:nvSpPr>
          <p:cNvPr id="3" name="Content Placeholder 2">
            <a:extLst>
              <a:ext uri="{FF2B5EF4-FFF2-40B4-BE49-F238E27FC236}">
                <a16:creationId xmlns:a16="http://schemas.microsoft.com/office/drawing/2014/main" id="{809EE342-09F9-1591-9D26-43D8BA75D73E}"/>
              </a:ext>
            </a:extLst>
          </p:cNvPr>
          <p:cNvSpPr>
            <a:spLocks noGrp="1"/>
          </p:cNvSpPr>
          <p:nvPr>
            <p:ph idx="1"/>
          </p:nvPr>
        </p:nvSpPr>
        <p:spPr>
          <a:xfrm>
            <a:off x="198408" y="1929384"/>
            <a:ext cx="11809562" cy="1325563"/>
          </a:xfrm>
        </p:spPr>
        <p:txBody>
          <a:bodyPr>
            <a:normAutofit/>
          </a:bodyPr>
          <a:lstStyle/>
          <a:p>
            <a:pPr marL="0" indent="0" algn="ctr">
              <a:buNone/>
            </a:pPr>
            <a:r>
              <a:rPr lang="nb-NO" sz="2600" b="1" kern="100" dirty="0">
                <a:effectLst/>
                <a:latin typeface="Calibri Light" panose="020F0302020204030204" pitchFamily="34" charset="0"/>
                <a:ea typeface="Calibri" panose="020F0502020204030204" pitchFamily="34" charset="0"/>
                <a:cs typeface="Times New Roman" panose="02020603050405020304" pitchFamily="18" charset="0"/>
              </a:rPr>
              <a:t>Hvor mange sammenligninger</a:t>
            </a:r>
            <a:r>
              <a:rPr lang="nb-NO" sz="2600" kern="100" dirty="0">
                <a:effectLst/>
                <a:latin typeface="Calibri Light" panose="020F0302020204030204" pitchFamily="34" charset="0"/>
                <a:ea typeface="Calibri" panose="020F0502020204030204" pitchFamily="34" charset="0"/>
                <a:cs typeface="Times New Roman" panose="02020603050405020304" pitchFamily="18" charset="0"/>
              </a:rPr>
              <a:t> greier dere å lage </a:t>
            </a:r>
            <a:r>
              <a:rPr lang="nb-NO" sz="2600" b="1" kern="100" dirty="0">
                <a:effectLst/>
                <a:latin typeface="Calibri Light" panose="020F0302020204030204" pitchFamily="34" charset="0"/>
                <a:ea typeface="Calibri" panose="020F0502020204030204" pitchFamily="34" charset="0"/>
                <a:cs typeface="Times New Roman" panose="02020603050405020304" pitchFamily="18" charset="0"/>
              </a:rPr>
              <a:t>mellom messen og fastetiden/påsken</a:t>
            </a:r>
            <a:r>
              <a:rPr lang="nb-NO" sz="2600" kern="100" dirty="0">
                <a:effectLst/>
                <a:latin typeface="Calibri Light" panose="020F0302020204030204" pitchFamily="34" charset="0"/>
                <a:ea typeface="Calibri" panose="020F0502020204030204" pitchFamily="34" charset="0"/>
                <a:cs typeface="Times New Roman" panose="02020603050405020304" pitchFamily="18" charset="0"/>
              </a:rPr>
              <a:t>?</a:t>
            </a:r>
            <a:br>
              <a:rPr lang="nb-NO" sz="2600"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2600" kern="100" dirty="0">
                <a:effectLst/>
                <a:latin typeface="Calibri Light" panose="020F0302020204030204" pitchFamily="34" charset="0"/>
                <a:ea typeface="Calibri" panose="020F0502020204030204" pitchFamily="34" charset="0"/>
                <a:cs typeface="Times New Roman" panose="02020603050405020304" pitchFamily="18" charset="0"/>
              </a:rPr>
              <a:t> </a:t>
            </a:r>
            <a:br>
              <a:rPr lang="nb-NO" sz="2000"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2000" b="1" u="sng" kern="100" dirty="0">
                <a:effectLst/>
                <a:latin typeface="Calibri Light" panose="020F0302020204030204" pitchFamily="34" charset="0"/>
                <a:ea typeface="Calibri" panose="020F0502020204030204" pitchFamily="34" charset="0"/>
                <a:cs typeface="Times New Roman" panose="02020603050405020304" pitchFamily="18" charset="0"/>
              </a:rPr>
              <a:t>Hint</a:t>
            </a:r>
            <a:r>
              <a:rPr lang="nb-NO" sz="2000" b="1"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2000" kern="100" dirty="0">
                <a:effectLst/>
                <a:latin typeface="Calibri Light" panose="020F0302020204030204" pitchFamily="34" charset="0"/>
                <a:ea typeface="Calibri" panose="020F0502020204030204" pitchFamily="34" charset="0"/>
                <a:cs typeface="Times New Roman" panose="02020603050405020304" pitchFamily="18" charset="0"/>
              </a:rPr>
              <a:t>Messen er på en måte en miniversjon av fastetiden og påskefeiringen samlet, men … hvordan?</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56367B6-7222-765A-FECE-9378162BBE6B}"/>
              </a:ext>
            </a:extLst>
          </p:cNvPr>
          <p:cNvSpPr txBox="1"/>
          <p:nvPr/>
        </p:nvSpPr>
        <p:spPr>
          <a:xfrm>
            <a:off x="621102" y="3336407"/>
            <a:ext cx="11093570" cy="3508653"/>
          </a:xfrm>
          <a:prstGeom prst="rect">
            <a:avLst/>
          </a:prstGeom>
          <a:noFill/>
        </p:spPr>
        <p:txBody>
          <a:bodyPr wrap="square" rtlCol="0">
            <a:spAutoFit/>
          </a:bodyPr>
          <a:lstStyle/>
          <a:p>
            <a:r>
              <a:rPr lang="nb-NO" b="1" dirty="0">
                <a:latin typeface="Calibri Light" panose="020F0302020204030204" pitchFamily="34" charset="0"/>
                <a:ea typeface="Calibri Light" panose="020F0302020204030204" pitchFamily="34" charset="0"/>
                <a:cs typeface="Calibri Light" panose="020F0302020204030204" pitchFamily="34" charset="0"/>
              </a:rPr>
              <a:t>Det viktigste: Skjærtorsdag = Jesus innstifter (starter) nattverden. Dette er første gang kommunionen blir gjennomført</a:t>
            </a:r>
            <a:r>
              <a:rPr lang="nb-NO" b="1" dirty="0"/>
              <a:t>.</a:t>
            </a:r>
          </a:p>
          <a:p>
            <a:endParaRPr lang="nb-NO" dirty="0"/>
          </a:p>
          <a:p>
            <a:r>
              <a:rPr lang="nb-NO" b="1" dirty="0">
                <a:latin typeface="Calibri Light" panose="020F0302020204030204" pitchFamily="34" charset="0"/>
                <a:ea typeface="Calibri Light" panose="020F0302020204030204" pitchFamily="34" charset="0"/>
                <a:cs typeface="Calibri Light" panose="020F0302020204030204" pitchFamily="34" charset="0"/>
              </a:rPr>
              <a:t>Ellers </a:t>
            </a:r>
            <a:r>
              <a:rPr lang="nb-NO" dirty="0">
                <a:latin typeface="Calibri Light" panose="020F0302020204030204" pitchFamily="34" charset="0"/>
                <a:ea typeface="Calibri Light" panose="020F0302020204030204" pitchFamily="34" charset="0"/>
                <a:cs typeface="Calibri Light" panose="020F0302020204030204" pitchFamily="34" charset="0"/>
              </a:rPr>
              <a:t>(litt friassosiasjon): </a:t>
            </a:r>
            <a:r>
              <a:rPr lang="nb-NO" sz="1600" dirty="0">
                <a:latin typeface="Calibri Light" panose="020F0302020204030204" pitchFamily="34" charset="0"/>
                <a:ea typeface="Calibri Light" panose="020F0302020204030204" pitchFamily="34" charset="0"/>
                <a:cs typeface="Calibri Light" panose="020F0302020204030204" pitchFamily="34" charset="0"/>
              </a:rPr>
              <a:t>Fastetiden er som syndsbekjennelsen og Kyrie, vi forbereder oss ved å ransake oss selv. Palmesøndag – inntoget i Jerusalem – kan også være en sammenligning med inngangsprosesjonen i messen. Så lar åpner vi oss for det Bibelen har å si, akkurat slik menneskene rundt Jesus lyttet til ham. Jesus ba disiplene gjøre klar til påskemåltidet; det måltidet vi i ettertid kaller for Skjærtorsdagsmålet. På samme måte begynner prestene å gjøre klart rundt alteret til selve kommunionen. Når vi mottar kommunion, minnes vi at Jesus døde (ofret seg) for oss slik han gjorde på Langfredag. Så minnes vi også at han sto opp igjen; at vant over døden (påskemorgen). Når vi avslutter messen har vi Jesus i oss, og vi er klare til å gå ut i verden og leve slik Jesus sa vi skulle leve: et liv i nestekjærlighet.</a:t>
            </a:r>
          </a:p>
          <a:p>
            <a:endParaRPr lang="nb-NO" sz="1600" dirty="0">
              <a:latin typeface="Calibri Light" panose="020F0302020204030204" pitchFamily="34" charset="0"/>
              <a:ea typeface="Calibri Light" panose="020F0302020204030204" pitchFamily="34" charset="0"/>
              <a:cs typeface="Calibri Light" panose="020F0302020204030204" pitchFamily="34" charset="0"/>
            </a:endParaRPr>
          </a:p>
          <a:p>
            <a:r>
              <a:rPr lang="nb-NO" sz="1600" dirty="0">
                <a:latin typeface="Calibri Light" panose="020F0302020204030204" pitchFamily="34" charset="0"/>
                <a:ea typeface="Calibri Light" panose="020F0302020204030204" pitchFamily="34" charset="0"/>
                <a:cs typeface="Calibri Light" panose="020F0302020204030204" pitchFamily="34" charset="0"/>
              </a:rPr>
              <a:t>Er vi konfirmerte, har vi også Den Hellige Ånd i oss, og det krever at vi ikke bare holder det vi vet og tror på for oss selv, men at vi også deler det med andre mennesker. Når messen er over kan vi dermed også minnes disiplenes oppdrag etter at de, i Pinsen, fikk Den Hellige Ånd.</a:t>
            </a:r>
          </a:p>
        </p:txBody>
      </p:sp>
    </p:spTree>
    <p:extLst>
      <p:ext uri="{BB962C8B-B14F-4D97-AF65-F5344CB8AC3E}">
        <p14:creationId xmlns:p14="http://schemas.microsoft.com/office/powerpoint/2010/main" val="169469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SketchyVTI">
  <a:themeElements>
    <a:clrScheme name="AnalogousFromLightSeedLeftStep">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8F512EAABF35240933CC1DB3DC539C6" ma:contentTypeVersion="16" ma:contentTypeDescription="Opprett et nytt dokument." ma:contentTypeScope="" ma:versionID="6eb8f8b262bc00b10665320ffad06fab">
  <xsd:schema xmlns:xsd="http://www.w3.org/2001/XMLSchema" xmlns:xs="http://www.w3.org/2001/XMLSchema" xmlns:p="http://schemas.microsoft.com/office/2006/metadata/properties" xmlns:ns3="6f6317ca-1b73-46ff-933d-ae17fdfec2e0" xmlns:ns4="84cf60e6-a2b9-4676-aa54-a201c8f1675a" targetNamespace="http://schemas.microsoft.com/office/2006/metadata/properties" ma:root="true" ma:fieldsID="26f1bde11e26badf15ff7c848209daac" ns3:_="" ns4:_="">
    <xsd:import namespace="6f6317ca-1b73-46ff-933d-ae17fdfec2e0"/>
    <xsd:import namespace="84cf60e6-a2b9-4676-aa54-a201c8f1675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6317ca-1b73-46ff-933d-ae17fdfec2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cf60e6-a2b9-4676-aa54-a201c8f1675a"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element name="SharingHintHash" ma:index="14"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f6317ca-1b73-46ff-933d-ae17fdfec2e0" xsi:nil="true"/>
  </documentManagement>
</p:properties>
</file>

<file path=customXml/itemProps1.xml><?xml version="1.0" encoding="utf-8"?>
<ds:datastoreItem xmlns:ds="http://schemas.openxmlformats.org/officeDocument/2006/customXml" ds:itemID="{9D309610-7756-4DE1-8466-C818A1AEA5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6317ca-1b73-46ff-933d-ae17fdfec2e0"/>
    <ds:schemaRef ds:uri="84cf60e6-a2b9-4676-aa54-a201c8f167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B9C16F-2A7A-482A-9009-696598725F8C}">
  <ds:schemaRefs>
    <ds:schemaRef ds:uri="http://schemas.microsoft.com/sharepoint/v3/contenttype/forms"/>
  </ds:schemaRefs>
</ds:datastoreItem>
</file>

<file path=customXml/itemProps3.xml><?xml version="1.0" encoding="utf-8"?>
<ds:datastoreItem xmlns:ds="http://schemas.openxmlformats.org/officeDocument/2006/customXml" ds:itemID="{C255B246-14D3-427E-9CF6-C7D08EFF6088}">
  <ds:schemaRefs>
    <ds:schemaRef ds:uri="http://schemas.microsoft.com/office/2006/metadata/properties"/>
    <ds:schemaRef ds:uri="http://schemas.microsoft.com/office/2006/documentManagement/types"/>
    <ds:schemaRef ds:uri="http://www.w3.org/XML/1998/namespace"/>
    <ds:schemaRef ds:uri="http://purl.org/dc/terms/"/>
    <ds:schemaRef ds:uri="http://purl.org/dc/dcmitype/"/>
    <ds:schemaRef ds:uri="http://schemas.openxmlformats.org/package/2006/metadata/core-properties"/>
    <ds:schemaRef ds:uri="http://schemas.microsoft.com/office/infopath/2007/PartnerControls"/>
    <ds:schemaRef ds:uri="84cf60e6-a2b9-4676-aa54-a201c8f1675a"/>
    <ds:schemaRef ds:uri="6f6317ca-1b73-46ff-933d-ae17fdfec2e0"/>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710</TotalTime>
  <Words>4716</Words>
  <Application>Microsoft Office PowerPoint</Application>
  <PresentationFormat>Widescreen</PresentationFormat>
  <Paragraphs>229</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Segoe UI Emoji</vt:lpstr>
      <vt:lpstr>Symbol</vt:lpstr>
      <vt:lpstr>The Hand Bold</vt:lpstr>
      <vt:lpstr>The Serif Hand Black</vt:lpstr>
      <vt:lpstr>Wingdings</vt:lpstr>
      <vt:lpstr>SketchyVTI</vt:lpstr>
      <vt:lpstr>Gud ofrer sin sønn</vt:lpstr>
      <vt:lpstr>Økt 1: Hva er et offer?</vt:lpstr>
      <vt:lpstr>Abraham ofrer sin sønn (Økt 1, Punkt 2)</vt:lpstr>
      <vt:lpstr>       Film: «Broen» (Økt 1, Punkt 3) - «The Bridge»                     «Most» på tsjekkisk.</vt:lpstr>
      <vt:lpstr>PowerPoint Presentation</vt:lpstr>
      <vt:lpstr>Å ofre seg selv for andre (Økt 1, Punkt 4) Jesus visste han skulle lide og dø, men gikk gjennom dette, selv om det kommer frem i Bibelen at var redd og engstelig (da han satt og ba i Getsemane: Matt 26,36-46: https://bibel.no/nettbibelen?book=MAT&amp;chapter=26 ). </vt:lpstr>
      <vt:lpstr>Jesus ofret seg for oss</vt:lpstr>
      <vt:lpstr>Kommunionens sakrament, messen og fastetiden – Økt 2</vt:lpstr>
      <vt:lpstr>Her kommer en litt vrien nøtt … kanskje 🤔</vt:lpstr>
      <vt:lpstr>«Ta og ét alle derav …» </vt:lpstr>
      <vt:lpstr>PowerPoint Presentation</vt:lpstr>
      <vt:lpstr> Snakk sammen om følgende: </vt:lpstr>
      <vt:lpstr>Tilbake til Bibelen </vt:lpstr>
      <vt:lpstr>Hva kan dere nå?</vt:lpstr>
      <vt:lpstr>PowerPoint Presentation</vt:lpstr>
      <vt:lpstr>Prestens ord i den eukaristiske bønnen (i messen)</vt:lpstr>
      <vt:lpstr>Messen «hands-on» - Økt 3</vt:lpstr>
      <vt:lpstr>Så kommer besøket. Og … det blir en nedtur </vt:lpstr>
      <vt:lpstr>Kanskje får vennen din seg en grundig overraskelse. </vt:lpstr>
      <vt:lpstr>   Det kan i hvert fall bli lenge til du invitere denne personen inn i ditt hus. Og, om han eller hun skulle ta kontakt med deg igjen, så venter du deg kanskje en god unnskyldning hvis dette vennskapet faktisk skal kunne kalles et vennskap  </vt:lpstr>
      <vt:lpstr>Slike vennskap drømme vi alle om å ha. </vt:lpstr>
      <vt:lpstr>Men … vent litt nå </vt:lpstr>
      <vt:lpstr>Vi må selv ønske å ha et forhold til Gud. </vt:lpstr>
      <vt:lpstr>Så, å delta i messen – Hva betyr det egentlig?</vt:lpstr>
      <vt:lpstr>Å kun kopiere det andre gjør i messen er likevel ikke det samme som å delta aktivt. </vt:lpstr>
      <vt:lpstr>Planlegg en messe selv - En mal og nyttige hjelpemidler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Gud ofrer sin sønn</dc:title>
  <dc:creator>Terese Ranek</dc:creator>
  <cp:lastModifiedBy>Terese Ranek</cp:lastModifiedBy>
  <cp:revision>4</cp:revision>
  <dcterms:created xsi:type="dcterms:W3CDTF">2023-08-29T05:59:44Z</dcterms:created>
  <dcterms:modified xsi:type="dcterms:W3CDTF">2023-08-31T12:33:59Z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0x01010088F512EAABF35240933CC1DB3DC539C6</vt:lpwstr>
  </property>
</Properties>
</file>