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8E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9" autoAdjust="0"/>
    <p:restoredTop sz="94660"/>
  </p:normalViewPr>
  <p:slideViewPr>
    <p:cSldViewPr snapToGrid="0">
      <p:cViewPr varScale="1">
        <p:scale>
          <a:sx n="104" d="100"/>
          <a:sy n="104" d="100"/>
        </p:scale>
        <p:origin x="138"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9/12/2023</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905396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9/12/2023</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236155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9/12/2023</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13121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9/12/2023</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316002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9/12/2023</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0511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9/12/2023</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800004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9/12/2023</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0084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9/12/2023</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96327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9/12/2023</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15692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9/12/2023</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528361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9/12/2023</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383807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9/12/2023</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a:p>
        </p:txBody>
      </p:sp>
      <p:cxnSp>
        <p:nvCxnSpPr>
          <p:cNvPr id="7" name="Straight Connector 6">
            <a:extLst>
              <a:ext uri="{FF2B5EF4-FFF2-40B4-BE49-F238E27FC236}">
                <a16:creationId xmlns:a16="http://schemas.microsoft.com/office/drawing/2014/main" id="{F209B62C-3402-4623-9A7C-AA048B56F8C3}"/>
              </a:ext>
            </a:extLst>
          </p:cNvPr>
          <p:cNvCxnSpPr>
            <a:cxnSpLocks/>
          </p:cNvCxnSpPr>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969306"/>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bibel.no/Nettbibelen?book=JHN&amp;chapter=18"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bibel.no/Nettbibelen?book=MAT&amp;chapter=26"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bibel.no/tidslinjen/utsendelse" TargetMode="External"/><Relationship Id="rId7" Type="http://schemas.openxmlformats.org/officeDocument/2006/relationships/hyperlink" Target="https://www.ewtn.no/pinse/" TargetMode="External"/><Relationship Id="rId2" Type="http://schemas.openxmlformats.org/officeDocument/2006/relationships/hyperlink" Target="https://bibel.no/Nettbibelen?book=LUK&amp;chapter=24" TargetMode="External"/><Relationship Id="rId1" Type="http://schemas.openxmlformats.org/officeDocument/2006/relationships/slideLayout" Target="../slideLayouts/slideLayout2.xml"/><Relationship Id="rId6" Type="http://schemas.openxmlformats.org/officeDocument/2006/relationships/hyperlink" Target="https://www.ewtn.no/kristi-himmelfart/" TargetMode="External"/><Relationship Id="rId5" Type="http://schemas.openxmlformats.org/officeDocument/2006/relationships/hyperlink" Target="https://www.ewtn.no/den-stille-uke/" TargetMode="External"/><Relationship Id="rId4" Type="http://schemas.openxmlformats.org/officeDocument/2006/relationships/hyperlink" Target="https://bibel.no/nettbibelen?book=MAT&amp;chapter=28&amp;slang=bokmal78"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blilys.no/"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katolsk.no/tro/tema/eskatologi/artikler/purgator" TargetMode="External"/><Relationship Id="rId2" Type="http://schemas.openxmlformats.org/officeDocument/2006/relationships/hyperlink" Target="https://www.nuk.no/skjaersild-og-avlat/" TargetMode="External"/><Relationship Id="rId1" Type="http://schemas.openxmlformats.org/officeDocument/2006/relationships/slideLayout" Target="../slideLayouts/slideLayout2.xml"/><Relationship Id="rId5" Type="http://schemas.openxmlformats.org/officeDocument/2006/relationships/hyperlink" Target="https://www.youtube.com/watch?v=XeSS1tlU2Ew" TargetMode="External"/><Relationship Id="rId4" Type="http://schemas.openxmlformats.org/officeDocument/2006/relationships/hyperlink" Target="https://www.youtube.com/watch?v=EOTpwKZxMGY"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heder.no/byraer/oslo-m-jacobsen-gravferd/nyheter/begravelse-eller-bisettelse/" TargetMode="External"/><Relationship Id="rId1" Type="http://schemas.openxmlformats.org/officeDocument/2006/relationships/slideLayout" Target="../slideLayouts/slideLayout2.xml"/><Relationship Id="rId6" Type="http://schemas.openxmlformats.org/officeDocument/2006/relationships/hyperlink" Target="https://www.katolsk.no/biografier/historisk/nov02" TargetMode="External"/><Relationship Id="rId5" Type="http://schemas.openxmlformats.org/officeDocument/2006/relationships/hyperlink" Target="https://www.youtube.com/watch?v=ciMnOl49KYs" TargetMode="Externa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TwEA_9pc-P4" TargetMode="External"/><Relationship Id="rId2" Type="http://schemas.openxmlformats.org/officeDocument/2006/relationships/hyperlink" Target="https://www.katolsk.no/nyheter/2018/03/guide-til-kirkearets-hoydepunkt-vigilien" TargetMode="Externa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hyperlink" Target="https://www.facebook.com/norgesungekatolikker/videos/440336407073364" TargetMode="External"/><Relationship Id="rId2" Type="http://schemas.openxmlformats.org/officeDocument/2006/relationships/hyperlink" Target="https://liturgi.info/P%C3%A5skevigilien_(%C3%A5r_C)"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snl.no/den_stille_uk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bibel.no/nettbibelen?book=JHN&amp;chapter=2"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razil landscape">
            <a:extLst>
              <a:ext uri="{FF2B5EF4-FFF2-40B4-BE49-F238E27FC236}">
                <a16:creationId xmlns:a16="http://schemas.microsoft.com/office/drawing/2014/main" id="{49C2DA7A-967B-357D-89BC-B3CB26FB6386}"/>
              </a:ext>
            </a:extLst>
          </p:cNvPr>
          <p:cNvPicPr>
            <a:picLocks noChangeAspect="1"/>
          </p:cNvPicPr>
          <p:nvPr/>
        </p:nvPicPr>
        <p:blipFill rotWithShape="1">
          <a:blip r:embed="rId2"/>
          <a:srcRect l="15111" r="1" b="1"/>
          <a:stretch/>
        </p:blipFill>
        <p:spPr>
          <a:xfrm>
            <a:off x="21" y="-238115"/>
            <a:ext cx="12191979" cy="6857989"/>
          </a:xfrm>
          <a:prstGeom prst="rect">
            <a:avLst/>
          </a:prstGeom>
        </p:spPr>
      </p:pic>
      <p:sp>
        <p:nvSpPr>
          <p:cNvPr id="11" name="Rectangle 10">
            <a:extLst>
              <a:ext uri="{FF2B5EF4-FFF2-40B4-BE49-F238E27FC236}">
                <a16:creationId xmlns:a16="http://schemas.microsoft.com/office/drawing/2014/main" id="{9BD78BA5-2579-4D62-B68F-2289D39BF3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 y="0"/>
            <a:ext cx="8543515" cy="6858000"/>
          </a:xfrm>
          <a:prstGeom prst="rect">
            <a:avLst/>
          </a:prstGeom>
          <a:gradFill flip="none" rotWithShape="1">
            <a:gsLst>
              <a:gs pos="0">
                <a:srgbClr val="000000">
                  <a:alpha val="0"/>
                </a:srgbClr>
              </a:gs>
              <a:gs pos="58000">
                <a:srgbClr val="000000">
                  <a:alpha val="55000"/>
                </a:srgbClr>
              </a:gs>
              <a:gs pos="93000">
                <a:srgbClr val="000000">
                  <a:alpha val="6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31CFF9A-197D-8222-6DAD-3CC5E18F975F}"/>
              </a:ext>
            </a:extLst>
          </p:cNvPr>
          <p:cNvSpPr>
            <a:spLocks noGrp="1"/>
          </p:cNvSpPr>
          <p:nvPr>
            <p:ph type="ctrTitle"/>
          </p:nvPr>
        </p:nvSpPr>
        <p:spPr>
          <a:xfrm>
            <a:off x="914400" y="914400"/>
            <a:ext cx="4892948" cy="3427867"/>
          </a:xfrm>
        </p:spPr>
        <p:txBody>
          <a:bodyPr anchor="t">
            <a:normAutofit/>
          </a:bodyPr>
          <a:lstStyle/>
          <a:p>
            <a:r>
              <a:rPr lang="nb-NO" sz="7200" b="1" dirty="0">
                <a:solidFill>
                  <a:srgbClr val="FFFFFF"/>
                </a:solidFill>
                <a:latin typeface="Aharoni" panose="02010803020104030203" pitchFamily="2" charset="-79"/>
                <a:cs typeface="Aharoni" panose="02010803020104030203" pitchFamily="2" charset="-79"/>
              </a:rPr>
              <a:t>Jesus</a:t>
            </a:r>
            <a:r>
              <a:rPr lang="nb-NO" dirty="0">
                <a:solidFill>
                  <a:srgbClr val="FFFFFF"/>
                </a:solidFill>
                <a:latin typeface="Aharoni" panose="02010803020104030203" pitchFamily="2" charset="-79"/>
                <a:cs typeface="Aharoni" panose="02010803020104030203" pitchFamily="2" charset="-79"/>
              </a:rPr>
              <a:t> </a:t>
            </a:r>
          </a:p>
        </p:txBody>
      </p:sp>
      <p:sp>
        <p:nvSpPr>
          <p:cNvPr id="3" name="Undertittel 2">
            <a:extLst>
              <a:ext uri="{FF2B5EF4-FFF2-40B4-BE49-F238E27FC236}">
                <a16:creationId xmlns:a16="http://schemas.microsoft.com/office/drawing/2014/main" id="{5EE2B0D8-FAA3-B1B6-181F-AB439E73E814}"/>
              </a:ext>
            </a:extLst>
          </p:cNvPr>
          <p:cNvSpPr>
            <a:spLocks noGrp="1"/>
          </p:cNvSpPr>
          <p:nvPr>
            <p:ph type="subTitle" idx="1"/>
          </p:nvPr>
        </p:nvSpPr>
        <p:spPr>
          <a:xfrm>
            <a:off x="772890" y="5255534"/>
            <a:ext cx="8599710" cy="812923"/>
          </a:xfrm>
        </p:spPr>
        <p:txBody>
          <a:bodyPr anchor="t">
            <a:noAutofit/>
          </a:bodyPr>
          <a:lstStyle/>
          <a:p>
            <a:r>
              <a:rPr lang="nb-NO" sz="2400" b="1" dirty="0">
                <a:solidFill>
                  <a:srgbClr val="FFFFFF"/>
                </a:solidFill>
                <a:latin typeface="Aharoni" panose="02010803020104030203" pitchFamily="2" charset="-79"/>
                <a:cs typeface="Aharoni" panose="02010803020104030203" pitchFamily="2" charset="-79"/>
              </a:rPr>
              <a:t>Korsfestelsen og Oppstandelsen </a:t>
            </a:r>
          </a:p>
        </p:txBody>
      </p:sp>
      <p:cxnSp>
        <p:nvCxnSpPr>
          <p:cNvPr id="13" name="Straight Connector 12">
            <a:extLst>
              <a:ext uri="{FF2B5EF4-FFF2-40B4-BE49-F238E27FC236}">
                <a16:creationId xmlns:a16="http://schemas.microsoft.com/office/drawing/2014/main" id="{97CC2FE6-3AD0-4131-B4BC-1F4D65E25E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7529"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58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6D39F197-A5A6-2753-EE5E-6E5E192FC76C}"/>
              </a:ext>
            </a:extLst>
          </p:cNvPr>
          <p:cNvSpPr>
            <a:spLocks noGrp="1"/>
          </p:cNvSpPr>
          <p:nvPr>
            <p:ph idx="1"/>
          </p:nvPr>
        </p:nvSpPr>
        <p:spPr>
          <a:xfrm>
            <a:off x="2220685" y="251927"/>
            <a:ext cx="9545217" cy="6279502"/>
          </a:xfrm>
        </p:spPr>
        <p:txBody>
          <a:bodyPr>
            <a:normAutofit fontScale="92500"/>
          </a:bodyPr>
          <a:lstStyle/>
          <a:p>
            <a:pPr marL="0" indent="0">
              <a:lnSpc>
                <a:spcPct val="150000"/>
              </a:lnSpc>
              <a:buNone/>
            </a:pPr>
            <a:r>
              <a:rPr lang="nb-NO" sz="1800" kern="100" dirty="0">
                <a:effectLst/>
                <a:latin typeface="Calibri Light" panose="020F0302020204030204" pitchFamily="34" charset="0"/>
                <a:ea typeface="Calibri" panose="020F0502020204030204" pitchFamily="34" charset="0"/>
                <a:cs typeface="Arial" panose="020B0604020202020204" pitchFamily="34" charset="0"/>
              </a:rPr>
              <a:t>6 – </a:t>
            </a:r>
            <a:r>
              <a:rPr lang="nb-NO" sz="1800" kern="100" dirty="0" err="1">
                <a:effectLst/>
                <a:latin typeface="Calibri Light" panose="020F0302020204030204" pitchFamily="34" charset="0"/>
                <a:ea typeface="Calibri" panose="020F0502020204030204" pitchFamily="34" charset="0"/>
                <a:cs typeface="Arial" panose="020B0604020202020204" pitchFamily="34" charset="0"/>
              </a:rPr>
              <a:t>Jepp</a:t>
            </a:r>
            <a:r>
              <a:rPr lang="nb-NO" sz="1800" kern="100" dirty="0">
                <a:effectLst/>
                <a:latin typeface="Calibri Light" panose="020F0302020204030204" pitchFamily="34" charset="0"/>
                <a:ea typeface="Calibri" panose="020F0502020204030204" pitchFamily="34" charset="0"/>
                <a:cs typeface="Arial" panose="020B0604020202020204" pitchFamily="34" charset="0"/>
              </a:rPr>
              <a:t>! Det som står, er helt riktig! De fleste husker kanskje at Jesus avslørte det da han brøt brødet under måltidet samme dag. Sjekk det som står i evangeliet etter Johannes kapittel 13, vers 26. I det samme kapitlet litt lenger opp (vers 10-11) sier Jesus følgende til Peter for å få Peter og de andre til å forstå at dette ikke kun handler om å bli ren på utsiden av kroppen, men ren i sjelen: « Den som er badet, er helt ren og trenger bare å vaske føttene. Dere er rene – men ikke alle.» Så står det videre: For han visste hvem som skulle forråde ham.</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pP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50000"/>
              </a:lnSpc>
              <a:buNone/>
            </a:pPr>
            <a:r>
              <a:rPr lang="nb-NO" sz="1800" b="1" kern="100" dirty="0">
                <a:effectLst/>
                <a:latin typeface="Calibri Light" panose="020F0302020204030204" pitchFamily="34" charset="0"/>
                <a:ea typeface="Calibri" panose="020F0502020204030204" pitchFamily="34" charset="0"/>
                <a:cs typeface="Arial" panose="020B0604020202020204" pitchFamily="34" charset="0"/>
              </a:rPr>
              <a:t>7 – </a:t>
            </a:r>
            <a:r>
              <a:rPr lang="nb-NO" sz="1800" kern="100" dirty="0">
                <a:effectLst/>
                <a:latin typeface="Calibri Light" panose="020F0302020204030204" pitchFamily="34" charset="0"/>
                <a:ea typeface="Calibri" panose="020F0502020204030204" pitchFamily="34" charset="0"/>
                <a:cs typeface="Arial" panose="020B0604020202020204" pitchFamily="34" charset="0"/>
              </a:rPr>
              <a:t>Nei. Han ble først sendt til yppersteprestene, jødenes religiøse ledere. </a:t>
            </a:r>
            <a:r>
              <a:rPr lang="nb-NO" sz="1800" kern="100" dirty="0" err="1">
                <a:effectLst/>
                <a:latin typeface="Calibri Light" panose="020F0302020204030204" pitchFamily="34" charset="0"/>
                <a:ea typeface="Calibri" panose="020F0502020204030204" pitchFamily="34" charset="0"/>
                <a:cs typeface="Arial" panose="020B0604020202020204" pitchFamily="34" charset="0"/>
              </a:rPr>
              <a:t>Kaifas</a:t>
            </a:r>
            <a:r>
              <a:rPr lang="nb-NO" sz="1800" kern="100" dirty="0">
                <a:effectLst/>
                <a:latin typeface="Calibri Light" panose="020F0302020204030204" pitchFamily="34" charset="0"/>
                <a:ea typeface="Calibri" panose="020F0502020204030204" pitchFamily="34" charset="0"/>
                <a:cs typeface="Arial" panose="020B0604020202020204" pitchFamily="34" charset="0"/>
              </a:rPr>
              <a:t> var navnet på den aller øverste («ypperste») lederen.  Les gjerne om hele seansen der Jesus blir tatt til fange, og så det som skjer med ham etter dette: </a:t>
            </a:r>
            <a:r>
              <a:rPr lang="nb-NO" sz="1800" u="sng" kern="100"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2"/>
              </a:rPr>
              <a:t>Bibelselskapet | Nettbibelen</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pP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50000"/>
              </a:lnSpc>
              <a:buNone/>
            </a:pPr>
            <a:r>
              <a:rPr lang="nb-NO" sz="1800" b="1" kern="100" dirty="0">
                <a:effectLst/>
                <a:latin typeface="Calibri Light" panose="020F0302020204030204" pitchFamily="34" charset="0"/>
                <a:ea typeface="Calibri" panose="020F0502020204030204" pitchFamily="34" charset="0"/>
                <a:cs typeface="Arial" panose="020B0604020202020204" pitchFamily="34" charset="0"/>
              </a:rPr>
              <a:t>8 – </a:t>
            </a:r>
            <a:r>
              <a:rPr lang="nb-NO" sz="1800" kern="100" dirty="0">
                <a:effectLst/>
                <a:latin typeface="Calibri Light" panose="020F0302020204030204" pitchFamily="34" charset="0"/>
                <a:ea typeface="Calibri" panose="020F0502020204030204" pitchFamily="34" charset="0"/>
                <a:cs typeface="Arial" panose="020B0604020202020204" pitchFamily="34" charset="0"/>
              </a:rPr>
              <a:t>Her ble dere kanskje lurt? Peter forrådte ikke Jesus. Det var det Judas som gjorde. Peter fornektet Jesus. Han sa han ikke kjente til ham og ikke visste noe om ham. Da nektet ham altså for å ha noe med Jesus å gjøre. Han, som var den viktigste disippelen! Men, det stemmer at det var tre ganger, da </a:t>
            </a:r>
            <a:r>
              <a:rPr lang="nb-NO" sz="1800" kern="100" dirty="0">
                <a:effectLst/>
                <a:latin typeface="Segoe UI Emoji" panose="020B0502040204020203" pitchFamily="34" charset="0"/>
                <a:ea typeface="Calibri" panose="020F0502020204030204" pitchFamily="34" charset="0"/>
                <a:cs typeface="Calibri Light" panose="020F0302020204030204" pitchFamily="34" charset="0"/>
                <a:sym typeface="Segoe UI Emoji" panose="020B0502040204020203" pitchFamily="34" charset="0"/>
              </a:rPr>
              <a:t>😊</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b-NO" dirty="0"/>
          </a:p>
        </p:txBody>
      </p:sp>
    </p:spTree>
    <p:extLst>
      <p:ext uri="{BB962C8B-B14F-4D97-AF65-F5344CB8AC3E}">
        <p14:creationId xmlns:p14="http://schemas.microsoft.com/office/powerpoint/2010/main" val="1959350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B312F0FC-8B45-E521-16D7-898E536E2C3F}"/>
              </a:ext>
            </a:extLst>
          </p:cNvPr>
          <p:cNvSpPr>
            <a:spLocks noGrp="1"/>
          </p:cNvSpPr>
          <p:nvPr>
            <p:ph idx="1"/>
          </p:nvPr>
        </p:nvSpPr>
        <p:spPr>
          <a:xfrm>
            <a:off x="2612572" y="514069"/>
            <a:ext cx="8916954" cy="5829862"/>
          </a:xfrm>
        </p:spPr>
        <p:txBody>
          <a:bodyPr>
            <a:normAutofit lnSpcReduction="10000"/>
          </a:bodyPr>
          <a:lstStyle/>
          <a:p>
            <a:pPr marL="0" indent="0">
              <a:lnSpc>
                <a:spcPct val="150000"/>
              </a:lnSpc>
              <a:buNone/>
            </a:pPr>
            <a:r>
              <a:rPr lang="nb-NO" sz="1800" b="1" kern="100" dirty="0">
                <a:effectLst/>
                <a:latin typeface="Calibri Light" panose="020F0302020204030204" pitchFamily="34" charset="0"/>
                <a:ea typeface="Calibri" panose="020F0502020204030204" pitchFamily="34" charset="0"/>
                <a:cs typeface="Arial" panose="020B0604020202020204" pitchFamily="34" charset="0"/>
              </a:rPr>
              <a:t>9 – </a:t>
            </a:r>
            <a:r>
              <a:rPr lang="nb-NO" sz="1800" kern="100" dirty="0" err="1">
                <a:effectLst/>
                <a:latin typeface="Calibri Light" panose="020F0302020204030204" pitchFamily="34" charset="0"/>
                <a:ea typeface="Calibri" panose="020F0502020204030204" pitchFamily="34" charset="0"/>
                <a:cs typeface="Arial" panose="020B0604020202020204" pitchFamily="34" charset="0"/>
              </a:rPr>
              <a:t>Jepp</a:t>
            </a:r>
            <a:r>
              <a:rPr lang="nb-NO" sz="1800" kern="100" dirty="0">
                <a:effectLst/>
                <a:latin typeface="Calibri Light" panose="020F0302020204030204" pitchFamily="34" charset="0"/>
                <a:ea typeface="Calibri" panose="020F0502020204030204" pitchFamily="34" charset="0"/>
                <a:cs typeface="Arial" panose="020B0604020202020204" pitchFamily="34" charset="0"/>
              </a:rPr>
              <a:t>! Gjengivelsene av det som skjedde med Jesus er litt forskjellige fra </a:t>
            </a:r>
            <a:r>
              <a:rPr lang="nb-NO" sz="1800" kern="100" dirty="0" err="1">
                <a:effectLst/>
                <a:latin typeface="Calibri Light" panose="020F0302020204030204" pitchFamily="34" charset="0"/>
                <a:ea typeface="Calibri" panose="020F0502020204030204" pitchFamily="34" charset="0"/>
                <a:cs typeface="Arial" panose="020B0604020202020204" pitchFamily="34" charset="0"/>
              </a:rPr>
              <a:t>evangelie</a:t>
            </a:r>
            <a:r>
              <a:rPr lang="nb-NO" sz="1800" kern="100" dirty="0">
                <a:effectLst/>
                <a:latin typeface="Calibri Light" panose="020F0302020204030204" pitchFamily="34" charset="0"/>
                <a:ea typeface="Calibri" panose="020F0502020204030204" pitchFamily="34" charset="0"/>
                <a:cs typeface="Arial" panose="020B0604020202020204" pitchFamily="34" charset="0"/>
              </a:rPr>
              <a:t> til </a:t>
            </a:r>
            <a:r>
              <a:rPr lang="nb-NO" sz="1800" kern="100" dirty="0" err="1">
                <a:effectLst/>
                <a:latin typeface="Calibri Light" panose="020F0302020204030204" pitchFamily="34" charset="0"/>
                <a:ea typeface="Calibri" panose="020F0502020204030204" pitchFamily="34" charset="0"/>
                <a:cs typeface="Arial" panose="020B0604020202020204" pitchFamily="34" charset="0"/>
              </a:rPr>
              <a:t>evangelie</a:t>
            </a:r>
            <a:r>
              <a:rPr lang="nb-NO" sz="1800" kern="100" dirty="0">
                <a:effectLst/>
                <a:latin typeface="Calibri Light" panose="020F0302020204030204" pitchFamily="34" charset="0"/>
                <a:ea typeface="Calibri" panose="020F0502020204030204" pitchFamily="34" charset="0"/>
                <a:cs typeface="Arial" panose="020B0604020202020204" pitchFamily="34" charset="0"/>
              </a:rPr>
              <a:t>, det er har dere kanskje sett nå. Evangelistene har valgt å fokusere på litt forskjellige ting, selv om de gjengir de samme historiene. I Matteus evangeliet kap. 26 vers 57-67 ser vi at Jesus sier nettopp dette (fra påstand nr. 9) til ypperstepresten </a:t>
            </a:r>
            <a:r>
              <a:rPr lang="nb-NO" sz="1800" kern="100" dirty="0" err="1">
                <a:effectLst/>
                <a:latin typeface="Calibri Light" panose="020F0302020204030204" pitchFamily="34" charset="0"/>
                <a:ea typeface="Calibri" panose="020F0502020204030204" pitchFamily="34" charset="0"/>
                <a:cs typeface="Arial" panose="020B0604020202020204" pitchFamily="34" charset="0"/>
              </a:rPr>
              <a:t>Kaifas</a:t>
            </a:r>
            <a:r>
              <a:rPr lang="nb-NO" sz="1800" kern="100" dirty="0">
                <a:effectLst/>
                <a:latin typeface="Calibri Light" panose="020F0302020204030204" pitchFamily="34" charset="0"/>
                <a:ea typeface="Calibri" panose="020F0502020204030204" pitchFamily="34" charset="0"/>
                <a:cs typeface="Arial" panose="020B0604020202020204" pitchFamily="34" charset="0"/>
              </a:rPr>
              <a:t>: </a:t>
            </a:r>
            <a:r>
              <a:rPr lang="nb-NO" sz="1800" u="sng" kern="100"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2"/>
              </a:rPr>
              <a:t>Bibelselskapet | Nettbibelen</a:t>
            </a:r>
            <a:r>
              <a:rPr lang="nb-NO" sz="1800" kern="100" dirty="0">
                <a:effectLst/>
                <a:latin typeface="Calibri Light" panose="020F0302020204030204" pitchFamily="34" charset="0"/>
                <a:ea typeface="Calibri" panose="020F0502020204030204" pitchFamily="34" charset="0"/>
                <a:cs typeface="Arial" panose="020B0604020202020204" pitchFamily="34" charset="0"/>
              </a:rPr>
              <a:t> </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50000"/>
              </a:lnSpc>
              <a:buNone/>
            </a:pP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50000"/>
              </a:lnSpc>
              <a:buNone/>
            </a:pPr>
            <a:r>
              <a:rPr lang="nb-NO" sz="1800" b="1" kern="100" dirty="0">
                <a:effectLst/>
                <a:latin typeface="Calibri Light" panose="020F0302020204030204" pitchFamily="34" charset="0"/>
                <a:ea typeface="Calibri" panose="020F0502020204030204" pitchFamily="34" charset="0"/>
                <a:cs typeface="Arial" panose="020B0604020202020204" pitchFamily="34" charset="0"/>
              </a:rPr>
              <a:t>10 – </a:t>
            </a:r>
            <a:r>
              <a:rPr lang="nb-NO" sz="1800" kern="100" dirty="0">
                <a:effectLst/>
                <a:latin typeface="Calibri Light" panose="020F0302020204030204" pitchFamily="34" charset="0"/>
                <a:ea typeface="Calibri" panose="020F0502020204030204" pitchFamily="34" charset="0"/>
                <a:cs typeface="Arial" panose="020B0604020202020204" pitchFamily="34" charset="0"/>
              </a:rPr>
              <a:t>«Den niende time» var </a:t>
            </a:r>
            <a:r>
              <a:rPr lang="nb-NO" sz="1800" kern="100" dirty="0" err="1">
                <a:effectLst/>
                <a:latin typeface="Calibri Light" panose="020F0302020204030204" pitchFamily="34" charset="0"/>
                <a:ea typeface="Calibri" panose="020F0502020204030204" pitchFamily="34" charset="0"/>
                <a:cs typeface="Arial" panose="020B0604020202020204" pitchFamily="34" charset="0"/>
              </a:rPr>
              <a:t>kl</a:t>
            </a:r>
            <a:r>
              <a:rPr lang="nb-NO" sz="1800" kern="100" dirty="0">
                <a:effectLst/>
                <a:latin typeface="Calibri Light" panose="020F0302020204030204" pitchFamily="34" charset="0"/>
                <a:ea typeface="Calibri" panose="020F0502020204030204" pitchFamily="34" charset="0"/>
                <a:cs typeface="Arial" panose="020B0604020202020204" pitchFamily="34" charset="0"/>
              </a:rPr>
              <a:t> 15:00 (altså </a:t>
            </a:r>
            <a:r>
              <a:rPr lang="nb-NO" sz="1800" kern="100" dirty="0" err="1">
                <a:effectLst/>
                <a:latin typeface="Calibri Light" panose="020F0302020204030204" pitchFamily="34" charset="0"/>
                <a:ea typeface="Calibri" panose="020F0502020204030204" pitchFamily="34" charset="0"/>
                <a:cs typeface="Arial" panose="020B0604020202020204" pitchFamily="34" charset="0"/>
              </a:rPr>
              <a:t>kl</a:t>
            </a:r>
            <a:r>
              <a:rPr lang="nb-NO" sz="1800" kern="100" dirty="0">
                <a:effectLst/>
                <a:latin typeface="Calibri Light" panose="020F0302020204030204" pitchFamily="34" charset="0"/>
                <a:ea typeface="Calibri" panose="020F0502020204030204" pitchFamily="34" charset="0"/>
                <a:cs typeface="Arial" panose="020B0604020202020204" pitchFamily="34" charset="0"/>
              </a:rPr>
              <a:t> 3 på ettermiddagen). Det er derfor det er vanlig å begynne langfredagsliturgien akkurat da.</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50000"/>
              </a:lnSpc>
              <a:buNone/>
            </a:pP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50000"/>
              </a:lnSpc>
              <a:buNone/>
            </a:pPr>
            <a:r>
              <a:rPr lang="nb-NO" sz="1800" b="1" kern="100" dirty="0">
                <a:effectLst/>
                <a:latin typeface="Calibri Light" panose="020F0302020204030204" pitchFamily="34" charset="0"/>
                <a:ea typeface="Calibri" panose="020F0502020204030204" pitchFamily="34" charset="0"/>
                <a:cs typeface="Arial" panose="020B0604020202020204" pitchFamily="34" charset="0"/>
              </a:rPr>
              <a:t>11 – </a:t>
            </a:r>
            <a:r>
              <a:rPr lang="nb-NO" sz="1800" kern="100" dirty="0">
                <a:effectLst/>
                <a:latin typeface="Calibri Light" panose="020F0302020204030204" pitchFamily="34" charset="0"/>
                <a:ea typeface="Calibri" panose="020F0502020204030204" pitchFamily="34" charset="0"/>
                <a:cs typeface="Arial" panose="020B0604020202020204" pitchFamily="34" charset="0"/>
              </a:rPr>
              <a:t>Hvis noen velger å dø slik at du skal få leve… Det sier seg selv </a:t>
            </a:r>
            <a:r>
              <a:rPr lang="nb-NO" sz="1800" kern="100" dirty="0">
                <a:solidFill>
                  <a:srgbClr val="7B7B7B"/>
                </a:solidFill>
                <a:effectLst/>
                <a:latin typeface="Segoe UI Emoji" panose="020B0502040204020203" pitchFamily="34" charset="0"/>
                <a:ea typeface="Calibri" panose="020F0502020204030204" pitchFamily="34" charset="0"/>
                <a:cs typeface="Segoe UI Emoji" panose="020B0502040204020203" pitchFamily="34" charset="0"/>
              </a:rPr>
              <a:t>❤️ </a:t>
            </a:r>
            <a:r>
              <a:rPr lang="nb-NO" sz="1800" kern="100" dirty="0">
                <a:solidFill>
                  <a:srgbClr val="000000"/>
                </a:solidFill>
                <a:effectLst/>
                <a:latin typeface="Calibri Light" panose="020F0302020204030204" pitchFamily="34" charset="0"/>
                <a:ea typeface="Calibri" panose="020F0502020204030204" pitchFamily="34" charset="0"/>
                <a:cs typeface="Arial" panose="020B0604020202020204" pitchFamily="34" charset="0"/>
              </a:rPr>
              <a:t>Ikke bare led Jesus en grusom død. Han var også klar over at han skulle gjennom dette. Likevel visste han at han ikke bare skulle spare livet til ett mennesket ved å gjøre dette, men til alle mennesker så lenge vi velger å tro på Jesus og på det som skjedde med Ham.</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b-NO" dirty="0"/>
          </a:p>
        </p:txBody>
      </p:sp>
    </p:spTree>
    <p:extLst>
      <p:ext uri="{BB962C8B-B14F-4D97-AF65-F5344CB8AC3E}">
        <p14:creationId xmlns:p14="http://schemas.microsoft.com/office/powerpoint/2010/main" val="770537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06D66AF3-AC28-EF98-6CF2-EC0C9AD1ED55}"/>
              </a:ext>
            </a:extLst>
          </p:cNvPr>
          <p:cNvSpPr>
            <a:spLocks noGrp="1"/>
          </p:cNvSpPr>
          <p:nvPr>
            <p:ph idx="1"/>
          </p:nvPr>
        </p:nvSpPr>
        <p:spPr>
          <a:xfrm>
            <a:off x="2575247" y="500073"/>
            <a:ext cx="9140889" cy="5857853"/>
          </a:xfrm>
        </p:spPr>
        <p:txBody>
          <a:bodyPr>
            <a:normAutofit fontScale="92500" lnSpcReduction="10000"/>
          </a:bodyPr>
          <a:lstStyle/>
          <a:p>
            <a:pPr marL="0" indent="0">
              <a:lnSpc>
                <a:spcPct val="150000"/>
              </a:lnSpc>
              <a:buNone/>
            </a:pPr>
            <a:r>
              <a:rPr lang="nb-NO" sz="1800" b="1" kern="100" dirty="0">
                <a:effectLst/>
                <a:latin typeface="Calibri Light" panose="020F0302020204030204" pitchFamily="34" charset="0"/>
                <a:ea typeface="Calibri" panose="020F0502020204030204" pitchFamily="34" charset="0"/>
                <a:cs typeface="Arial" panose="020B0604020202020204" pitchFamily="34" charset="0"/>
              </a:rPr>
              <a:t>12 – </a:t>
            </a:r>
            <a:r>
              <a:rPr lang="nb-NO" sz="1800" kern="100" dirty="0">
                <a:effectLst/>
                <a:latin typeface="Calibri Light" panose="020F0302020204030204" pitchFamily="34" charset="0"/>
                <a:ea typeface="Calibri" panose="020F0502020204030204" pitchFamily="34" charset="0"/>
                <a:cs typeface="Arial" panose="020B0604020202020204" pitchFamily="34" charset="0"/>
              </a:rPr>
              <a:t>Ypperste (øverste-) prestene, som var de religiøse lederne til jødene var nok dessverre mest opptatt av egen makt og posisjon. De trodde på en Messias som skulle komme og gjøre dem enda mektigere. De var jo tross alt ledere for Guds utvalgte folk. Det Jesus talte om var helt motsatt av dere forestilling om Gud. Jesus ville hjelpe fattige, svake og syke. Han ville tilgi syndere, og han ville at de rike skulle gi fra det de eide til fordel for andre. Jordisk makt var rett og slett ikke viktig sa Jesus. En god leder er en som tjener andre og ikke en som lar andre tjene seg. Alt dette så yppersteprestene som en eneste stor trussel. Derfor måtte Jesus bort for godt. </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50000"/>
              </a:lnSpc>
              <a:buNone/>
            </a:pP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50000"/>
              </a:lnSpc>
              <a:buNone/>
            </a:pPr>
            <a:r>
              <a:rPr lang="nb-NO" sz="1800" b="1" kern="100" dirty="0">
                <a:effectLst/>
                <a:latin typeface="Calibri Light" panose="020F0302020204030204" pitchFamily="34" charset="0"/>
                <a:ea typeface="Calibri" panose="020F0502020204030204" pitchFamily="34" charset="0"/>
                <a:cs typeface="Arial" panose="020B0604020202020204" pitchFamily="34" charset="0"/>
              </a:rPr>
              <a:t>13 – </a:t>
            </a:r>
            <a:r>
              <a:rPr lang="nb-NO" sz="1800" kern="100" dirty="0">
                <a:effectLst/>
                <a:latin typeface="Calibri Light" panose="020F0302020204030204" pitchFamily="34" charset="0"/>
                <a:ea typeface="Calibri" panose="020F0502020204030204" pitchFamily="34" charset="0"/>
                <a:cs typeface="Arial" panose="020B0604020202020204" pitchFamily="34" charset="0"/>
              </a:rPr>
              <a:t>Ja og nei. Det skulle riktignok stå «INRI» (som betyr </a:t>
            </a:r>
            <a:r>
              <a:rPr lang="nb-NO" sz="1800" i="1" kern="100" dirty="0">
                <a:effectLst/>
                <a:latin typeface="Calibri Light" panose="020F0302020204030204" pitchFamily="34" charset="0"/>
                <a:ea typeface="Calibri" panose="020F0502020204030204" pitchFamily="34" charset="0"/>
                <a:cs typeface="Arial" panose="020B0604020202020204" pitchFamily="34" charset="0"/>
              </a:rPr>
              <a:t>Jesus fra Nasaret jødenes konge</a:t>
            </a:r>
            <a:r>
              <a:rPr lang="nb-NO" sz="1800" kern="100" dirty="0">
                <a:effectLst/>
                <a:latin typeface="Calibri Light" panose="020F0302020204030204" pitchFamily="34" charset="0"/>
                <a:ea typeface="Calibri" panose="020F0502020204030204" pitchFamily="34" charset="0"/>
                <a:cs typeface="Arial" panose="020B0604020202020204" pitchFamily="34" charset="0"/>
              </a:rPr>
              <a:t>), men ikke på graven, men på korset til Jesus.</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50000"/>
              </a:lnSpc>
              <a:buNone/>
            </a:pP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50000"/>
              </a:lnSpc>
              <a:buNone/>
            </a:pPr>
            <a:r>
              <a:rPr lang="nb-NO" sz="1800" b="1" kern="100" dirty="0">
                <a:effectLst/>
                <a:latin typeface="Calibri Light" panose="020F0302020204030204" pitchFamily="34" charset="0"/>
                <a:ea typeface="Calibri" panose="020F0502020204030204" pitchFamily="34" charset="0"/>
                <a:cs typeface="Arial" panose="020B0604020202020204" pitchFamily="34" charset="0"/>
              </a:rPr>
              <a:t>14 – </a:t>
            </a:r>
            <a:r>
              <a:rPr lang="nb-NO" sz="1800" kern="100" dirty="0">
                <a:effectLst/>
                <a:latin typeface="Calibri Light" panose="020F0302020204030204" pitchFamily="34" charset="0"/>
                <a:ea typeface="Calibri" panose="020F0502020204030204" pitchFamily="34" charset="0"/>
                <a:cs typeface="Arial" panose="020B0604020202020204" pitchFamily="34" charset="0"/>
              </a:rPr>
              <a:t>Det var noen kvinner som først kom til graven etter at Jesus hadde stått opp. Men, de møtte ikke Jesus. De møtte noen engler som fortalte dem om oppstandelsen og som ba kvinnene gå og fortelle dette til disiplene.</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b-NO" dirty="0"/>
          </a:p>
        </p:txBody>
      </p:sp>
    </p:spTree>
    <p:extLst>
      <p:ext uri="{BB962C8B-B14F-4D97-AF65-F5344CB8AC3E}">
        <p14:creationId xmlns:p14="http://schemas.microsoft.com/office/powerpoint/2010/main" val="2431095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8DE68B8-F313-916E-0309-E850F5EEC647}"/>
              </a:ext>
            </a:extLst>
          </p:cNvPr>
          <p:cNvSpPr>
            <a:spLocks noGrp="1"/>
          </p:cNvSpPr>
          <p:nvPr>
            <p:ph idx="1"/>
          </p:nvPr>
        </p:nvSpPr>
        <p:spPr>
          <a:xfrm>
            <a:off x="2556588" y="458085"/>
            <a:ext cx="8888962" cy="5941829"/>
          </a:xfrm>
        </p:spPr>
        <p:txBody>
          <a:bodyPr>
            <a:normAutofit fontScale="92500" lnSpcReduction="10000"/>
          </a:bodyPr>
          <a:lstStyle/>
          <a:p>
            <a:pPr marL="0" indent="0">
              <a:lnSpc>
                <a:spcPct val="150000"/>
              </a:lnSpc>
              <a:buNone/>
            </a:pPr>
            <a:r>
              <a:rPr lang="nb-NO" sz="1800" b="1" kern="100" dirty="0">
                <a:effectLst/>
                <a:latin typeface="Calibri Light" panose="020F0302020204030204" pitchFamily="34" charset="0"/>
                <a:ea typeface="Calibri" panose="020F0502020204030204" pitchFamily="34" charset="0"/>
                <a:cs typeface="Arial" panose="020B0604020202020204" pitchFamily="34" charset="0"/>
              </a:rPr>
              <a:t>15- </a:t>
            </a:r>
            <a:r>
              <a:rPr lang="nb-NO" sz="1800" kern="100" dirty="0">
                <a:effectLst/>
                <a:latin typeface="Calibri Light" panose="020F0302020204030204" pitchFamily="34" charset="0"/>
                <a:ea typeface="Calibri" panose="020F0502020204030204" pitchFamily="34" charset="0"/>
                <a:cs typeface="Arial" panose="020B0604020202020204" pitchFamily="34" charset="0"/>
              </a:rPr>
              <a:t>Det stemmer! Det var Emmausvandrerne, som vi kaller dem, som var de første til å møte Jesus etter oppstandelsen. Les gjerne om dette her: </a:t>
            </a:r>
            <a:r>
              <a:rPr lang="nb-NO" sz="1800" u="sng" kern="100"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2"/>
              </a:rPr>
              <a:t>Bibelselskapet | Nettbibelen</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50000"/>
              </a:lnSpc>
              <a:buNone/>
            </a:pPr>
            <a:r>
              <a:rPr lang="nb-NO" sz="1800" kern="100" dirty="0">
                <a:effectLst/>
                <a:latin typeface="Calibri Light" panose="020F0302020204030204" pitchFamily="34" charset="0"/>
                <a:ea typeface="Calibri" panose="020F0502020204030204" pitchFamily="34" charset="0"/>
                <a:cs typeface="Arial" panose="020B0604020202020204" pitchFamily="34" charset="0"/>
              </a:rPr>
              <a:t>Det store spørsmålet er naturligvis: Hvorfor viste han seg for disse uten å avsløre seg selv med én gang?</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50000"/>
              </a:lnSpc>
              <a:buNone/>
            </a:pPr>
            <a:r>
              <a:rPr lang="nb-NO" sz="1800" b="1" kern="100" dirty="0">
                <a:effectLst/>
                <a:latin typeface="Calibri Light" panose="020F0302020204030204" pitchFamily="34" charset="0"/>
                <a:ea typeface="Calibri" panose="020F0502020204030204" pitchFamily="34" charset="0"/>
                <a:cs typeface="Arial" panose="020B0604020202020204" pitchFamily="34" charset="0"/>
              </a:rPr>
              <a:t>16 – </a:t>
            </a:r>
            <a:r>
              <a:rPr lang="nb-NO" sz="1800" kern="100" dirty="0">
                <a:effectLst/>
                <a:latin typeface="Calibri Light" panose="020F0302020204030204" pitchFamily="34" charset="0"/>
                <a:ea typeface="Calibri" panose="020F0502020204030204" pitchFamily="34" charset="0"/>
                <a:cs typeface="Arial" panose="020B0604020202020204" pitchFamily="34" charset="0"/>
              </a:rPr>
              <a:t>Før Jesus for opp til himmelen (Kristi himmelfartsdag) ga han disiplene et oppdrag: De skulle dra ut i verden og forkynne (fortelle) om ham. De skulle få ekstra krefter til dette, krefter som gjorde at de – akkurat som Jesus – ville ha mulighet til å gjøre ting som virket umenneskelige (helbrede syke, snakke språk de foreløpig ikke kunne selv, få kraft til å overkomme de vanskeligste situasjoner). Se gjerne disse lenkene: </a:t>
            </a:r>
            <a:r>
              <a:rPr lang="nb-NO" sz="1800" u="sng" kern="100"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3"/>
              </a:rPr>
              <a:t>Bibelselskapet | Utsendelsen</a:t>
            </a:r>
            <a:r>
              <a:rPr lang="nb-NO" sz="1800" kern="100" dirty="0">
                <a:effectLst/>
                <a:latin typeface="Calibri" panose="020F0502020204030204" pitchFamily="34" charset="0"/>
                <a:ea typeface="Calibri" panose="020F0502020204030204" pitchFamily="34" charset="0"/>
                <a:cs typeface="Arial" panose="020B0604020202020204" pitchFamily="34" charset="0"/>
              </a:rPr>
              <a:t> og/eller Matt 28,18-20: </a:t>
            </a:r>
            <a:r>
              <a:rPr lang="nb-NO" sz="1800" u="sng" kern="100"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4"/>
              </a:rPr>
              <a:t>Bibelselskapet | Nettbibelen</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50000"/>
              </a:lnSpc>
              <a:buNone/>
            </a:pPr>
            <a:r>
              <a:rPr lang="nb-NO" sz="1800" b="1" kern="100" dirty="0">
                <a:effectLst/>
                <a:latin typeface="Calibri Light" panose="020F0302020204030204" pitchFamily="34" charset="0"/>
                <a:ea typeface="Calibri" panose="020F0502020204030204" pitchFamily="34" charset="0"/>
                <a:cs typeface="Arial" panose="020B0604020202020204" pitchFamily="34" charset="0"/>
              </a:rPr>
              <a:t>17 – </a:t>
            </a:r>
            <a:r>
              <a:rPr lang="nb-NO" sz="1800" kern="100" dirty="0">
                <a:effectLst/>
                <a:latin typeface="Calibri Light" panose="020F0302020204030204" pitchFamily="34" charset="0"/>
                <a:ea typeface="Calibri" panose="020F0502020204030204" pitchFamily="34" charset="0"/>
                <a:cs typeface="Arial" panose="020B0604020202020204" pitchFamily="34" charset="0"/>
              </a:rPr>
              <a:t>Disiplene får høre om dette (av Jesus) på Kristi himmelfartsdag, men det er på Pinsedagen at de mottar Den Hellige Ånd (de opplevde et mektig brus (vind) og man kunne se flammer som sto rett over hodene på dem. Det var på denne dagene vi blant annet kan lese at de begynte å tale andre tungemål (andre språk de selv i utgangspunktet ikke kunne). På denne måten kunne de forkynne (fortelle om) Jesus og Guds rike til alle mennesker. Språket var ikke lenger en hindring.</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b-NO" dirty="0"/>
          </a:p>
        </p:txBody>
      </p:sp>
      <p:sp>
        <p:nvSpPr>
          <p:cNvPr id="4" name="TekstSylinder 3">
            <a:extLst>
              <a:ext uri="{FF2B5EF4-FFF2-40B4-BE49-F238E27FC236}">
                <a16:creationId xmlns:a16="http://schemas.microsoft.com/office/drawing/2014/main" id="{61D273C0-B273-D9F9-7089-B933A843BD53}"/>
              </a:ext>
            </a:extLst>
          </p:cNvPr>
          <p:cNvSpPr txBox="1"/>
          <p:nvPr/>
        </p:nvSpPr>
        <p:spPr>
          <a:xfrm>
            <a:off x="597159" y="1371600"/>
            <a:ext cx="1660849" cy="5111143"/>
          </a:xfrm>
          <a:prstGeom prst="rect">
            <a:avLst/>
          </a:prstGeom>
          <a:noFill/>
        </p:spPr>
        <p:txBody>
          <a:bodyPr wrap="square" rtlCol="0">
            <a:spAutoFit/>
          </a:bodyPr>
          <a:lstStyle/>
          <a:p>
            <a:pPr>
              <a:lnSpc>
                <a:spcPct val="107000"/>
              </a:lnSpc>
            </a:pPr>
            <a:r>
              <a:rPr lang="nb-NO" sz="1800" b="1" kern="100" dirty="0">
                <a:effectLst/>
                <a:latin typeface="Calibri" panose="020F0502020204030204" pitchFamily="34" charset="0"/>
                <a:ea typeface="Calibri" panose="020F0502020204030204" pitchFamily="34" charset="0"/>
                <a:cs typeface="Arial" panose="020B0604020202020204" pitchFamily="34" charset="0"/>
              </a:rPr>
              <a:t>Ta en titt her hvis dere vil ha mer informasjon om Den stille uke og påsken, Kristi himmelfart og Pinsen: </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pPr>
            <a:r>
              <a:rPr lang="nb-NO" sz="1800" u="sng" kern="100"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5"/>
              </a:rPr>
              <a:t>Den stille uke - EWTN Norge</a:t>
            </a:r>
            <a:r>
              <a:rPr lang="nb-NO" sz="1800" kern="100" dirty="0">
                <a:effectLst/>
                <a:latin typeface="Calibri" panose="020F0502020204030204" pitchFamily="34" charset="0"/>
                <a:ea typeface="Calibri" panose="020F0502020204030204" pitchFamily="34" charset="0"/>
                <a:cs typeface="Arial" panose="020B0604020202020204" pitchFamily="34" charset="0"/>
              </a:rPr>
              <a:t>, </a:t>
            </a:r>
            <a:r>
              <a:rPr lang="nb-NO" sz="1800" u="sng" kern="100"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6"/>
              </a:rPr>
              <a:t>Kristi Himmelfart - EWTN Norge</a:t>
            </a:r>
            <a:r>
              <a:rPr lang="nb-NO" sz="1800" kern="100" dirty="0">
                <a:effectLst/>
                <a:latin typeface="Calibri" panose="020F0502020204030204" pitchFamily="34" charset="0"/>
                <a:ea typeface="Calibri" panose="020F0502020204030204" pitchFamily="34" charset="0"/>
                <a:cs typeface="Arial" panose="020B0604020202020204" pitchFamily="34" charset="0"/>
              </a:rPr>
              <a:t>, </a:t>
            </a:r>
            <a:r>
              <a:rPr lang="nb-NO" sz="1800" u="sng" kern="100"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7"/>
              </a:rPr>
              <a:t>Pinse - EWTN Norge</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endParaRPr lang="nb-NO" dirty="0"/>
          </a:p>
        </p:txBody>
      </p:sp>
    </p:spTree>
    <p:extLst>
      <p:ext uri="{BB962C8B-B14F-4D97-AF65-F5344CB8AC3E}">
        <p14:creationId xmlns:p14="http://schemas.microsoft.com/office/powerpoint/2010/main" val="3494848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F0F1C6C-441D-0D39-B3E3-AE987787255A}"/>
              </a:ext>
            </a:extLst>
          </p:cNvPr>
          <p:cNvSpPr>
            <a:spLocks noGrp="1"/>
          </p:cNvSpPr>
          <p:nvPr>
            <p:ph type="title"/>
          </p:nvPr>
        </p:nvSpPr>
        <p:spPr/>
        <p:txBody>
          <a:bodyPr>
            <a:normAutofit fontScale="90000"/>
          </a:bodyPr>
          <a:lstStyle/>
          <a:p>
            <a:br>
              <a:rPr lang="nb-NO" sz="1800" b="1" kern="100" dirty="0">
                <a:effectLst/>
                <a:latin typeface="Calibri" panose="020F0502020204030204" pitchFamily="34" charset="0"/>
                <a:ea typeface="Calibri" panose="020F0502020204030204" pitchFamily="34" charset="0"/>
                <a:cs typeface="Arial" panose="020B0604020202020204" pitchFamily="34" charset="0"/>
              </a:rPr>
            </a:br>
            <a:br>
              <a:rPr lang="nb-NO" sz="3100" b="1" kern="100" dirty="0">
                <a:effectLst/>
                <a:latin typeface="Calibri" panose="020F0502020204030204" pitchFamily="34" charset="0"/>
                <a:ea typeface="Calibri" panose="020F0502020204030204" pitchFamily="34" charset="0"/>
                <a:cs typeface="Arial" panose="020B0604020202020204" pitchFamily="34" charset="0"/>
              </a:rPr>
            </a:br>
            <a:r>
              <a:rPr lang="nb-NO" sz="3100" b="1" kern="100" dirty="0">
                <a:effectLst/>
                <a:latin typeface="Calibri" panose="020F0502020204030204" pitchFamily="34" charset="0"/>
                <a:ea typeface="Calibri" panose="020F0502020204030204" pitchFamily="34" charset="0"/>
                <a:cs typeface="Arial" panose="020B0604020202020204" pitchFamily="34" charset="0"/>
              </a:rPr>
              <a:t>Punkt 4 og 5 til Økt 1 kommer om ikke så lenge.</a:t>
            </a:r>
            <a:br>
              <a:rPr lang="nb-NO" sz="3100" kern="100" dirty="0">
                <a:effectLst/>
                <a:latin typeface="Calibri" panose="020F0502020204030204" pitchFamily="34" charset="0"/>
                <a:ea typeface="Calibri" panose="020F0502020204030204" pitchFamily="34" charset="0"/>
                <a:cs typeface="Arial" panose="020B0604020202020204" pitchFamily="34" charset="0"/>
              </a:rPr>
            </a:br>
            <a:endParaRPr lang="nb-NO" dirty="0"/>
          </a:p>
        </p:txBody>
      </p:sp>
      <p:sp>
        <p:nvSpPr>
          <p:cNvPr id="3" name="Plassholder for innhold 2">
            <a:extLst>
              <a:ext uri="{FF2B5EF4-FFF2-40B4-BE49-F238E27FC236}">
                <a16:creationId xmlns:a16="http://schemas.microsoft.com/office/drawing/2014/main" id="{842A6065-09F0-FEBF-E711-9C8ADB3D04EC}"/>
              </a:ext>
            </a:extLst>
          </p:cNvPr>
          <p:cNvSpPr>
            <a:spLocks noGrp="1"/>
          </p:cNvSpPr>
          <p:nvPr>
            <p:ph idx="1"/>
          </p:nvPr>
        </p:nvSpPr>
        <p:spPr/>
        <p:txBody>
          <a:bodyPr/>
          <a:lstStyle/>
          <a:p>
            <a:endParaRPr lang="nb-NO" dirty="0"/>
          </a:p>
        </p:txBody>
      </p:sp>
    </p:spTree>
    <p:extLst>
      <p:ext uri="{BB962C8B-B14F-4D97-AF65-F5344CB8AC3E}">
        <p14:creationId xmlns:p14="http://schemas.microsoft.com/office/powerpoint/2010/main" val="2819100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70866B-DBEF-955A-874A-47F01EAA9ABF}"/>
              </a:ext>
            </a:extLst>
          </p:cNvPr>
          <p:cNvSpPr>
            <a:spLocks noGrp="1"/>
          </p:cNvSpPr>
          <p:nvPr>
            <p:ph type="title"/>
          </p:nvPr>
        </p:nvSpPr>
        <p:spPr>
          <a:xfrm>
            <a:off x="850715" y="1253557"/>
            <a:ext cx="5610225" cy="1314443"/>
          </a:xfrm>
        </p:spPr>
        <p:txBody>
          <a:bodyPr>
            <a:normAutofit fontScale="90000"/>
          </a:bodyPr>
          <a:lstStyle/>
          <a:p>
            <a:r>
              <a:rPr lang="nb-NO" sz="8000" b="1" dirty="0">
                <a:latin typeface="Aldhabi" panose="01000000000000000000" pitchFamily="2" charset="-78"/>
                <a:cs typeface="Aldhabi" panose="01000000000000000000" pitchFamily="2" charset="-78"/>
              </a:rPr>
              <a:t>Livet etter døden </a:t>
            </a:r>
            <a:r>
              <a:rPr lang="nb-NO" sz="2400" dirty="0"/>
              <a:t>(Økt 2)</a:t>
            </a:r>
            <a:endParaRPr lang="nb-NO" dirty="0"/>
          </a:p>
        </p:txBody>
      </p:sp>
      <p:sp>
        <p:nvSpPr>
          <p:cNvPr id="3" name="Plassholder for innhold 2">
            <a:extLst>
              <a:ext uri="{FF2B5EF4-FFF2-40B4-BE49-F238E27FC236}">
                <a16:creationId xmlns:a16="http://schemas.microsoft.com/office/drawing/2014/main" id="{F8159D65-02AD-BC65-8FFC-220527D3C241}"/>
              </a:ext>
            </a:extLst>
          </p:cNvPr>
          <p:cNvSpPr>
            <a:spLocks noGrp="1"/>
          </p:cNvSpPr>
          <p:nvPr>
            <p:ph idx="1"/>
          </p:nvPr>
        </p:nvSpPr>
        <p:spPr>
          <a:xfrm>
            <a:off x="1257591" y="2568000"/>
            <a:ext cx="4752661" cy="1051881"/>
          </a:xfrm>
        </p:spPr>
        <p:txBody>
          <a:bodyPr>
            <a:normAutofit/>
          </a:bodyPr>
          <a:lstStyle/>
          <a:p>
            <a:pPr marL="0" indent="0">
              <a:buNone/>
            </a:pPr>
            <a:r>
              <a:rPr lang="nb-NO" sz="4400" b="1" kern="100" dirty="0">
                <a:effectLst/>
                <a:latin typeface="Aldhabi" panose="01000000000000000000" pitchFamily="2" charset="-78"/>
                <a:cs typeface="Aldhabi" panose="01000000000000000000" pitchFamily="2" charset="-78"/>
              </a:rPr>
              <a:t>Hva skjer med oss når vi dør?</a:t>
            </a:r>
            <a:endParaRPr lang="nb-NO" sz="4400" kern="100" dirty="0">
              <a:effectLst/>
              <a:latin typeface="Aldhabi" panose="01000000000000000000" pitchFamily="2" charset="-78"/>
              <a:cs typeface="Aldhabi" panose="01000000000000000000" pitchFamily="2" charset="-78"/>
            </a:endParaRPr>
          </a:p>
          <a:p>
            <a:pPr marL="0" indent="0">
              <a:buNone/>
            </a:pPr>
            <a:endParaRPr lang="nb-NO" dirty="0"/>
          </a:p>
        </p:txBody>
      </p:sp>
      <p:pic>
        <p:nvPicPr>
          <p:cNvPr id="6" name="Bilde 5">
            <a:extLst>
              <a:ext uri="{FF2B5EF4-FFF2-40B4-BE49-F238E27FC236}">
                <a16:creationId xmlns:a16="http://schemas.microsoft.com/office/drawing/2014/main" id="{9F16FF04-2A50-D7CD-CA41-59F7D76BC335}"/>
              </a:ext>
            </a:extLst>
          </p:cNvPr>
          <p:cNvPicPr>
            <a:picLocks noChangeAspect="1"/>
          </p:cNvPicPr>
          <p:nvPr/>
        </p:nvPicPr>
        <p:blipFill rotWithShape="1">
          <a:blip r:embed="rId2"/>
          <a:srcRect t="12521" r="1" b="12480"/>
          <a:stretch/>
        </p:blipFill>
        <p:spPr>
          <a:xfrm>
            <a:off x="6524941" y="980759"/>
            <a:ext cx="4810442" cy="48104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Date Placeholder 3">
            <a:extLst>
              <a:ext uri="{FF2B5EF4-FFF2-40B4-BE49-F238E27FC236}">
                <a16:creationId xmlns:a16="http://schemas.microsoft.com/office/drawing/2014/main" id="{3F3B7F5A-1B06-4815-B7EB-049C6AFC172C}"/>
              </a:ext>
            </a:extLst>
          </p:cNvPr>
          <p:cNvSpPr>
            <a:spLocks noGrp="1"/>
          </p:cNvSpPr>
          <p:nvPr>
            <p:ph type="dt" sz="half" idx="10"/>
          </p:nvPr>
        </p:nvSpPr>
        <p:spPr>
          <a:xfrm>
            <a:off x="912628" y="6356350"/>
            <a:ext cx="2743200" cy="365125"/>
          </a:xfrm>
        </p:spPr>
        <p:txBody>
          <a:bodyPr/>
          <a:lstStyle/>
          <a:p>
            <a:pPr>
              <a:spcAft>
                <a:spcPts val="600"/>
              </a:spcAft>
            </a:pPr>
            <a:fld id="{809CB3E0-44A8-4F4D-B84D-B60FA2C2393B}" type="datetime1">
              <a:rPr lang="en-US" smtClean="0"/>
              <a:pPr>
                <a:spcAft>
                  <a:spcPts val="600"/>
                </a:spcAft>
              </a:pPr>
              <a:t>9/12/2023</a:t>
            </a:fld>
            <a:endParaRPr lang="en-US"/>
          </a:p>
        </p:txBody>
      </p:sp>
      <p:sp>
        <p:nvSpPr>
          <p:cNvPr id="15" name="Slide Number Placeholder 5">
            <a:extLst>
              <a:ext uri="{FF2B5EF4-FFF2-40B4-BE49-F238E27FC236}">
                <a16:creationId xmlns:a16="http://schemas.microsoft.com/office/drawing/2014/main" id="{2298BF2C-AFD8-4232-9364-E649CD10DFF4}"/>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pPr>
                <a:spcAft>
                  <a:spcPts val="600"/>
                </a:spcAft>
              </a:pPr>
              <a:t>15</a:t>
            </a:fld>
            <a:endParaRPr lang="en-US"/>
          </a:p>
        </p:txBody>
      </p:sp>
      <p:sp>
        <p:nvSpPr>
          <p:cNvPr id="7" name="TekstSylinder 6">
            <a:extLst>
              <a:ext uri="{FF2B5EF4-FFF2-40B4-BE49-F238E27FC236}">
                <a16:creationId xmlns:a16="http://schemas.microsoft.com/office/drawing/2014/main" id="{84A57F69-5242-D0AD-5674-B4693AF21850}"/>
              </a:ext>
            </a:extLst>
          </p:cNvPr>
          <p:cNvSpPr txBox="1"/>
          <p:nvPr/>
        </p:nvSpPr>
        <p:spPr>
          <a:xfrm>
            <a:off x="850715" y="3763068"/>
            <a:ext cx="5097624" cy="2450094"/>
          </a:xfrm>
          <a:prstGeom prst="rect">
            <a:avLst/>
          </a:prstGeom>
          <a:noFill/>
        </p:spPr>
        <p:txBody>
          <a:bodyPr wrap="square" rtlCol="0">
            <a:spAutoFit/>
          </a:bodyPr>
          <a:lstStyle/>
          <a:p>
            <a:pPr>
              <a:lnSpc>
                <a:spcPct val="107000"/>
              </a:lnSpc>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Det er ikke meningen at vi skal gå rundt og tenke på døden til enhver tid. Vi vil gjøre det beste ut av livet vi lever, både nåtiden og fremtiden. Fortiden kan vi ikke endre, men vi kan endre hvordan vi ser på det som har skjedd før. Har det skjedd noe vondt, kan vi for eksempel ta stilling til om vi skal tilgi, be om unnskyldning, lære av våre feil eller andres gode eksempel, osv.</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5304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C4B3BD08-72B4-F690-B429-40D078DAA9B1}"/>
              </a:ext>
            </a:extLst>
          </p:cNvPr>
          <p:cNvSpPr>
            <a:spLocks noGrp="1"/>
          </p:cNvSpPr>
          <p:nvPr>
            <p:ph idx="1"/>
          </p:nvPr>
        </p:nvSpPr>
        <p:spPr>
          <a:xfrm>
            <a:off x="1240971" y="1567544"/>
            <a:ext cx="10363200" cy="4635543"/>
          </a:xfrm>
        </p:spPr>
        <p:txBody>
          <a:bodyPr/>
          <a:lstStyle/>
          <a:p>
            <a:pPr marL="0" indent="0">
              <a:lnSpc>
                <a:spcPct val="150000"/>
              </a:lnSpc>
              <a:buNone/>
            </a:pPr>
            <a:r>
              <a:rPr lang="nb-NO" kern="100" dirty="0">
                <a:effectLst/>
                <a:latin typeface="Calibri Light" panose="020F0302020204030204" pitchFamily="34" charset="0"/>
                <a:ea typeface="Calibri" panose="020F0502020204030204" pitchFamily="34" charset="0"/>
                <a:cs typeface="Times New Roman" panose="02020603050405020304" pitchFamily="18" charset="0"/>
              </a:rPr>
              <a:t>Gud ønsker det aller beste for oss mens vi lever her på jorden, men han ønsker også at vi er klare til å møte ham når vårt jordiske liv er over. Hva betyr det egentlig å være klar til å møte Gud? Da betyr det at vi har levd et liv som er i trå med hvordan Gud ønsker vi skal leve, at vi har prøvd å rette opp de gangene vi har ikke har greid å leve opp til Guds standard, og at vi har prøvd å holde kontakt med Gud hele tiden (via bønn). I en tidligere økt ble det lagt fokus på det å holde kontakt med de vi ønsker å ha et godt forhold til. Hvis du f.eks. kommer på besøk til noen du nærmest aldri har hatt kontakt med, du har aldri brydd deg om hva de tenker, ønsker og sier, og det eneste du er opptatt av er å bli servert god mat og behandlet som en æresgjest, er du ikke da en smule godtroende? Hvem vil ha en slik gjest på besøk?</a:t>
            </a:r>
            <a:endParaRPr lang="nb-NO"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dirty="0"/>
          </a:p>
        </p:txBody>
      </p:sp>
    </p:spTree>
    <p:extLst>
      <p:ext uri="{BB962C8B-B14F-4D97-AF65-F5344CB8AC3E}">
        <p14:creationId xmlns:p14="http://schemas.microsoft.com/office/powerpoint/2010/main" val="2414654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FDABD8-CB9E-C30F-2FEC-02582DAB0F48}"/>
              </a:ext>
            </a:extLst>
          </p:cNvPr>
          <p:cNvSpPr>
            <a:spLocks noGrp="1"/>
          </p:cNvSpPr>
          <p:nvPr>
            <p:ph type="title"/>
          </p:nvPr>
        </p:nvSpPr>
        <p:spPr>
          <a:xfrm>
            <a:off x="2533650" y="705779"/>
            <a:ext cx="9277349" cy="1298477"/>
          </a:xfrm>
        </p:spPr>
        <p:txBody>
          <a:bodyPr anchor="b">
            <a:normAutofit/>
          </a:bodyPr>
          <a:lstStyle/>
          <a:p>
            <a:pPr>
              <a:lnSpc>
                <a:spcPct val="90000"/>
              </a:lnSpc>
            </a:pPr>
            <a:r>
              <a:rPr lang="nb-NO" sz="2400" b="1" kern="100" dirty="0">
                <a:effectLst/>
              </a:rPr>
              <a:t>Gud skapte oss for å ha et forhold til oss. </a:t>
            </a:r>
            <a:r>
              <a:rPr lang="nb-NO" sz="1600" kern="100" dirty="0">
                <a:effectLst/>
              </a:rPr>
              <a:t>Han ønsker å at vi skal komme til himmelen og leve evig sammen med ham når vårt jordiske liv er over, men da må vi også være interessert i Gud og i hva Gud vil både med og for oss.</a:t>
            </a:r>
            <a:br>
              <a:rPr lang="nb-NO" sz="1600" kern="100" dirty="0">
                <a:effectLst/>
              </a:rPr>
            </a:br>
            <a:endParaRPr lang="nb-NO" sz="1600" dirty="0"/>
          </a:p>
        </p:txBody>
      </p:sp>
      <p:sp>
        <p:nvSpPr>
          <p:cNvPr id="10" name="Content Placeholder 2">
            <a:extLst>
              <a:ext uri="{FF2B5EF4-FFF2-40B4-BE49-F238E27FC236}">
                <a16:creationId xmlns:a16="http://schemas.microsoft.com/office/drawing/2014/main" id="{69A830A7-CC1B-4017-88D8-4397E731BC9B}"/>
              </a:ext>
            </a:extLst>
          </p:cNvPr>
          <p:cNvSpPr>
            <a:spLocks noGrp="1"/>
          </p:cNvSpPr>
          <p:nvPr>
            <p:ph idx="1"/>
          </p:nvPr>
        </p:nvSpPr>
        <p:spPr>
          <a:xfrm>
            <a:off x="675832" y="2276741"/>
            <a:ext cx="4258117" cy="3381109"/>
          </a:xfrm>
        </p:spPr>
        <p:txBody>
          <a:bodyPr anchor="t">
            <a:normAutofit/>
          </a:bodyPr>
          <a:lstStyle/>
          <a:p>
            <a:pPr marL="0" indent="0">
              <a:buNone/>
            </a:pPr>
            <a:r>
              <a:rPr lang="nb-NO" sz="2800" kern="100" dirty="0">
                <a:effectLst/>
                <a:latin typeface="Calibri Light" panose="020F0302020204030204" pitchFamily="34" charset="0"/>
                <a:ea typeface="Calibri" panose="020F0502020204030204" pitchFamily="34" charset="0"/>
                <a:cs typeface="Times New Roman" panose="02020603050405020304" pitchFamily="18" charset="0"/>
              </a:rPr>
              <a:t>Ta en titt på </a:t>
            </a:r>
          </a:p>
          <a:p>
            <a:pPr marL="0" indent="0">
              <a:buNone/>
            </a:pPr>
            <a:r>
              <a:rPr lang="nb-NO" sz="2800" b="1" kern="100" dirty="0">
                <a:ln>
                  <a:noFill/>
                </a:ln>
                <a:solidFill>
                  <a:srgbClr val="FFC000"/>
                </a:solidFill>
                <a:effectLst/>
                <a:latin typeface="Calibri" panose="020F0502020204030204" pitchFamily="34" charset="0"/>
                <a:ea typeface="Calibri" panose="020F0502020204030204" pitchFamily="34" charset="0"/>
                <a:cs typeface="Calibri" panose="020F0502020204030204" pitchFamily="34" charset="0"/>
              </a:rPr>
              <a:t>Godshare episode 8</a:t>
            </a:r>
            <a:endParaRPr lang="nb-NO" sz="2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marL="0" indent="0">
              <a:buNone/>
            </a:pPr>
            <a:r>
              <a:rPr lang="nb-NO" sz="2800" b="1" kern="100" dirty="0">
                <a:effectLst/>
                <a:latin typeface="Calibri Light" panose="020F0302020204030204" pitchFamily="34" charset="0"/>
                <a:ea typeface="Calibri" panose="020F0502020204030204" pitchFamily="34" charset="0"/>
                <a:cs typeface="Times New Roman" panose="02020603050405020304" pitchFamily="18" charset="0"/>
              </a:rPr>
              <a:t>«Er det et liv etter døden?»</a:t>
            </a:r>
            <a:endParaRPr lang="nb-NO" sz="2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marL="0" indent="0">
              <a:buNone/>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Her forteller Ann og Sam hva de tror skjer med oss når vi dør.</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5" name="Bilde 4">
            <a:extLst>
              <a:ext uri="{FF2B5EF4-FFF2-40B4-BE49-F238E27FC236}">
                <a16:creationId xmlns:a16="http://schemas.microsoft.com/office/drawing/2014/main" id="{79B8B966-2564-84BB-1168-C124D5D970E6}"/>
              </a:ext>
            </a:extLst>
          </p:cNvPr>
          <p:cNvPicPr>
            <a:picLocks noChangeAspect="1"/>
          </p:cNvPicPr>
          <p:nvPr/>
        </p:nvPicPr>
        <p:blipFill>
          <a:blip r:embed="rId2"/>
          <a:stretch>
            <a:fillRect/>
          </a:stretch>
        </p:blipFill>
        <p:spPr>
          <a:xfrm>
            <a:off x="5439662" y="2177746"/>
            <a:ext cx="6206442" cy="31032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Date Placeholder 3">
            <a:extLst>
              <a:ext uri="{FF2B5EF4-FFF2-40B4-BE49-F238E27FC236}">
                <a16:creationId xmlns:a16="http://schemas.microsoft.com/office/drawing/2014/main" id="{3F3B7F5A-1B06-4815-B7EB-049C6AFC172C}"/>
              </a:ext>
            </a:extLst>
          </p:cNvPr>
          <p:cNvSpPr>
            <a:spLocks noGrp="1"/>
          </p:cNvSpPr>
          <p:nvPr>
            <p:ph type="dt" sz="half" idx="10"/>
          </p:nvPr>
        </p:nvSpPr>
        <p:spPr>
          <a:xfrm>
            <a:off x="912628" y="6356350"/>
            <a:ext cx="2743200" cy="365125"/>
          </a:xfrm>
        </p:spPr>
        <p:txBody>
          <a:bodyPr/>
          <a:lstStyle/>
          <a:p>
            <a:pPr>
              <a:spcAft>
                <a:spcPts val="600"/>
              </a:spcAft>
            </a:pPr>
            <a:fld id="{809CB3E0-44A8-4F4D-B84D-B60FA2C2393B}" type="datetime1">
              <a:rPr lang="en-US" smtClean="0"/>
              <a:pPr>
                <a:spcAft>
                  <a:spcPts val="600"/>
                </a:spcAft>
              </a:pPr>
              <a:t>9/12/2023</a:t>
            </a:fld>
            <a:endParaRPr lang="en-US"/>
          </a:p>
        </p:txBody>
      </p:sp>
      <p:sp>
        <p:nvSpPr>
          <p:cNvPr id="14" name="Footer Placeholder 4">
            <a:extLst>
              <a:ext uri="{FF2B5EF4-FFF2-40B4-BE49-F238E27FC236}">
                <a16:creationId xmlns:a16="http://schemas.microsoft.com/office/drawing/2014/main" id="{2E740899-0F0E-42D8-ACE8-A38B9E3294FF}"/>
              </a:ext>
            </a:extLst>
          </p:cNvPr>
          <p:cNvSpPr>
            <a:spLocks noGrp="1"/>
          </p:cNvSpPr>
          <p:nvPr>
            <p:ph type="ftr" sz="quarter" idx="11"/>
          </p:nvPr>
        </p:nvSpPr>
        <p:spPr>
          <a:xfrm>
            <a:off x="6767622" y="6356350"/>
            <a:ext cx="4040373" cy="365125"/>
          </a:xfrm>
        </p:spPr>
        <p:txBody>
          <a:bodyPr/>
          <a:lstStyle/>
          <a:p>
            <a:pPr>
              <a:spcAft>
                <a:spcPts val="600"/>
              </a:spcAft>
            </a:pPr>
            <a:r>
              <a:rPr lang="en-US"/>
              <a:t>Sample Footer Text</a:t>
            </a:r>
          </a:p>
        </p:txBody>
      </p:sp>
      <p:sp>
        <p:nvSpPr>
          <p:cNvPr id="16" name="Slide Number Placeholder 5">
            <a:extLst>
              <a:ext uri="{FF2B5EF4-FFF2-40B4-BE49-F238E27FC236}">
                <a16:creationId xmlns:a16="http://schemas.microsoft.com/office/drawing/2014/main" id="{2298BF2C-AFD8-4232-9364-E649CD10DFF4}"/>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pPr>
                <a:spcAft>
                  <a:spcPts val="600"/>
                </a:spcAft>
              </a:pPr>
              <a:t>17</a:t>
            </a:fld>
            <a:endParaRPr lang="en-US"/>
          </a:p>
        </p:txBody>
      </p:sp>
    </p:spTree>
    <p:extLst>
      <p:ext uri="{BB962C8B-B14F-4D97-AF65-F5344CB8AC3E}">
        <p14:creationId xmlns:p14="http://schemas.microsoft.com/office/powerpoint/2010/main" val="786482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22033BD-0298-163B-2F11-497EB9598E12}"/>
              </a:ext>
            </a:extLst>
          </p:cNvPr>
          <p:cNvSpPr>
            <a:spLocks noGrp="1"/>
          </p:cNvSpPr>
          <p:nvPr>
            <p:ph type="title"/>
          </p:nvPr>
        </p:nvSpPr>
        <p:spPr>
          <a:xfrm>
            <a:off x="914400" y="1288824"/>
            <a:ext cx="10363200" cy="1187570"/>
          </a:xfrm>
        </p:spPr>
        <p:txBody>
          <a:bodyPr>
            <a:normAutofit fontScale="90000"/>
          </a:bodyPr>
          <a:lstStyle/>
          <a:p>
            <a:r>
              <a:rPr lang="nb-NO" sz="4000" b="1" kern="100" dirty="0">
                <a:effectLst/>
                <a:latin typeface="Calibri Light" panose="020F0302020204030204" pitchFamily="34" charset="0"/>
                <a:ea typeface="Calibri" panose="020F0502020204030204" pitchFamily="34" charset="0"/>
                <a:cs typeface="Times New Roman" panose="02020603050405020304" pitchFamily="18" charset="0"/>
              </a:rPr>
              <a:t>Diskuter følgende i grupper eller i plenum</a:t>
            </a:r>
            <a:br>
              <a:rPr lang="nb-NO" sz="4000" b="1" kern="100" dirty="0">
                <a:effectLst/>
                <a:latin typeface="Calibri Light" panose="020F0302020204030204" pitchFamily="34" charset="0"/>
                <a:ea typeface="Calibri" panose="020F0502020204030204" pitchFamily="34" charset="0"/>
                <a:cs typeface="Times New Roman" panose="02020603050405020304" pitchFamily="18" charset="0"/>
              </a:rPr>
            </a:br>
            <a:r>
              <a:rPr lang="nb-NO" sz="2700" kern="100" dirty="0">
                <a:effectLst/>
                <a:latin typeface="Calibri Light" panose="020F0302020204030204" pitchFamily="34" charset="0"/>
                <a:ea typeface="Calibri" panose="020F0502020204030204" pitchFamily="34" charset="0"/>
                <a:cs typeface="Times New Roman" panose="02020603050405020304" pitchFamily="18" charset="0"/>
              </a:rPr>
              <a:t>(Kateketen deres kommer ikke nødvendigvis med noe fasitsvar foreløpig):</a:t>
            </a:r>
            <a:br>
              <a:rPr lang="nb-NO" sz="4000" kern="100" dirty="0">
                <a:effectLst/>
                <a:latin typeface="Calibri" panose="020F0502020204030204" pitchFamily="34" charset="0"/>
                <a:ea typeface="Calibri" panose="020F0502020204030204" pitchFamily="34" charset="0"/>
                <a:cs typeface="Times New Roman" panose="02020603050405020304" pitchFamily="18" charset="0"/>
              </a:rPr>
            </a:br>
            <a:endParaRPr lang="nb-NO" dirty="0"/>
          </a:p>
        </p:txBody>
      </p:sp>
      <p:sp>
        <p:nvSpPr>
          <p:cNvPr id="3" name="Plassholder for innhold 2">
            <a:extLst>
              <a:ext uri="{FF2B5EF4-FFF2-40B4-BE49-F238E27FC236}">
                <a16:creationId xmlns:a16="http://schemas.microsoft.com/office/drawing/2014/main" id="{CCDC45C8-33B4-02E7-EA42-55A3188EDA5D}"/>
              </a:ext>
            </a:extLst>
          </p:cNvPr>
          <p:cNvSpPr>
            <a:spLocks noGrp="1"/>
          </p:cNvSpPr>
          <p:nvPr>
            <p:ph idx="1"/>
          </p:nvPr>
        </p:nvSpPr>
        <p:spPr>
          <a:xfrm>
            <a:off x="1394691" y="2560167"/>
            <a:ext cx="4867564" cy="3369578"/>
          </a:xfrm>
        </p:spPr>
        <p:txBody>
          <a:bodyPr>
            <a:normAutofit/>
          </a:bodyPr>
          <a:lstStyle/>
          <a:p>
            <a:pPr marL="342900" lvl="0" indent="-342900">
              <a:lnSpc>
                <a:spcPct val="107000"/>
              </a:lnSpc>
              <a:buFont typeface="Symbol" panose="05050102010706020507" pitchFamily="18" charset="2"/>
              <a:buChar char=""/>
            </a:pPr>
            <a:r>
              <a:rPr lang="nb-NO" sz="2800" b="1" kern="100" dirty="0">
                <a:effectLst/>
                <a:latin typeface="Calibri Light" panose="020F0302020204030204" pitchFamily="34" charset="0"/>
                <a:ea typeface="Calibri" panose="020F0502020204030204" pitchFamily="34" charset="0"/>
                <a:cs typeface="Times New Roman" panose="02020603050405020304" pitchFamily="18" charset="0"/>
              </a:rPr>
              <a:t>Hva skjer med oss etter døden? Drar vi rett til himmelen eller rett til helvete?</a:t>
            </a:r>
            <a:endParaRPr lang="nb-NO" sz="2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2800" b="1" kern="100" dirty="0">
                <a:effectLst/>
                <a:latin typeface="Calibri Light" panose="020F0302020204030204" pitchFamily="34" charset="0"/>
                <a:ea typeface="Calibri" panose="020F0502020204030204" pitchFamily="34" charset="0"/>
                <a:cs typeface="Times New Roman" panose="02020603050405020304" pitchFamily="18" charset="0"/>
              </a:rPr>
              <a:t>Hva er helvete?</a:t>
            </a:r>
            <a:endParaRPr lang="nb-NO" sz="2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2800" b="1" kern="100" dirty="0">
                <a:effectLst/>
                <a:latin typeface="Calibri Light" panose="020F0302020204030204" pitchFamily="34" charset="0"/>
                <a:ea typeface="Calibri" panose="020F0502020204030204" pitchFamily="34" charset="0"/>
                <a:cs typeface="Times New Roman" panose="02020603050405020304" pitchFamily="18" charset="0"/>
              </a:rPr>
              <a:t>Hva er skjærsilden?</a:t>
            </a:r>
            <a:endParaRPr lang="nb-NO" sz="2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2800" b="1" kern="100" dirty="0">
                <a:effectLst/>
                <a:latin typeface="Calibri Light" panose="020F0302020204030204" pitchFamily="34" charset="0"/>
                <a:ea typeface="Calibri" panose="020F0502020204030204" pitchFamily="34" charset="0"/>
                <a:cs typeface="Times New Roman" panose="02020603050405020304" pitchFamily="18" charset="0"/>
              </a:rPr>
              <a:t>Hva og hvor er himmelen?</a:t>
            </a:r>
            <a:endParaRPr lang="nb-NO"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Bilde 3">
            <a:extLst>
              <a:ext uri="{FF2B5EF4-FFF2-40B4-BE49-F238E27FC236}">
                <a16:creationId xmlns:a16="http://schemas.microsoft.com/office/drawing/2014/main" id="{12A6CAD8-9390-5773-BD00-7F71B2D7AE04}"/>
              </a:ext>
            </a:extLst>
          </p:cNvPr>
          <p:cNvPicPr>
            <a:picLocks noChangeAspect="1"/>
          </p:cNvPicPr>
          <p:nvPr/>
        </p:nvPicPr>
        <p:blipFill>
          <a:blip r:embed="rId2"/>
          <a:stretch>
            <a:fillRect/>
          </a:stretch>
        </p:blipFill>
        <p:spPr>
          <a:xfrm>
            <a:off x="6408054" y="2651771"/>
            <a:ext cx="4000082" cy="3277973"/>
          </a:xfrm>
          <a:prstGeom prst="rect">
            <a:avLst/>
          </a:prstGeom>
        </p:spPr>
      </p:pic>
    </p:spTree>
    <p:extLst>
      <p:ext uri="{BB962C8B-B14F-4D97-AF65-F5344CB8AC3E}">
        <p14:creationId xmlns:p14="http://schemas.microsoft.com/office/powerpoint/2010/main" val="1169719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a:extLst>
              <a:ext uri="{FF2B5EF4-FFF2-40B4-BE49-F238E27FC236}">
                <a16:creationId xmlns:a16="http://schemas.microsoft.com/office/drawing/2014/main" id="{9D7D047B-91F4-F9B8-CF94-E5A8E231A2F7}"/>
              </a:ext>
            </a:extLst>
          </p:cNvPr>
          <p:cNvGraphicFramePr>
            <a:graphicFrameLocks noGrp="1"/>
          </p:cNvGraphicFramePr>
          <p:nvPr>
            <p:ph idx="1"/>
            <p:extLst>
              <p:ext uri="{D42A27DB-BD31-4B8C-83A1-F6EECF244321}">
                <p14:modId xmlns:p14="http://schemas.microsoft.com/office/powerpoint/2010/main" val="4166748574"/>
              </p:ext>
            </p:extLst>
          </p:nvPr>
        </p:nvGraphicFramePr>
        <p:xfrm>
          <a:off x="2593911" y="0"/>
          <a:ext cx="8154956" cy="6857995"/>
        </p:xfrm>
        <a:graphic>
          <a:graphicData uri="http://schemas.openxmlformats.org/drawingml/2006/table">
            <a:tbl>
              <a:tblPr firstRow="1" firstCol="1" bandRow="1"/>
              <a:tblGrid>
                <a:gridCol w="498031">
                  <a:extLst>
                    <a:ext uri="{9D8B030D-6E8A-4147-A177-3AD203B41FA5}">
                      <a16:colId xmlns:a16="http://schemas.microsoft.com/office/drawing/2014/main" val="284288907"/>
                    </a:ext>
                  </a:extLst>
                </a:gridCol>
                <a:gridCol w="5698569">
                  <a:extLst>
                    <a:ext uri="{9D8B030D-6E8A-4147-A177-3AD203B41FA5}">
                      <a16:colId xmlns:a16="http://schemas.microsoft.com/office/drawing/2014/main" val="3454104479"/>
                    </a:ext>
                  </a:extLst>
                </a:gridCol>
                <a:gridCol w="979178">
                  <a:extLst>
                    <a:ext uri="{9D8B030D-6E8A-4147-A177-3AD203B41FA5}">
                      <a16:colId xmlns:a16="http://schemas.microsoft.com/office/drawing/2014/main" val="4253213367"/>
                    </a:ext>
                  </a:extLst>
                </a:gridCol>
                <a:gridCol w="979178">
                  <a:extLst>
                    <a:ext uri="{9D8B030D-6E8A-4147-A177-3AD203B41FA5}">
                      <a16:colId xmlns:a16="http://schemas.microsoft.com/office/drawing/2014/main" val="2733625277"/>
                    </a:ext>
                  </a:extLst>
                </a:gridCol>
              </a:tblGrid>
              <a:tr h="1264874">
                <a:tc>
                  <a:txBody>
                    <a:bodyPr/>
                    <a:lstStyle/>
                    <a:p>
                      <a:pPr algn="ctr">
                        <a:lnSpc>
                          <a:spcPct val="107000"/>
                        </a:lnSpc>
                      </a:pPr>
                      <a:r>
                        <a:rPr lang="nb-NO" sz="900" b="1" kern="0">
                          <a:solidFill>
                            <a:srgbClr val="2F5496"/>
                          </a:solidFill>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ctr">
                        <a:lnSpc>
                          <a:spcPct val="107000"/>
                        </a:lnSpc>
                      </a:pPr>
                      <a:r>
                        <a:rPr lang="nb-NO" sz="900" b="1" kern="0" dirty="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endParaRPr lang="nb-NO" sz="2800" b="1" kern="0" spc="50" dirty="0">
                        <a:ln w="9525" cap="flat" cmpd="sng" algn="ctr">
                          <a:solidFill>
                            <a:srgbClr val="4472C4"/>
                          </a:solidFill>
                          <a:prstDash val="solid"/>
                          <a:round/>
                        </a:ln>
                        <a:solidFill>
                          <a:srgbClr val="FEFEFE"/>
                        </a:solidFill>
                        <a:effectLst>
                          <a:glow rad="38100">
                            <a:schemeClr val="accent1">
                              <a:alpha val="40000"/>
                            </a:schemeClr>
                          </a:glow>
                        </a:effectLst>
                        <a:latin typeface="Cooper Black" panose="0208090404030B020404" pitchFamily="18" charset="0"/>
                        <a:ea typeface="Cooper Black" panose="0208090404030B020404" pitchFamily="18" charset="0"/>
                        <a:cs typeface="Cooper Black" panose="0208090404030B020404" pitchFamily="18" charset="0"/>
                      </a:endParaRPr>
                    </a:p>
                    <a:p>
                      <a:pPr algn="ctr">
                        <a:lnSpc>
                          <a:spcPct val="107000"/>
                        </a:lnSpc>
                      </a:pPr>
                      <a:r>
                        <a:rPr lang="nb-NO" sz="2800" b="1" kern="0" spc="50" dirty="0">
                          <a:ln w="9525" cap="flat" cmpd="sng" algn="ctr">
                            <a:solidFill>
                              <a:srgbClr val="4472C4"/>
                            </a:solidFill>
                            <a:prstDash val="solid"/>
                            <a:round/>
                          </a:ln>
                          <a:solidFill>
                            <a:srgbClr val="FEFEFE"/>
                          </a:solidFill>
                          <a:effectLst>
                            <a:glow rad="38100">
                              <a:schemeClr val="accent1">
                                <a:alpha val="40000"/>
                              </a:schemeClr>
                            </a:glow>
                          </a:effectLst>
                          <a:latin typeface="Cooper Black" panose="0208090404030B020404" pitchFamily="18" charset="0"/>
                          <a:ea typeface="Cooper Black" panose="0208090404030B020404" pitchFamily="18" charset="0"/>
                          <a:cs typeface="Cooper Black" panose="0208090404030B020404" pitchFamily="18" charset="0"/>
                        </a:rPr>
                        <a:t>Hva skjer med oss når vi dør?</a:t>
                      </a:r>
                      <a:endParaRPr lang="nb-NO" sz="105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nb-NO" sz="900" b="1" kern="0" dirty="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800" b="1" kern="0" dirty="0">
                          <a:effectLst/>
                          <a:latin typeface="Cooper Black" panose="0208090404030B020404" pitchFamily="18" charset="0"/>
                          <a:ea typeface="Cooper Black" panose="0208090404030B020404" pitchFamily="18" charset="0"/>
                          <a:cs typeface="Calibri Light" panose="020F0302020204030204" pitchFamily="34" charset="0"/>
                        </a:rPr>
                        <a:t> </a:t>
                      </a:r>
                      <a:endParaRPr lang="nb-N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nb-NO" sz="1800" b="1" kern="0" dirty="0">
                          <a:effectLst/>
                          <a:latin typeface="Cooper Black" panose="0208090404030B020404" pitchFamily="18" charset="0"/>
                          <a:ea typeface="Cooper Black" panose="0208090404030B020404" pitchFamily="18" charset="0"/>
                          <a:cs typeface="Calibri Light" panose="020F0302020204030204" pitchFamily="34" charset="0"/>
                        </a:rPr>
                        <a:t> </a:t>
                      </a:r>
                      <a:endParaRPr lang="nb-N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nb-NO" sz="1800" b="1" kern="0" dirty="0">
                          <a:effectLst/>
                          <a:latin typeface="Cooper Black" panose="0208090404030B020404" pitchFamily="18" charset="0"/>
                          <a:ea typeface="Cooper Black" panose="0208090404030B020404" pitchFamily="18" charset="0"/>
                          <a:cs typeface="Calibri Light" panose="020F0302020204030204" pitchFamily="34" charset="0"/>
                        </a:rPr>
                        <a:t>Sant-?</a:t>
                      </a:r>
                      <a:endParaRPr lang="nb-N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800" b="1" kern="0" dirty="0">
                          <a:effectLst/>
                          <a:latin typeface="Cooper Black" panose="0208090404030B020404" pitchFamily="18" charset="0"/>
                          <a:ea typeface="Cooper Black" panose="0208090404030B020404" pitchFamily="18" charset="0"/>
                          <a:cs typeface="Calibri Light" panose="020F0302020204030204" pitchFamily="34" charset="0"/>
                        </a:rPr>
                        <a:t> </a:t>
                      </a:r>
                      <a:endParaRPr lang="nb-N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nb-NO" sz="1800" b="1" kern="0" dirty="0">
                          <a:effectLst/>
                          <a:latin typeface="Cooper Black" panose="0208090404030B020404" pitchFamily="18" charset="0"/>
                          <a:ea typeface="Cooper Black" panose="0208090404030B020404" pitchFamily="18" charset="0"/>
                          <a:cs typeface="Calibri Light" panose="020F0302020204030204" pitchFamily="34" charset="0"/>
                        </a:rPr>
                        <a:t> </a:t>
                      </a:r>
                      <a:endParaRPr lang="nb-N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nb-NO" sz="1800" b="1" kern="0" dirty="0">
                          <a:effectLst/>
                          <a:latin typeface="Cooper Black" panose="0208090404030B020404" pitchFamily="18" charset="0"/>
                          <a:ea typeface="Cooper Black" panose="0208090404030B020404" pitchFamily="18" charset="0"/>
                          <a:cs typeface="Calibri Light" panose="020F0302020204030204" pitchFamily="34" charset="0"/>
                        </a:rPr>
                        <a:t>Usant-?</a:t>
                      </a:r>
                      <a:endParaRPr lang="nb-N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7399431"/>
                  </a:ext>
                </a:extLst>
              </a:tr>
              <a:tr h="126022">
                <a:tc gridSpan="4">
                  <a:txBody>
                    <a:bodyPr/>
                    <a:lstStyle/>
                    <a:p>
                      <a:pPr algn="ctr">
                        <a:lnSpc>
                          <a:spcPct val="107000"/>
                        </a:lnSpc>
                      </a:pPr>
                      <a:r>
                        <a:rPr lang="nb-NO" sz="400" b="1" kern="0">
                          <a:solidFill>
                            <a:srgbClr val="2F5496"/>
                          </a:solidFill>
                          <a:effectLst/>
                          <a:latin typeface="Calibri Light" panose="020F0302020204030204" pitchFamily="34" charset="0"/>
                          <a:ea typeface="Cooper Black" panose="0208090404030B020404" pitchFamily="18" charset="0"/>
                          <a:cs typeface="Times New Roman" panose="02020603050405020304" pitchFamily="18" charset="0"/>
                        </a:rPr>
                        <a:t> </a:t>
                      </a:r>
                      <a:endParaRPr lang="nb-NO" sz="500" kern="10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2500384524"/>
                  </a:ext>
                </a:extLst>
              </a:tr>
              <a:tr h="380943">
                <a:tc>
                  <a:txBody>
                    <a:bodyPr/>
                    <a:lstStyle/>
                    <a:p>
                      <a:pPr algn="ctr">
                        <a:lnSpc>
                          <a:spcPct val="107000"/>
                        </a:lnSpc>
                      </a:pPr>
                      <a:r>
                        <a:rPr lang="nb-NO" sz="2400" b="1" kern="0" dirty="0">
                          <a:solidFill>
                            <a:srgbClr val="2F5496"/>
                          </a:solidFill>
                          <a:effectLst/>
                          <a:latin typeface="Cooper Black" panose="0208090404030B020404" pitchFamily="18" charset="0"/>
                          <a:ea typeface="Cooper Black" panose="0208090404030B020404" pitchFamily="18" charset="0"/>
                          <a:cs typeface="Cooper Black" panose="0208090404030B020404" pitchFamily="18" charset="0"/>
                        </a:rPr>
                        <a:t>1</a:t>
                      </a:r>
                      <a:endParaRPr lang="nb-N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r">
                        <a:lnSpc>
                          <a:spcPct val="100000"/>
                        </a:lnSpc>
                      </a:pPr>
                      <a:r>
                        <a:rPr lang="nb-NO" sz="1400" b="1" kern="0" dirty="0">
                          <a:effectLst/>
                          <a:latin typeface="Calibri Light" panose="020F0302020204030204" pitchFamily="34" charset="0"/>
                          <a:ea typeface="Cooper Black" panose="0208090404030B020404" pitchFamily="18" charset="0"/>
                          <a:cs typeface="Times New Roman" panose="02020603050405020304" pitchFamily="18" charset="0"/>
                        </a:rPr>
                        <a:t>Når vi dør adskilles sjelen og kroppen. </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6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6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2497694"/>
                  </a:ext>
                </a:extLst>
              </a:tr>
              <a:tr h="380943">
                <a:tc>
                  <a:txBody>
                    <a:bodyPr/>
                    <a:lstStyle/>
                    <a:p>
                      <a:pPr algn="ctr">
                        <a:lnSpc>
                          <a:spcPct val="107000"/>
                        </a:lnSpc>
                      </a:pPr>
                      <a:r>
                        <a:rPr lang="nb-NO" sz="2400" b="1" kern="0" dirty="0">
                          <a:solidFill>
                            <a:srgbClr val="2F5496"/>
                          </a:solidFill>
                          <a:effectLst/>
                          <a:latin typeface="Cooper Black" panose="0208090404030B020404" pitchFamily="18" charset="0"/>
                          <a:ea typeface="Cooper Black" panose="0208090404030B020404" pitchFamily="18" charset="0"/>
                          <a:cs typeface="Cooper Black" panose="0208090404030B020404" pitchFamily="18" charset="0"/>
                        </a:rPr>
                        <a:t>2</a:t>
                      </a:r>
                      <a:endParaRPr lang="nb-N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r">
                        <a:lnSpc>
                          <a:spcPct val="100000"/>
                        </a:lnSpc>
                      </a:pPr>
                      <a:r>
                        <a:rPr lang="nb-NO" sz="1400" b="1" kern="0" dirty="0">
                          <a:effectLst/>
                          <a:latin typeface="Calibri Light" panose="020F0302020204030204" pitchFamily="34" charset="0"/>
                          <a:ea typeface="Cooper Black" panose="0208090404030B020404" pitchFamily="18" charset="0"/>
                          <a:cs typeface="Times New Roman" panose="02020603050405020304" pitchFamily="18" charset="0"/>
                        </a:rPr>
                        <a:t>Sjelen går rett til himmelen; til Gud. </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6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6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6482680"/>
                  </a:ext>
                </a:extLst>
              </a:tr>
              <a:tr h="380943">
                <a:tc>
                  <a:txBody>
                    <a:bodyPr/>
                    <a:lstStyle/>
                    <a:p>
                      <a:pPr algn="ctr">
                        <a:lnSpc>
                          <a:spcPct val="107000"/>
                        </a:lnSpc>
                      </a:pPr>
                      <a:r>
                        <a:rPr lang="nb-NO" sz="2400" b="1" kern="0" dirty="0">
                          <a:solidFill>
                            <a:srgbClr val="2F5496"/>
                          </a:solidFill>
                          <a:effectLst/>
                          <a:latin typeface="Cooper Black" panose="0208090404030B020404" pitchFamily="18" charset="0"/>
                          <a:ea typeface="Cooper Black" panose="0208090404030B020404" pitchFamily="18" charset="0"/>
                          <a:cs typeface="Cooper Black" panose="0208090404030B020404" pitchFamily="18" charset="0"/>
                        </a:rPr>
                        <a:t>3</a:t>
                      </a:r>
                      <a:endParaRPr lang="nb-N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r">
                        <a:lnSpc>
                          <a:spcPct val="100000"/>
                        </a:lnSpc>
                      </a:pPr>
                      <a:r>
                        <a:rPr lang="nb-NO" sz="1400" b="1" kern="0" dirty="0">
                          <a:effectLst/>
                          <a:latin typeface="Calibri Light" panose="020F0302020204030204" pitchFamily="34" charset="0"/>
                          <a:ea typeface="Comic Sans MS" panose="030F0702030302020204" pitchFamily="66" charset="0"/>
                          <a:cs typeface="Times New Roman" panose="02020603050405020304" pitchFamily="18" charset="0"/>
                        </a:rPr>
                        <a:t>Hvis man har syndet mye, kommer man aldri til Gud. </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6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6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0790636"/>
                  </a:ext>
                </a:extLst>
              </a:tr>
              <a:tr h="380943">
                <a:tc>
                  <a:txBody>
                    <a:bodyPr/>
                    <a:lstStyle/>
                    <a:p>
                      <a:pPr algn="ctr">
                        <a:lnSpc>
                          <a:spcPct val="107000"/>
                        </a:lnSpc>
                      </a:pPr>
                      <a:r>
                        <a:rPr lang="nb-NO" sz="2400" b="1" kern="0" dirty="0">
                          <a:solidFill>
                            <a:srgbClr val="2F5496"/>
                          </a:solidFill>
                          <a:effectLst/>
                          <a:latin typeface="Cooper Black" panose="0208090404030B020404" pitchFamily="18" charset="0"/>
                          <a:ea typeface="Cooper Black" panose="0208090404030B020404" pitchFamily="18" charset="0"/>
                          <a:cs typeface="Cooper Black" panose="0208090404030B020404" pitchFamily="18" charset="0"/>
                        </a:rPr>
                        <a:t>4</a:t>
                      </a:r>
                      <a:endParaRPr lang="nb-N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r">
                        <a:lnSpc>
                          <a:spcPct val="100000"/>
                        </a:lnSpc>
                      </a:pPr>
                      <a:r>
                        <a:rPr lang="nb-NO" sz="1400" b="1" kern="0" dirty="0">
                          <a:effectLst/>
                          <a:latin typeface="Calibri Light" panose="020F0302020204030204" pitchFamily="34" charset="0"/>
                          <a:ea typeface="Cooper Black" panose="0208090404030B020404" pitchFamily="18" charset="0"/>
                          <a:cs typeface="Times New Roman" panose="02020603050405020304" pitchFamily="18" charset="0"/>
                        </a:rPr>
                        <a:t>Kroppene våre skal også oppstå fra de døde en dag. </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6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6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5440771"/>
                  </a:ext>
                </a:extLst>
              </a:tr>
              <a:tr h="380943">
                <a:tc>
                  <a:txBody>
                    <a:bodyPr/>
                    <a:lstStyle/>
                    <a:p>
                      <a:pPr algn="ctr">
                        <a:lnSpc>
                          <a:spcPct val="107000"/>
                        </a:lnSpc>
                      </a:pPr>
                      <a:r>
                        <a:rPr lang="nb-NO" sz="2400" b="1" kern="0" dirty="0">
                          <a:solidFill>
                            <a:srgbClr val="2F5496"/>
                          </a:solidFill>
                          <a:effectLst/>
                          <a:latin typeface="Cooper Black" panose="0208090404030B020404" pitchFamily="18" charset="0"/>
                          <a:ea typeface="Cooper Black" panose="0208090404030B020404" pitchFamily="18" charset="0"/>
                          <a:cs typeface="Cooper Black" panose="0208090404030B020404" pitchFamily="18" charset="0"/>
                        </a:rPr>
                        <a:t>5</a:t>
                      </a:r>
                      <a:endParaRPr lang="nb-N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r">
                        <a:lnSpc>
                          <a:spcPct val="100000"/>
                        </a:lnSpc>
                      </a:pPr>
                      <a:r>
                        <a:rPr lang="nb-NO" sz="1400" b="1" kern="0" dirty="0">
                          <a:effectLst/>
                          <a:latin typeface="Calibri Light" panose="020F0302020204030204" pitchFamily="34" charset="0"/>
                          <a:ea typeface="Comic Sans MS" panose="030F0702030302020204" pitchFamily="66" charset="0"/>
                          <a:cs typeface="Times New Roman" panose="02020603050405020304" pitchFamily="18" charset="0"/>
                        </a:rPr>
                        <a:t>Himmelen er et fysisk sted. </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6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6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2342587"/>
                  </a:ext>
                </a:extLst>
              </a:tr>
              <a:tr h="380943">
                <a:tc>
                  <a:txBody>
                    <a:bodyPr/>
                    <a:lstStyle/>
                    <a:p>
                      <a:pPr algn="ctr">
                        <a:lnSpc>
                          <a:spcPct val="107000"/>
                        </a:lnSpc>
                      </a:pPr>
                      <a:r>
                        <a:rPr lang="nb-NO" sz="2400" b="1" kern="0" dirty="0">
                          <a:solidFill>
                            <a:srgbClr val="2F5496"/>
                          </a:solidFill>
                          <a:effectLst/>
                          <a:latin typeface="Cooper Black" panose="0208090404030B020404" pitchFamily="18" charset="0"/>
                          <a:ea typeface="Cooper Black" panose="0208090404030B020404" pitchFamily="18" charset="0"/>
                          <a:cs typeface="Cooper Black" panose="0208090404030B020404" pitchFamily="18" charset="0"/>
                        </a:rPr>
                        <a:t>6</a:t>
                      </a:r>
                      <a:endParaRPr lang="nb-N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r">
                        <a:lnSpc>
                          <a:spcPct val="100000"/>
                        </a:lnSpc>
                      </a:pPr>
                      <a:r>
                        <a:rPr lang="nb-NO" sz="1400" b="1" kern="0" dirty="0">
                          <a:effectLst/>
                          <a:latin typeface="Calibri Light" panose="020F0302020204030204" pitchFamily="34" charset="0"/>
                          <a:ea typeface="Cooper Black" panose="0208090404030B020404" pitchFamily="18" charset="0"/>
                          <a:cs typeface="Times New Roman" panose="02020603050405020304" pitchFamily="18" charset="0"/>
                        </a:rPr>
                        <a:t>Skjærsilden er noe vi katolikker ikke tror på lenger. </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6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6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1051591"/>
                  </a:ext>
                </a:extLst>
              </a:tr>
              <a:tr h="380943">
                <a:tc>
                  <a:txBody>
                    <a:bodyPr/>
                    <a:lstStyle/>
                    <a:p>
                      <a:pPr algn="ctr">
                        <a:lnSpc>
                          <a:spcPct val="107000"/>
                        </a:lnSpc>
                      </a:pPr>
                      <a:r>
                        <a:rPr lang="nb-NO" sz="2400" b="1" kern="0" dirty="0">
                          <a:solidFill>
                            <a:srgbClr val="2F5496"/>
                          </a:solidFill>
                          <a:effectLst/>
                          <a:latin typeface="Cooper Black" panose="0208090404030B020404" pitchFamily="18" charset="0"/>
                          <a:ea typeface="Cooper Black" panose="0208090404030B020404" pitchFamily="18" charset="0"/>
                          <a:cs typeface="Cooper Black" panose="0208090404030B020404" pitchFamily="18" charset="0"/>
                        </a:rPr>
                        <a:t>7</a:t>
                      </a:r>
                      <a:endParaRPr lang="nb-N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r">
                        <a:lnSpc>
                          <a:spcPct val="100000"/>
                        </a:lnSpc>
                      </a:pPr>
                      <a:r>
                        <a:rPr lang="nb-NO" sz="1400" b="1" kern="0" dirty="0">
                          <a:effectLst/>
                          <a:latin typeface="Calibri Light" panose="020F0302020204030204" pitchFamily="34" charset="0"/>
                          <a:ea typeface="Comic Sans MS" panose="030F0702030302020204" pitchFamily="66" charset="0"/>
                          <a:cs typeface="Times New Roman" panose="02020603050405020304" pitchFamily="18" charset="0"/>
                        </a:rPr>
                        <a:t>Skjærsilden er en renselsesprosess. </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6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6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0768255"/>
                  </a:ext>
                </a:extLst>
              </a:tr>
              <a:tr h="577162">
                <a:tc>
                  <a:txBody>
                    <a:bodyPr/>
                    <a:lstStyle/>
                    <a:p>
                      <a:pPr algn="ctr">
                        <a:lnSpc>
                          <a:spcPct val="107000"/>
                        </a:lnSpc>
                      </a:pPr>
                      <a:r>
                        <a:rPr lang="nb-NO" sz="2400" b="1" kern="0" dirty="0">
                          <a:solidFill>
                            <a:srgbClr val="2F5496"/>
                          </a:solidFill>
                          <a:effectLst/>
                          <a:latin typeface="Cooper Black" panose="0208090404030B020404" pitchFamily="18" charset="0"/>
                          <a:ea typeface="Cooper Black" panose="0208090404030B020404" pitchFamily="18" charset="0"/>
                          <a:cs typeface="Cooper Black" panose="0208090404030B020404" pitchFamily="18" charset="0"/>
                        </a:rPr>
                        <a:t>8</a:t>
                      </a:r>
                      <a:endParaRPr lang="nb-N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r">
                        <a:lnSpc>
                          <a:spcPct val="100000"/>
                        </a:lnSpc>
                      </a:pPr>
                      <a:r>
                        <a:rPr lang="nb-NO" sz="1400" b="1" kern="0" dirty="0">
                          <a:effectLst/>
                          <a:latin typeface="Calibri Light" panose="020F0302020204030204" pitchFamily="34" charset="0"/>
                          <a:ea typeface="Comic Sans MS" panose="030F0702030302020204" pitchFamily="66" charset="0"/>
                          <a:cs typeface="Times New Roman" panose="02020603050405020304" pitchFamily="18" charset="0"/>
                        </a:rPr>
                        <a:t>Helvete er en tilstand der vi opplever vi opplever sorg, smerte og tortur hele tiden. </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6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6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1185392"/>
                  </a:ext>
                </a:extLst>
              </a:tr>
              <a:tr h="577162">
                <a:tc>
                  <a:txBody>
                    <a:bodyPr/>
                    <a:lstStyle/>
                    <a:p>
                      <a:pPr algn="ctr">
                        <a:lnSpc>
                          <a:spcPct val="107000"/>
                        </a:lnSpc>
                      </a:pPr>
                      <a:r>
                        <a:rPr lang="nb-NO" sz="2400" b="1" kern="0" dirty="0">
                          <a:solidFill>
                            <a:srgbClr val="2F5496"/>
                          </a:solidFill>
                          <a:effectLst/>
                          <a:latin typeface="Cooper Black" panose="0208090404030B020404" pitchFamily="18" charset="0"/>
                          <a:ea typeface="Cooper Black" panose="0208090404030B020404" pitchFamily="18" charset="0"/>
                          <a:cs typeface="Cooper Black" panose="0208090404030B020404" pitchFamily="18" charset="0"/>
                        </a:rPr>
                        <a:t>9</a:t>
                      </a:r>
                      <a:endParaRPr lang="nb-N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r">
                        <a:lnSpc>
                          <a:spcPct val="100000"/>
                        </a:lnSpc>
                      </a:pPr>
                      <a:r>
                        <a:rPr lang="nb-NO" sz="1400" b="1" kern="0" dirty="0">
                          <a:effectLst/>
                          <a:latin typeface="Calibri Light" panose="020F0302020204030204" pitchFamily="34" charset="0"/>
                          <a:ea typeface="Cooper Black" panose="0208090404030B020404" pitchFamily="18" charset="0"/>
                          <a:cs typeface="Times New Roman" panose="02020603050405020304" pitchFamily="18" charset="0"/>
                        </a:rPr>
                        <a:t>Helvete er en tilstand der vi opplever evig adskillelse fra Gud, det absolutte fravær av kjærlighet. </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6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6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6835069"/>
                  </a:ext>
                </a:extLst>
              </a:tr>
              <a:tr h="534506">
                <a:tc>
                  <a:txBody>
                    <a:bodyPr/>
                    <a:lstStyle/>
                    <a:p>
                      <a:pPr algn="ctr">
                        <a:lnSpc>
                          <a:spcPct val="107000"/>
                        </a:lnSpc>
                      </a:pPr>
                      <a:r>
                        <a:rPr lang="nb-NO" sz="2400" b="1" kern="0" dirty="0">
                          <a:solidFill>
                            <a:srgbClr val="2F5496"/>
                          </a:solidFill>
                          <a:effectLst/>
                          <a:latin typeface="Cooper Black" panose="0208090404030B020404" pitchFamily="18" charset="0"/>
                          <a:ea typeface="Cooper Black" panose="0208090404030B020404" pitchFamily="18" charset="0"/>
                          <a:cs typeface="Cooper Black" panose="0208090404030B020404" pitchFamily="18" charset="0"/>
                        </a:rPr>
                        <a:t>10</a:t>
                      </a:r>
                      <a:endParaRPr lang="nb-N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r">
                        <a:lnSpc>
                          <a:spcPct val="100000"/>
                        </a:lnSpc>
                      </a:pPr>
                      <a:r>
                        <a:rPr lang="nb-NO" sz="1400" b="1" kern="0" dirty="0">
                          <a:effectLst/>
                          <a:latin typeface="Calibri Light" panose="020F0302020204030204" pitchFamily="34" charset="0"/>
                          <a:ea typeface="Comic Sans MS" panose="030F0702030302020204" pitchFamily="66" charset="0"/>
                          <a:cs typeface="Times New Roman" panose="02020603050405020304" pitchFamily="18" charset="0"/>
                        </a:rPr>
                        <a:t>Katolikker tror ikke på helvete, kun på skjærsilden. </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6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6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4856249"/>
                  </a:ext>
                </a:extLst>
              </a:tr>
              <a:tr h="577162">
                <a:tc>
                  <a:txBody>
                    <a:bodyPr/>
                    <a:lstStyle/>
                    <a:p>
                      <a:pPr algn="ctr">
                        <a:lnSpc>
                          <a:spcPct val="107000"/>
                        </a:lnSpc>
                      </a:pPr>
                      <a:r>
                        <a:rPr lang="nb-NO" sz="2400" b="1" kern="0" dirty="0">
                          <a:solidFill>
                            <a:srgbClr val="2F5496"/>
                          </a:solidFill>
                          <a:effectLst/>
                          <a:latin typeface="Cooper Black" panose="0208090404030B020404" pitchFamily="18" charset="0"/>
                          <a:ea typeface="Cooper Black" panose="0208090404030B020404" pitchFamily="18" charset="0"/>
                          <a:cs typeface="Cooper Black" panose="0208090404030B020404" pitchFamily="18" charset="0"/>
                        </a:rPr>
                        <a:t>11</a:t>
                      </a:r>
                      <a:endParaRPr lang="nb-N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r">
                        <a:lnSpc>
                          <a:spcPct val="100000"/>
                        </a:lnSpc>
                      </a:pPr>
                      <a:r>
                        <a:rPr lang="nb-NO" sz="1400" b="1" kern="0" dirty="0">
                          <a:effectLst/>
                          <a:latin typeface="Calibri Light" panose="020F0302020204030204" pitchFamily="34" charset="0"/>
                          <a:ea typeface="Comic Sans MS" panose="030F0702030302020204" pitchFamily="66" charset="0"/>
                          <a:cs typeface="Times New Roman" panose="02020603050405020304" pitchFamily="18" charset="0"/>
                        </a:rPr>
                        <a:t>Når et menneske er dødt, kan det ikke lenger gjøre noe for seg selv. Da er det de (oss) levde som må be om frelse for den/dødes sjel. </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6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6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5436492"/>
                  </a:ext>
                </a:extLst>
              </a:tr>
              <a:tr h="534506">
                <a:tc>
                  <a:txBody>
                    <a:bodyPr/>
                    <a:lstStyle/>
                    <a:p>
                      <a:pPr algn="ctr">
                        <a:lnSpc>
                          <a:spcPct val="107000"/>
                        </a:lnSpc>
                      </a:pPr>
                      <a:r>
                        <a:rPr lang="nb-NO" sz="2400" b="1" kern="0" dirty="0">
                          <a:solidFill>
                            <a:srgbClr val="2F5496"/>
                          </a:solidFill>
                          <a:effectLst/>
                          <a:latin typeface="Cooper Black" panose="0208090404030B020404" pitchFamily="18" charset="0"/>
                          <a:ea typeface="Cooper Black" panose="0208090404030B020404" pitchFamily="18" charset="0"/>
                          <a:cs typeface="Cooper Black" panose="0208090404030B020404" pitchFamily="18" charset="0"/>
                        </a:rPr>
                        <a:t>12</a:t>
                      </a:r>
                      <a:endParaRPr lang="nb-N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r">
                        <a:lnSpc>
                          <a:spcPct val="100000"/>
                        </a:lnSpc>
                      </a:pPr>
                      <a:r>
                        <a:rPr lang="nb-NO" sz="1400" b="1" kern="0" dirty="0">
                          <a:effectLst/>
                          <a:latin typeface="Calibri Light" panose="020F0302020204030204" pitchFamily="34" charset="0"/>
                          <a:ea typeface="Comic Sans MS" panose="030F0702030302020204" pitchFamily="66" charset="0"/>
                          <a:cs typeface="Times New Roman" panose="02020603050405020304" pitchFamily="18" charset="0"/>
                        </a:rPr>
                        <a:t>Den siste dom er dagen da verden går under, og alle blir dømt. </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600" b="1" kern="0" dirty="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600" b="1" kern="0" dirty="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19" marR="33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1671266"/>
                  </a:ext>
                </a:extLst>
              </a:tr>
            </a:tbl>
          </a:graphicData>
        </a:graphic>
      </p:graphicFrame>
    </p:spTree>
    <p:extLst>
      <p:ext uri="{BB962C8B-B14F-4D97-AF65-F5344CB8AC3E}">
        <p14:creationId xmlns:p14="http://schemas.microsoft.com/office/powerpoint/2010/main" val="3750600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ekant formede Cave">
            <a:extLst>
              <a:ext uri="{FF2B5EF4-FFF2-40B4-BE49-F238E27FC236}">
                <a16:creationId xmlns:a16="http://schemas.microsoft.com/office/drawing/2014/main" id="{B077B486-E101-9621-DD38-A42296443E13}"/>
              </a:ext>
            </a:extLst>
          </p:cNvPr>
          <p:cNvPicPr>
            <a:picLocks noChangeAspect="1"/>
          </p:cNvPicPr>
          <p:nvPr/>
        </p:nvPicPr>
        <p:blipFill rotWithShape="1">
          <a:blip r:embed="rId2">
            <a:alphaModFix amt="40000"/>
          </a:blip>
          <a:srcRect t="3578" b="14307"/>
          <a:stretch/>
        </p:blipFill>
        <p:spPr>
          <a:xfrm>
            <a:off x="20" y="0"/>
            <a:ext cx="12191980" cy="6857848"/>
          </a:xfrm>
          <a:prstGeom prst="rect">
            <a:avLst/>
          </a:prstGeom>
          <a:noFill/>
        </p:spPr>
      </p:pic>
      <p:sp>
        <p:nvSpPr>
          <p:cNvPr id="2" name="Tittel 1">
            <a:extLst>
              <a:ext uri="{FF2B5EF4-FFF2-40B4-BE49-F238E27FC236}">
                <a16:creationId xmlns:a16="http://schemas.microsoft.com/office/drawing/2014/main" id="{750344C3-D2DF-9856-6756-5A5F50D3324C}"/>
              </a:ext>
            </a:extLst>
          </p:cNvPr>
          <p:cNvSpPr>
            <a:spLocks noGrp="1"/>
          </p:cNvSpPr>
          <p:nvPr>
            <p:ph type="ctrTitle"/>
          </p:nvPr>
        </p:nvSpPr>
        <p:spPr>
          <a:xfrm>
            <a:off x="4217804" y="481309"/>
            <a:ext cx="5758628" cy="2696866"/>
          </a:xfrm>
        </p:spPr>
        <p:txBody>
          <a:bodyPr anchor="t">
            <a:normAutofit/>
          </a:bodyPr>
          <a:lstStyle/>
          <a:p>
            <a:r>
              <a:rPr lang="nb-NO" sz="6000" b="1" dirty="0">
                <a:solidFill>
                  <a:srgbClr val="FFFFFF"/>
                </a:solidFill>
                <a:latin typeface="Aharoni" panose="02010803020104030203" pitchFamily="2" charset="-79"/>
                <a:cs typeface="Aharoni" panose="02010803020104030203" pitchFamily="2" charset="-79"/>
              </a:rPr>
              <a:t>Korsfestelse og oppstandelsen</a:t>
            </a:r>
          </a:p>
        </p:txBody>
      </p:sp>
      <p:sp>
        <p:nvSpPr>
          <p:cNvPr id="3" name="Plassholder for innhold 2">
            <a:extLst>
              <a:ext uri="{FF2B5EF4-FFF2-40B4-BE49-F238E27FC236}">
                <a16:creationId xmlns:a16="http://schemas.microsoft.com/office/drawing/2014/main" id="{28AD7FCF-4CE0-A9B0-C469-E8AED131CAAA}"/>
              </a:ext>
            </a:extLst>
          </p:cNvPr>
          <p:cNvSpPr>
            <a:spLocks noGrp="1"/>
          </p:cNvSpPr>
          <p:nvPr>
            <p:ph type="subTitle" idx="1"/>
          </p:nvPr>
        </p:nvSpPr>
        <p:spPr>
          <a:xfrm>
            <a:off x="442987" y="2450190"/>
            <a:ext cx="5935540" cy="1287887"/>
          </a:xfrm>
        </p:spPr>
        <p:txBody>
          <a:bodyPr anchor="b">
            <a:normAutofit/>
          </a:bodyPr>
          <a:lstStyle/>
          <a:p>
            <a:pPr marL="0" indent="0">
              <a:buNone/>
            </a:pPr>
            <a:r>
              <a:rPr lang="nb-NO" b="1" dirty="0">
                <a:solidFill>
                  <a:srgbClr val="FFFFFF"/>
                </a:solidFill>
                <a:latin typeface="Aharoni" panose="02010803020104030203" pitchFamily="2" charset="-79"/>
                <a:cs typeface="Aharoni" panose="02010803020104030203" pitchFamily="2" charset="-79"/>
              </a:rPr>
              <a:t>Hva skjedde egentlig med Jesus i Den stille uke og i påsken (tiden etter oppstandelsen)?</a:t>
            </a:r>
          </a:p>
        </p:txBody>
      </p:sp>
      <p:sp>
        <p:nvSpPr>
          <p:cNvPr id="9" name="Date Placeholder 3">
            <a:extLst>
              <a:ext uri="{FF2B5EF4-FFF2-40B4-BE49-F238E27FC236}">
                <a16:creationId xmlns:a16="http://schemas.microsoft.com/office/drawing/2014/main" id="{E36EB3A5-E8FB-48A5-BB59-1E449A9F73BB}"/>
              </a:ext>
            </a:extLst>
          </p:cNvPr>
          <p:cNvSpPr>
            <a:spLocks noGrp="1"/>
          </p:cNvSpPr>
          <p:nvPr>
            <p:ph type="dt" sz="half" idx="10"/>
          </p:nvPr>
        </p:nvSpPr>
        <p:spPr>
          <a:xfrm>
            <a:off x="912628" y="6356350"/>
            <a:ext cx="2743200" cy="365125"/>
          </a:xfrm>
        </p:spPr>
        <p:txBody>
          <a:bodyPr/>
          <a:lstStyle/>
          <a:p>
            <a:pPr>
              <a:spcAft>
                <a:spcPts val="600"/>
              </a:spcAft>
            </a:pPr>
            <a:fld id="{D5EDD457-C0F5-411C-AD80-2A7F88F685FB}" type="datetime1">
              <a:rPr lang="en-US" smtClean="0">
                <a:solidFill>
                  <a:srgbClr val="FFFFFF"/>
                </a:solidFill>
                <a:effectLst>
                  <a:outerShdw blurRad="38100" dist="38100" dir="2700000" algn="tl">
                    <a:srgbClr val="000000">
                      <a:alpha val="43137"/>
                    </a:srgbClr>
                  </a:outerShdw>
                </a:effectLst>
              </a:rPr>
              <a:pPr>
                <a:spcAft>
                  <a:spcPts val="600"/>
                </a:spcAft>
              </a:pPr>
              <a:t>9/12/2023</a:t>
            </a:fld>
            <a:endParaRPr lang="en-US">
              <a:solidFill>
                <a:srgbClr val="FFFFFF"/>
              </a:solidFill>
              <a:effectLst>
                <a:outerShdw blurRad="38100" dist="38100" dir="2700000" algn="tl">
                  <a:srgbClr val="000000">
                    <a:alpha val="43137"/>
                  </a:srgbClr>
                </a:outerShdw>
              </a:effectLst>
            </a:endParaRPr>
          </a:p>
        </p:txBody>
      </p:sp>
      <p:sp>
        <p:nvSpPr>
          <p:cNvPr id="11" name="Footer Placeholder 4">
            <a:extLst>
              <a:ext uri="{FF2B5EF4-FFF2-40B4-BE49-F238E27FC236}">
                <a16:creationId xmlns:a16="http://schemas.microsoft.com/office/drawing/2014/main" id="{4B21C378-352D-4BF8-BD65-16270960EBE4}"/>
              </a:ext>
            </a:extLst>
          </p:cNvPr>
          <p:cNvSpPr>
            <a:spLocks noGrp="1"/>
          </p:cNvSpPr>
          <p:nvPr>
            <p:ph type="ftr" sz="quarter" idx="11"/>
          </p:nvPr>
        </p:nvSpPr>
        <p:spPr>
          <a:xfrm>
            <a:off x="6767622" y="6356350"/>
            <a:ext cx="4040373" cy="365125"/>
          </a:xfrm>
        </p:spPr>
        <p:txBody>
          <a:bodyPr/>
          <a:lstStyle/>
          <a:p>
            <a:pPr>
              <a:spcAft>
                <a:spcPts val="600"/>
              </a:spcAft>
            </a:pPr>
            <a:r>
              <a:rPr lang="en-US">
                <a:solidFill>
                  <a:srgbClr val="FFFFFF"/>
                </a:solidFill>
                <a:effectLst>
                  <a:outerShdw blurRad="38100" dist="38100" dir="2700000" algn="tl">
                    <a:srgbClr val="000000">
                      <a:alpha val="43137"/>
                    </a:srgbClr>
                  </a:outerShdw>
                </a:effectLst>
              </a:rPr>
              <a:t>Sample Footer Text</a:t>
            </a:r>
          </a:p>
        </p:txBody>
      </p:sp>
      <p:sp>
        <p:nvSpPr>
          <p:cNvPr id="13" name="Slide Number Placeholder 5">
            <a:extLst>
              <a:ext uri="{FF2B5EF4-FFF2-40B4-BE49-F238E27FC236}">
                <a16:creationId xmlns:a16="http://schemas.microsoft.com/office/drawing/2014/main" id="{28B954E5-2A8D-44FA-ABD2-4DE4CE1EE71F}"/>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solidFill>
                  <a:srgbClr val="FFFFFF"/>
                </a:solidFill>
                <a:effectLst>
                  <a:outerShdw blurRad="38100" dist="38100" dir="2700000" algn="tl">
                    <a:srgbClr val="000000">
                      <a:alpha val="43137"/>
                    </a:srgbClr>
                  </a:outerShdw>
                </a:effectLst>
              </a:rPr>
              <a:pPr>
                <a:spcAft>
                  <a:spcPts val="600"/>
                </a:spcAft>
              </a:pPr>
              <a:t>2</a:t>
            </a:fld>
            <a:endParaRPr lang="en-US">
              <a:solidFill>
                <a:srgbClr val="FFFFFF"/>
              </a:solidFill>
              <a:effectLst>
                <a:outerShdw blurRad="38100" dist="38100" dir="2700000" algn="tl">
                  <a:srgbClr val="000000">
                    <a:alpha val="43137"/>
                  </a:srgbClr>
                </a:outerShdw>
              </a:effectLst>
            </a:endParaRPr>
          </a:p>
        </p:txBody>
      </p:sp>
      <p:sp>
        <p:nvSpPr>
          <p:cNvPr id="4" name="TekstSylinder 3">
            <a:extLst>
              <a:ext uri="{FF2B5EF4-FFF2-40B4-BE49-F238E27FC236}">
                <a16:creationId xmlns:a16="http://schemas.microsoft.com/office/drawing/2014/main" id="{6B9B6EFD-DC96-27FC-BFE2-8DD6087B81F5}"/>
              </a:ext>
            </a:extLst>
          </p:cNvPr>
          <p:cNvSpPr txBox="1"/>
          <p:nvPr/>
        </p:nvSpPr>
        <p:spPr>
          <a:xfrm>
            <a:off x="3453809" y="4031551"/>
            <a:ext cx="8077200" cy="2031325"/>
          </a:xfrm>
          <a:prstGeom prst="rect">
            <a:avLst/>
          </a:prstGeom>
          <a:noFill/>
        </p:spPr>
        <p:txBody>
          <a:bodyPr wrap="square" rtlCol="0">
            <a:spAutoFit/>
          </a:bodyPr>
          <a:lstStyle/>
          <a:p>
            <a:r>
              <a:rPr lang="nb-NO" b="1" dirty="0"/>
              <a:t>På neste lysbilde (lysbildet nr. 3) finner dere en quiz for å teste hva dere. Kan fasiten finnes på lysbildet nr. 4. Disse kan det være lurest og lettest å ha på ark. De finnes i kateketens ressurser på </a:t>
            </a:r>
            <a:r>
              <a:rPr lang="nb-NO" b="1" dirty="0">
                <a:hlinkClick r:id="rId3"/>
              </a:rPr>
              <a:t>Bli Lys!</a:t>
            </a:r>
            <a:endParaRPr lang="nb-NO" b="1" dirty="0"/>
          </a:p>
          <a:p>
            <a:endParaRPr lang="nb-NO" b="1" dirty="0"/>
          </a:p>
          <a:p>
            <a:r>
              <a:rPr lang="nb-NO" b="1" dirty="0"/>
              <a:t>Etter dette kommer noen forklaringer på fasitsvarene. Disse kan være greie å gjennomgå slik at dere skjønner sammenhengen: Hvorfor hendte det som hendte med Jesus og disiplene hans?</a:t>
            </a:r>
          </a:p>
        </p:txBody>
      </p:sp>
    </p:spTree>
    <p:extLst>
      <p:ext uri="{BB962C8B-B14F-4D97-AF65-F5344CB8AC3E}">
        <p14:creationId xmlns:p14="http://schemas.microsoft.com/office/powerpoint/2010/main" val="2881740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a:extLst>
              <a:ext uri="{FF2B5EF4-FFF2-40B4-BE49-F238E27FC236}">
                <a16:creationId xmlns:a16="http://schemas.microsoft.com/office/drawing/2014/main" id="{86A4E224-BF53-183C-8DC0-E9DC0BD1599E}"/>
              </a:ext>
            </a:extLst>
          </p:cNvPr>
          <p:cNvGraphicFramePr>
            <a:graphicFrameLocks noGrp="1"/>
          </p:cNvGraphicFramePr>
          <p:nvPr>
            <p:ph idx="1"/>
            <p:extLst>
              <p:ext uri="{D42A27DB-BD31-4B8C-83A1-F6EECF244321}">
                <p14:modId xmlns:p14="http://schemas.microsoft.com/office/powerpoint/2010/main" val="2087224455"/>
              </p:ext>
            </p:extLst>
          </p:nvPr>
        </p:nvGraphicFramePr>
        <p:xfrm>
          <a:off x="2080726" y="0"/>
          <a:ext cx="9414587" cy="6975022"/>
        </p:xfrm>
        <a:graphic>
          <a:graphicData uri="http://schemas.openxmlformats.org/drawingml/2006/table">
            <a:tbl>
              <a:tblPr firstRow="1" firstCol="1" bandRow="1"/>
              <a:tblGrid>
                <a:gridCol w="574957">
                  <a:extLst>
                    <a:ext uri="{9D8B030D-6E8A-4147-A177-3AD203B41FA5}">
                      <a16:colId xmlns:a16="http://schemas.microsoft.com/office/drawing/2014/main" val="1050213551"/>
                    </a:ext>
                  </a:extLst>
                </a:gridCol>
                <a:gridCol w="6578780">
                  <a:extLst>
                    <a:ext uri="{9D8B030D-6E8A-4147-A177-3AD203B41FA5}">
                      <a16:colId xmlns:a16="http://schemas.microsoft.com/office/drawing/2014/main" val="3786859043"/>
                    </a:ext>
                  </a:extLst>
                </a:gridCol>
                <a:gridCol w="1130425">
                  <a:extLst>
                    <a:ext uri="{9D8B030D-6E8A-4147-A177-3AD203B41FA5}">
                      <a16:colId xmlns:a16="http://schemas.microsoft.com/office/drawing/2014/main" val="1539308945"/>
                    </a:ext>
                  </a:extLst>
                </a:gridCol>
                <a:gridCol w="1130425">
                  <a:extLst>
                    <a:ext uri="{9D8B030D-6E8A-4147-A177-3AD203B41FA5}">
                      <a16:colId xmlns:a16="http://schemas.microsoft.com/office/drawing/2014/main" val="2451738406"/>
                    </a:ext>
                  </a:extLst>
                </a:gridCol>
              </a:tblGrid>
              <a:tr h="1189048">
                <a:tc>
                  <a:txBody>
                    <a:bodyPr/>
                    <a:lstStyle/>
                    <a:p>
                      <a:pPr algn="ctr">
                        <a:lnSpc>
                          <a:spcPct val="107000"/>
                        </a:lnSpc>
                      </a:pPr>
                      <a:r>
                        <a:rPr lang="nb-NO" sz="900" b="1" kern="0">
                          <a:solidFill>
                            <a:srgbClr val="2F5496"/>
                          </a:solidFill>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pPr>
                      <a:r>
                        <a:rPr lang="nb-NO" sz="900" b="1" kern="0" dirty="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nb-NO" sz="2800" b="1" kern="0" spc="50" dirty="0">
                          <a:ln w="9525" cap="flat" cmpd="sng" algn="ctr">
                            <a:solidFill>
                              <a:srgbClr val="4472C4"/>
                            </a:solidFill>
                            <a:prstDash val="solid"/>
                            <a:round/>
                          </a:ln>
                          <a:solidFill>
                            <a:srgbClr val="FF0000"/>
                          </a:solidFill>
                          <a:effectLst>
                            <a:glow rad="38100">
                              <a:schemeClr val="accent1">
                                <a:alpha val="40000"/>
                              </a:schemeClr>
                            </a:glow>
                          </a:effectLst>
                          <a:latin typeface="Cooper Black" panose="0208090404030B020404" pitchFamily="18" charset="0"/>
                          <a:ea typeface="Cooper Black" panose="0208090404030B020404" pitchFamily="18" charset="0"/>
                          <a:cs typeface="Cooper Black" panose="0208090404030B020404" pitchFamily="18" charset="0"/>
                        </a:rPr>
                        <a:t>FASIT:</a:t>
                      </a:r>
                      <a:endParaRPr lang="nb-NO" sz="105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nb-NO" sz="2000" b="1" kern="0" spc="50" dirty="0">
                          <a:ln w="9525" cap="flat" cmpd="sng" algn="ctr">
                            <a:solidFill>
                              <a:srgbClr val="4472C4"/>
                            </a:solidFill>
                            <a:prstDash val="solid"/>
                            <a:round/>
                          </a:ln>
                          <a:solidFill>
                            <a:srgbClr val="9CC2E5"/>
                          </a:solidFill>
                          <a:effectLst>
                            <a:glow rad="38100">
                              <a:schemeClr val="accent1">
                                <a:alpha val="40000"/>
                              </a:schemeClr>
                            </a:glow>
                          </a:effectLst>
                          <a:latin typeface="Cooper Black" panose="0208090404030B020404" pitchFamily="18" charset="0"/>
                          <a:ea typeface="Cooper Black" panose="0208090404030B020404" pitchFamily="18" charset="0"/>
                          <a:cs typeface="Cooper Black" panose="0208090404030B020404" pitchFamily="18" charset="0"/>
                        </a:rPr>
                        <a:t>Hva skjer med oss når vi dør?</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nb-NO" sz="900" b="1" kern="0" dirty="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800" b="1" kern="0" dirty="0">
                          <a:effectLst/>
                          <a:latin typeface="Cooper Black" panose="0208090404030B020404" pitchFamily="18" charset="0"/>
                          <a:ea typeface="Cooper Black" panose="0208090404030B020404" pitchFamily="18" charset="0"/>
                          <a:cs typeface="Calibri Light" panose="020F0302020204030204" pitchFamily="34" charset="0"/>
                        </a:rPr>
                        <a:t> </a:t>
                      </a:r>
                      <a:endParaRPr lang="nb-N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nb-NO" sz="1800" b="1" kern="0" dirty="0">
                          <a:effectLst/>
                          <a:latin typeface="Cooper Black" panose="0208090404030B020404" pitchFamily="18" charset="0"/>
                          <a:ea typeface="Cooper Black" panose="0208090404030B020404" pitchFamily="18" charset="0"/>
                          <a:cs typeface="Calibri Light" panose="020F0302020204030204" pitchFamily="34" charset="0"/>
                        </a:rPr>
                        <a:t> </a:t>
                      </a:r>
                      <a:endParaRPr lang="nb-N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nb-NO" sz="1800" b="1" kern="0" dirty="0">
                          <a:effectLst/>
                          <a:latin typeface="Cooper Black" panose="0208090404030B020404" pitchFamily="18" charset="0"/>
                          <a:ea typeface="Cooper Black" panose="0208090404030B020404" pitchFamily="18" charset="0"/>
                          <a:cs typeface="Calibri Light" panose="020F0302020204030204" pitchFamily="34" charset="0"/>
                        </a:rPr>
                        <a:t>Sant-?</a:t>
                      </a:r>
                      <a:endParaRPr lang="nb-N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800" b="1" kern="0" dirty="0">
                          <a:effectLst/>
                          <a:latin typeface="Cooper Black" panose="0208090404030B020404" pitchFamily="18" charset="0"/>
                          <a:ea typeface="Cooper Black" panose="0208090404030B020404" pitchFamily="18" charset="0"/>
                          <a:cs typeface="Calibri Light" panose="020F0302020204030204" pitchFamily="34" charset="0"/>
                        </a:rPr>
                        <a:t> </a:t>
                      </a:r>
                      <a:endParaRPr lang="nb-N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nb-NO" sz="1800" b="1" kern="0" dirty="0">
                          <a:effectLst/>
                          <a:latin typeface="Cooper Black" panose="0208090404030B020404" pitchFamily="18" charset="0"/>
                          <a:ea typeface="Cooper Black" panose="0208090404030B020404" pitchFamily="18" charset="0"/>
                          <a:cs typeface="Calibri Light" panose="020F0302020204030204" pitchFamily="34" charset="0"/>
                        </a:rPr>
                        <a:t> </a:t>
                      </a:r>
                      <a:endParaRPr lang="nb-N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nb-NO" sz="1800" b="1" kern="0" dirty="0">
                          <a:effectLst/>
                          <a:latin typeface="Cooper Black" panose="0208090404030B020404" pitchFamily="18" charset="0"/>
                          <a:ea typeface="Cooper Black" panose="0208090404030B020404" pitchFamily="18" charset="0"/>
                          <a:cs typeface="Calibri Light" panose="020F0302020204030204" pitchFamily="34" charset="0"/>
                        </a:rPr>
                        <a:t>Usant-?</a:t>
                      </a:r>
                      <a:endParaRPr lang="nb-N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8900538"/>
                  </a:ext>
                </a:extLst>
              </a:tr>
              <a:tr h="129492">
                <a:tc gridSpan="4">
                  <a:txBody>
                    <a:bodyPr/>
                    <a:lstStyle/>
                    <a:p>
                      <a:pPr algn="ctr">
                        <a:lnSpc>
                          <a:spcPct val="107000"/>
                        </a:lnSpc>
                      </a:pPr>
                      <a:r>
                        <a:rPr lang="nb-NO" sz="400" b="1" kern="0">
                          <a:solidFill>
                            <a:srgbClr val="2F5496"/>
                          </a:solidFill>
                          <a:effectLst/>
                          <a:latin typeface="Calibri Light" panose="020F0302020204030204" pitchFamily="34" charset="0"/>
                          <a:ea typeface="Cooper Black" panose="0208090404030B020404" pitchFamily="18" charset="0"/>
                          <a:cs typeface="Times New Roman" panose="02020603050405020304" pitchFamily="18" charset="0"/>
                        </a:rPr>
                        <a:t> </a:t>
                      </a:r>
                      <a:endParaRPr lang="nb-NO" sz="500" kern="10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3098200823"/>
                  </a:ext>
                </a:extLst>
              </a:tr>
              <a:tr h="477346">
                <a:tc>
                  <a:txBody>
                    <a:bodyPr/>
                    <a:lstStyle/>
                    <a:p>
                      <a:pPr algn="ctr">
                        <a:lnSpc>
                          <a:spcPct val="107000"/>
                        </a:lnSpc>
                      </a:pPr>
                      <a:r>
                        <a:rPr lang="nb-NO" sz="2000" b="1" kern="0" dirty="0">
                          <a:solidFill>
                            <a:srgbClr val="9CC2E5"/>
                          </a:solidFill>
                          <a:effectLst/>
                          <a:latin typeface="Cooper Black" panose="0208090404030B020404" pitchFamily="18" charset="0"/>
                          <a:ea typeface="Cooper Black" panose="0208090404030B020404" pitchFamily="18" charset="0"/>
                          <a:cs typeface="Cooper Black" panose="0208090404030B020404" pitchFamily="18" charset="0"/>
                        </a:rPr>
                        <a:t>1</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r">
                        <a:lnSpc>
                          <a:spcPct val="115000"/>
                        </a:lnSpc>
                      </a:pPr>
                      <a:r>
                        <a:rPr lang="nb-NO" sz="1400" b="1" kern="0" dirty="0">
                          <a:effectLst/>
                          <a:latin typeface="Calibri Light" panose="020F0302020204030204" pitchFamily="34" charset="0"/>
                          <a:ea typeface="Cooper Black" panose="0208090404030B020404" pitchFamily="18" charset="0"/>
                          <a:cs typeface="Times New Roman" panose="02020603050405020304" pitchFamily="18" charset="0"/>
                        </a:rPr>
                        <a:t>Når vi dør adskilles sjelen og kroppen. </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2000" kern="0" dirty="0" err="1">
                          <a:solidFill>
                            <a:srgbClr val="FF0000"/>
                          </a:solidFill>
                          <a:effectLst/>
                          <a:latin typeface="Cooper Black" panose="0208090404030B020404" pitchFamily="18" charset="0"/>
                          <a:ea typeface="Cooper Black" panose="0208090404030B020404" pitchFamily="18" charset="0"/>
                          <a:cs typeface="Cooper Black" panose="0208090404030B020404" pitchFamily="18" charset="0"/>
                        </a:rPr>
                        <a:t>X</a:t>
                      </a:r>
                      <a:endParaRPr lang="nb-NO"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2000" kern="0">
                          <a:solidFill>
                            <a:srgbClr val="FF0000"/>
                          </a:solidFill>
                          <a:effectLst/>
                          <a:latin typeface="Cooper Black" panose="0208090404030B020404" pitchFamily="18" charset="0"/>
                          <a:ea typeface="Cooper Black" panose="0208090404030B020404" pitchFamily="18" charset="0"/>
                          <a:cs typeface="Cooper Black" panose="0208090404030B020404" pitchFamily="18" charset="0"/>
                        </a:rPr>
                        <a:t> </a:t>
                      </a:r>
                      <a:endParaRPr lang="nb-N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1368977"/>
                  </a:ext>
                </a:extLst>
              </a:tr>
              <a:tr h="385985">
                <a:tc>
                  <a:txBody>
                    <a:bodyPr/>
                    <a:lstStyle/>
                    <a:p>
                      <a:pPr algn="ctr">
                        <a:lnSpc>
                          <a:spcPct val="107000"/>
                        </a:lnSpc>
                      </a:pPr>
                      <a:r>
                        <a:rPr lang="nb-NO" sz="2000" b="1" kern="0" dirty="0">
                          <a:solidFill>
                            <a:srgbClr val="9CC2E5"/>
                          </a:solidFill>
                          <a:effectLst/>
                          <a:latin typeface="Cooper Black" panose="0208090404030B020404" pitchFamily="18" charset="0"/>
                          <a:ea typeface="Cooper Black" panose="0208090404030B020404" pitchFamily="18" charset="0"/>
                          <a:cs typeface="Cooper Black" panose="0208090404030B020404" pitchFamily="18" charset="0"/>
                        </a:rPr>
                        <a:t>2</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r">
                        <a:lnSpc>
                          <a:spcPct val="115000"/>
                        </a:lnSpc>
                      </a:pPr>
                      <a:r>
                        <a:rPr lang="nb-NO" sz="1400" b="1" kern="0" dirty="0">
                          <a:effectLst/>
                          <a:latin typeface="Calibri Light" panose="020F0302020204030204" pitchFamily="34" charset="0"/>
                          <a:ea typeface="Cooper Black" panose="0208090404030B020404" pitchFamily="18" charset="0"/>
                          <a:cs typeface="Times New Roman" panose="02020603050405020304" pitchFamily="18" charset="0"/>
                        </a:rPr>
                        <a:t>Sjelen går rett til himmelen; til Gud. </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2000" kern="0" dirty="0">
                          <a:solidFill>
                            <a:srgbClr val="FF0000"/>
                          </a:solidFill>
                          <a:effectLst/>
                          <a:latin typeface="Cooper Black" panose="0208090404030B020404" pitchFamily="18" charset="0"/>
                          <a:ea typeface="Cooper Black" panose="0208090404030B020404" pitchFamily="18" charset="0"/>
                          <a:cs typeface="Cooper Black" panose="0208090404030B020404" pitchFamily="18" charset="0"/>
                        </a:rPr>
                        <a:t> </a:t>
                      </a:r>
                      <a:endParaRPr lang="nb-NO"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2000" kern="0">
                          <a:solidFill>
                            <a:srgbClr val="FF0000"/>
                          </a:solidFill>
                          <a:effectLst/>
                          <a:latin typeface="Cooper Black" panose="0208090404030B020404" pitchFamily="18" charset="0"/>
                          <a:ea typeface="Cooper Black" panose="0208090404030B020404" pitchFamily="18" charset="0"/>
                          <a:cs typeface="Cooper Black" panose="0208090404030B020404" pitchFamily="18" charset="0"/>
                        </a:rPr>
                        <a:t>X</a:t>
                      </a:r>
                      <a:endParaRPr lang="nb-N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6482302"/>
                  </a:ext>
                </a:extLst>
              </a:tr>
              <a:tr h="385985">
                <a:tc>
                  <a:txBody>
                    <a:bodyPr/>
                    <a:lstStyle/>
                    <a:p>
                      <a:pPr algn="ctr">
                        <a:lnSpc>
                          <a:spcPct val="107000"/>
                        </a:lnSpc>
                      </a:pPr>
                      <a:r>
                        <a:rPr lang="nb-NO" sz="2000" b="1" kern="0" dirty="0">
                          <a:solidFill>
                            <a:srgbClr val="9CC2E5"/>
                          </a:solidFill>
                          <a:effectLst/>
                          <a:latin typeface="Cooper Black" panose="0208090404030B020404" pitchFamily="18" charset="0"/>
                          <a:ea typeface="Cooper Black" panose="0208090404030B020404" pitchFamily="18" charset="0"/>
                          <a:cs typeface="Cooper Black" panose="0208090404030B020404" pitchFamily="18" charset="0"/>
                        </a:rPr>
                        <a:t>3</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r">
                        <a:lnSpc>
                          <a:spcPct val="115000"/>
                        </a:lnSpc>
                      </a:pPr>
                      <a:r>
                        <a:rPr lang="nb-NO" sz="1400" b="1" kern="0">
                          <a:effectLst/>
                          <a:latin typeface="Calibri Light" panose="020F0302020204030204" pitchFamily="34" charset="0"/>
                          <a:ea typeface="Comic Sans MS" panose="030F0702030302020204" pitchFamily="66" charset="0"/>
                          <a:cs typeface="Times New Roman" panose="02020603050405020304" pitchFamily="18" charset="0"/>
                        </a:rPr>
                        <a:t>Hvis man har syndet mye, kommer man aldri til Gud.</a:t>
                      </a:r>
                      <a:endParaRPr lang="nb-NO" sz="1200" kern="1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pPr>
                      <a:r>
                        <a:rPr lang="nb-NO" sz="1400" b="1" kern="0">
                          <a:effectLst/>
                          <a:latin typeface="Calibri Light" panose="020F0302020204030204" pitchFamily="34" charset="0"/>
                          <a:ea typeface="Comic Sans MS" panose="030F0702030302020204" pitchFamily="66" charset="0"/>
                          <a:cs typeface="Times New Roman" panose="02020603050405020304" pitchFamily="18" charset="0"/>
                        </a:rPr>
                        <a:t> </a:t>
                      </a:r>
                      <a:endParaRPr lang="nb-NO"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2000" kern="0">
                          <a:solidFill>
                            <a:srgbClr val="FF0000"/>
                          </a:solidFill>
                          <a:effectLst/>
                          <a:latin typeface="Cooper Black" panose="0208090404030B020404" pitchFamily="18" charset="0"/>
                          <a:ea typeface="Cooper Black" panose="0208090404030B020404" pitchFamily="18" charset="0"/>
                          <a:cs typeface="Cooper Black" panose="0208090404030B020404" pitchFamily="18" charset="0"/>
                        </a:rPr>
                        <a:t> </a:t>
                      </a:r>
                      <a:endParaRPr lang="nb-N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2000" kern="0" dirty="0" err="1">
                          <a:solidFill>
                            <a:srgbClr val="FF0000"/>
                          </a:solidFill>
                          <a:effectLst/>
                          <a:latin typeface="Cooper Black" panose="0208090404030B020404" pitchFamily="18" charset="0"/>
                          <a:ea typeface="Cooper Black" panose="0208090404030B020404" pitchFamily="18" charset="0"/>
                          <a:cs typeface="Cooper Black" panose="0208090404030B020404" pitchFamily="18" charset="0"/>
                        </a:rPr>
                        <a:t>X</a:t>
                      </a:r>
                      <a:endParaRPr lang="nb-NO"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6156463"/>
                  </a:ext>
                </a:extLst>
              </a:tr>
              <a:tr h="385985">
                <a:tc>
                  <a:txBody>
                    <a:bodyPr/>
                    <a:lstStyle/>
                    <a:p>
                      <a:pPr algn="ctr">
                        <a:lnSpc>
                          <a:spcPct val="107000"/>
                        </a:lnSpc>
                      </a:pPr>
                      <a:r>
                        <a:rPr lang="nb-NO" sz="2000" b="1" kern="0" dirty="0">
                          <a:solidFill>
                            <a:srgbClr val="9CC2E5"/>
                          </a:solidFill>
                          <a:effectLst/>
                          <a:latin typeface="Cooper Black" panose="0208090404030B020404" pitchFamily="18" charset="0"/>
                          <a:ea typeface="Cooper Black" panose="0208090404030B020404" pitchFamily="18" charset="0"/>
                          <a:cs typeface="Cooper Black" panose="0208090404030B020404" pitchFamily="18" charset="0"/>
                        </a:rPr>
                        <a:t>4</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r">
                        <a:lnSpc>
                          <a:spcPct val="115000"/>
                        </a:lnSpc>
                      </a:pPr>
                      <a:r>
                        <a:rPr lang="nb-NO" sz="1400" b="1" kern="0" dirty="0">
                          <a:effectLst/>
                          <a:latin typeface="Calibri Light" panose="020F0302020204030204" pitchFamily="34" charset="0"/>
                          <a:ea typeface="Cooper Black" panose="0208090404030B020404" pitchFamily="18" charset="0"/>
                          <a:cs typeface="Times New Roman" panose="02020603050405020304" pitchFamily="18" charset="0"/>
                        </a:rPr>
                        <a:t>Kroppene våre skal også oppstå fra de døde en dag.</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pPr>
                      <a:r>
                        <a:rPr lang="nb-NO" sz="1400" b="1" kern="0" dirty="0">
                          <a:effectLst/>
                          <a:latin typeface="Calibri Light" panose="020F0302020204030204" pitchFamily="34" charset="0"/>
                          <a:ea typeface="Cooper Black" panose="0208090404030B020404" pitchFamily="18" charset="0"/>
                          <a:cs typeface="Times New Roman" panose="02020603050405020304" pitchFamily="18" charset="0"/>
                        </a:rPr>
                        <a:t> </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2000" kern="0">
                          <a:solidFill>
                            <a:srgbClr val="FF0000"/>
                          </a:solidFill>
                          <a:effectLst/>
                          <a:latin typeface="Cooper Black" panose="0208090404030B020404" pitchFamily="18" charset="0"/>
                          <a:ea typeface="Cooper Black" panose="0208090404030B020404" pitchFamily="18" charset="0"/>
                          <a:cs typeface="Cooper Black" panose="0208090404030B020404" pitchFamily="18" charset="0"/>
                        </a:rPr>
                        <a:t>X</a:t>
                      </a:r>
                      <a:endParaRPr lang="nb-N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2000" kern="0" dirty="0">
                          <a:solidFill>
                            <a:srgbClr val="FF0000"/>
                          </a:solidFill>
                          <a:effectLst/>
                          <a:latin typeface="Cooper Black" panose="0208090404030B020404" pitchFamily="18" charset="0"/>
                          <a:ea typeface="Cooper Black" panose="0208090404030B020404" pitchFamily="18" charset="0"/>
                          <a:cs typeface="Cooper Black" panose="0208090404030B020404" pitchFamily="18" charset="0"/>
                        </a:rPr>
                        <a:t> </a:t>
                      </a:r>
                      <a:endParaRPr lang="nb-NO"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2966520"/>
                  </a:ext>
                </a:extLst>
              </a:tr>
              <a:tr h="385985">
                <a:tc>
                  <a:txBody>
                    <a:bodyPr/>
                    <a:lstStyle/>
                    <a:p>
                      <a:pPr algn="ctr">
                        <a:lnSpc>
                          <a:spcPct val="107000"/>
                        </a:lnSpc>
                      </a:pPr>
                      <a:r>
                        <a:rPr lang="nb-NO" sz="2000" b="1" kern="0">
                          <a:solidFill>
                            <a:srgbClr val="9CC2E5"/>
                          </a:solidFill>
                          <a:effectLst/>
                          <a:latin typeface="Cooper Black" panose="0208090404030B020404" pitchFamily="18" charset="0"/>
                          <a:ea typeface="Cooper Black" panose="0208090404030B020404" pitchFamily="18" charset="0"/>
                          <a:cs typeface="Cooper Black" panose="0208090404030B020404" pitchFamily="18" charset="0"/>
                        </a:rPr>
                        <a:t>5</a:t>
                      </a:r>
                      <a:endParaRPr lang="nb-NO"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r">
                        <a:lnSpc>
                          <a:spcPct val="115000"/>
                        </a:lnSpc>
                      </a:pPr>
                      <a:r>
                        <a:rPr lang="nb-NO" sz="1400" b="1" kern="0" dirty="0">
                          <a:effectLst/>
                          <a:latin typeface="Calibri Light" panose="020F0302020204030204" pitchFamily="34" charset="0"/>
                          <a:ea typeface="Comic Sans MS" panose="030F0702030302020204" pitchFamily="66" charset="0"/>
                          <a:cs typeface="Times New Roman" panose="02020603050405020304" pitchFamily="18" charset="0"/>
                        </a:rPr>
                        <a:t>Himmelen er et fysisk sted.</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pPr>
                      <a:r>
                        <a:rPr lang="nb-NO" sz="1400" b="1" kern="0" dirty="0">
                          <a:effectLst/>
                          <a:latin typeface="Calibri Light" panose="020F0302020204030204" pitchFamily="34" charset="0"/>
                          <a:ea typeface="Comic Sans MS" panose="030F0702030302020204" pitchFamily="66" charset="0"/>
                          <a:cs typeface="Times New Roman" panose="02020603050405020304" pitchFamily="18" charset="0"/>
                        </a:rPr>
                        <a:t> </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2000" kern="0">
                          <a:solidFill>
                            <a:srgbClr val="FF0000"/>
                          </a:solidFill>
                          <a:effectLst/>
                          <a:latin typeface="Cooper Black" panose="0208090404030B020404" pitchFamily="18" charset="0"/>
                          <a:ea typeface="Cooper Black" panose="0208090404030B020404" pitchFamily="18" charset="0"/>
                          <a:cs typeface="Cooper Black" panose="0208090404030B020404" pitchFamily="18" charset="0"/>
                        </a:rPr>
                        <a:t> </a:t>
                      </a:r>
                      <a:endParaRPr lang="nb-N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2000" kern="0">
                          <a:solidFill>
                            <a:srgbClr val="FF0000"/>
                          </a:solidFill>
                          <a:effectLst/>
                          <a:latin typeface="Cooper Black" panose="0208090404030B020404" pitchFamily="18" charset="0"/>
                          <a:ea typeface="Cooper Black" panose="0208090404030B020404" pitchFamily="18" charset="0"/>
                          <a:cs typeface="Cooper Black" panose="0208090404030B020404" pitchFamily="18" charset="0"/>
                        </a:rPr>
                        <a:t>X</a:t>
                      </a:r>
                      <a:endParaRPr lang="nb-N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5517027"/>
                  </a:ext>
                </a:extLst>
              </a:tr>
              <a:tr h="385985">
                <a:tc>
                  <a:txBody>
                    <a:bodyPr/>
                    <a:lstStyle/>
                    <a:p>
                      <a:pPr algn="ctr">
                        <a:lnSpc>
                          <a:spcPct val="107000"/>
                        </a:lnSpc>
                      </a:pPr>
                      <a:r>
                        <a:rPr lang="nb-NO" sz="2000" b="1" kern="0" dirty="0">
                          <a:solidFill>
                            <a:srgbClr val="9CC2E5"/>
                          </a:solidFill>
                          <a:effectLst/>
                          <a:latin typeface="Cooper Black" panose="0208090404030B020404" pitchFamily="18" charset="0"/>
                          <a:ea typeface="Cooper Black" panose="0208090404030B020404" pitchFamily="18" charset="0"/>
                          <a:cs typeface="Cooper Black" panose="0208090404030B020404" pitchFamily="18" charset="0"/>
                        </a:rPr>
                        <a:t>6</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r">
                        <a:lnSpc>
                          <a:spcPct val="115000"/>
                        </a:lnSpc>
                      </a:pPr>
                      <a:r>
                        <a:rPr lang="nb-NO" sz="1400" b="1" kern="0" dirty="0">
                          <a:effectLst/>
                          <a:latin typeface="Calibri Light" panose="020F0302020204030204" pitchFamily="34" charset="0"/>
                          <a:ea typeface="Cooper Black" panose="0208090404030B020404" pitchFamily="18" charset="0"/>
                          <a:cs typeface="Times New Roman" panose="02020603050405020304" pitchFamily="18" charset="0"/>
                        </a:rPr>
                        <a:t>Skjærsilden er noe vi katolikker ikke tror på lenger. </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2000" kern="0">
                          <a:solidFill>
                            <a:srgbClr val="FF0000"/>
                          </a:solidFill>
                          <a:effectLst/>
                          <a:latin typeface="Cooper Black" panose="0208090404030B020404" pitchFamily="18" charset="0"/>
                          <a:ea typeface="Cooper Black" panose="0208090404030B020404" pitchFamily="18" charset="0"/>
                          <a:cs typeface="Cooper Black" panose="0208090404030B020404" pitchFamily="18" charset="0"/>
                        </a:rPr>
                        <a:t> </a:t>
                      </a:r>
                      <a:endParaRPr lang="nb-N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2000" kern="0" dirty="0" err="1">
                          <a:solidFill>
                            <a:srgbClr val="FF0000"/>
                          </a:solidFill>
                          <a:effectLst/>
                          <a:latin typeface="Cooper Black" panose="0208090404030B020404" pitchFamily="18" charset="0"/>
                          <a:ea typeface="Cooper Black" panose="0208090404030B020404" pitchFamily="18" charset="0"/>
                          <a:cs typeface="Cooper Black" panose="0208090404030B020404" pitchFamily="18" charset="0"/>
                        </a:rPr>
                        <a:t>X</a:t>
                      </a:r>
                      <a:endParaRPr lang="nb-NO"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8312118"/>
                  </a:ext>
                </a:extLst>
              </a:tr>
              <a:tr h="385985">
                <a:tc>
                  <a:txBody>
                    <a:bodyPr/>
                    <a:lstStyle/>
                    <a:p>
                      <a:pPr algn="ctr">
                        <a:lnSpc>
                          <a:spcPct val="107000"/>
                        </a:lnSpc>
                      </a:pPr>
                      <a:r>
                        <a:rPr lang="nb-NO" sz="2000" b="1" kern="0" dirty="0">
                          <a:solidFill>
                            <a:srgbClr val="9CC2E5"/>
                          </a:solidFill>
                          <a:effectLst/>
                          <a:latin typeface="Cooper Black" panose="0208090404030B020404" pitchFamily="18" charset="0"/>
                          <a:ea typeface="Cooper Black" panose="0208090404030B020404" pitchFamily="18" charset="0"/>
                          <a:cs typeface="Cooper Black" panose="0208090404030B020404" pitchFamily="18" charset="0"/>
                        </a:rPr>
                        <a:t>7</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r">
                        <a:lnSpc>
                          <a:spcPct val="115000"/>
                        </a:lnSpc>
                      </a:pPr>
                      <a:r>
                        <a:rPr lang="nb-NO" sz="1400" b="1" kern="0" dirty="0">
                          <a:effectLst/>
                          <a:latin typeface="Calibri Light" panose="020F0302020204030204" pitchFamily="34" charset="0"/>
                          <a:ea typeface="Comic Sans MS" panose="030F0702030302020204" pitchFamily="66" charset="0"/>
                          <a:cs typeface="Times New Roman" panose="02020603050405020304" pitchFamily="18" charset="0"/>
                        </a:rPr>
                        <a:t>Skjærsilden er en renselsesprosess. </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2000" kern="0">
                          <a:solidFill>
                            <a:srgbClr val="FF0000"/>
                          </a:solidFill>
                          <a:effectLst/>
                          <a:latin typeface="Cooper Black" panose="0208090404030B020404" pitchFamily="18" charset="0"/>
                          <a:ea typeface="Cooper Black" panose="0208090404030B020404" pitchFamily="18" charset="0"/>
                          <a:cs typeface="Cooper Black" panose="0208090404030B020404" pitchFamily="18" charset="0"/>
                        </a:rPr>
                        <a:t>X</a:t>
                      </a:r>
                      <a:endParaRPr lang="nb-N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2000" kern="0" dirty="0">
                          <a:solidFill>
                            <a:srgbClr val="FF0000"/>
                          </a:solidFill>
                          <a:effectLst/>
                          <a:latin typeface="Cooper Black" panose="0208090404030B020404" pitchFamily="18" charset="0"/>
                          <a:ea typeface="Cooper Black" panose="0208090404030B020404" pitchFamily="18" charset="0"/>
                          <a:cs typeface="Cooper Black" panose="0208090404030B020404" pitchFamily="18" charset="0"/>
                        </a:rPr>
                        <a:t> </a:t>
                      </a:r>
                      <a:endParaRPr lang="nb-NO"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9571000"/>
                  </a:ext>
                </a:extLst>
              </a:tr>
              <a:tr h="447964">
                <a:tc>
                  <a:txBody>
                    <a:bodyPr/>
                    <a:lstStyle/>
                    <a:p>
                      <a:pPr algn="ctr">
                        <a:lnSpc>
                          <a:spcPct val="107000"/>
                        </a:lnSpc>
                      </a:pPr>
                      <a:r>
                        <a:rPr lang="nb-NO" sz="2000" b="1" kern="0" dirty="0">
                          <a:solidFill>
                            <a:srgbClr val="9CC2E5"/>
                          </a:solidFill>
                          <a:effectLst/>
                          <a:latin typeface="Cooper Black" panose="0208090404030B020404" pitchFamily="18" charset="0"/>
                          <a:ea typeface="Cooper Black" panose="0208090404030B020404" pitchFamily="18" charset="0"/>
                          <a:cs typeface="Cooper Black" panose="0208090404030B020404" pitchFamily="18" charset="0"/>
                        </a:rPr>
                        <a:t>8</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r">
                        <a:lnSpc>
                          <a:spcPct val="115000"/>
                        </a:lnSpc>
                      </a:pPr>
                      <a:r>
                        <a:rPr lang="nb-NO" sz="1400" b="1" kern="0" dirty="0">
                          <a:effectLst/>
                          <a:latin typeface="Calibri Light" panose="020F0302020204030204" pitchFamily="34" charset="0"/>
                          <a:ea typeface="Comic Sans MS" panose="030F0702030302020204" pitchFamily="66" charset="0"/>
                          <a:cs typeface="Times New Roman" panose="02020603050405020304" pitchFamily="18" charset="0"/>
                        </a:rPr>
                        <a:t>Helvete er et sted der vi opplever vi opplever sorg, smerte og tortur hele tiden. </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2000" kern="0">
                          <a:solidFill>
                            <a:srgbClr val="FF0000"/>
                          </a:solidFill>
                          <a:effectLst/>
                          <a:latin typeface="Cooper Black" panose="0208090404030B020404" pitchFamily="18" charset="0"/>
                          <a:ea typeface="Cooper Black" panose="0208090404030B020404" pitchFamily="18" charset="0"/>
                          <a:cs typeface="Cooper Black" panose="0208090404030B020404" pitchFamily="18" charset="0"/>
                        </a:rPr>
                        <a:t> </a:t>
                      </a:r>
                      <a:endParaRPr lang="nb-N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2000" kern="0" dirty="0" err="1">
                          <a:solidFill>
                            <a:srgbClr val="FF0000"/>
                          </a:solidFill>
                          <a:effectLst/>
                          <a:latin typeface="Cooper Black" panose="0208090404030B020404" pitchFamily="18" charset="0"/>
                          <a:ea typeface="Cooper Black" panose="0208090404030B020404" pitchFamily="18" charset="0"/>
                          <a:cs typeface="Cooper Black" panose="0208090404030B020404" pitchFamily="18" charset="0"/>
                        </a:rPr>
                        <a:t>X</a:t>
                      </a:r>
                      <a:endParaRPr lang="nb-NO"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6197796"/>
                  </a:ext>
                </a:extLst>
              </a:tr>
              <a:tr h="395008">
                <a:tc>
                  <a:txBody>
                    <a:bodyPr/>
                    <a:lstStyle/>
                    <a:p>
                      <a:pPr algn="ctr">
                        <a:lnSpc>
                          <a:spcPct val="107000"/>
                        </a:lnSpc>
                      </a:pPr>
                      <a:r>
                        <a:rPr lang="nb-NO" sz="2000" b="1" kern="0" dirty="0">
                          <a:solidFill>
                            <a:srgbClr val="9CC2E5"/>
                          </a:solidFill>
                          <a:effectLst/>
                          <a:latin typeface="Cooper Black" panose="0208090404030B020404" pitchFamily="18" charset="0"/>
                          <a:ea typeface="Cooper Black" panose="0208090404030B020404" pitchFamily="18" charset="0"/>
                          <a:cs typeface="Cooper Black" panose="0208090404030B020404" pitchFamily="18" charset="0"/>
                        </a:rPr>
                        <a:t>9</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r">
                        <a:lnSpc>
                          <a:spcPct val="115000"/>
                        </a:lnSpc>
                      </a:pPr>
                      <a:r>
                        <a:rPr lang="nb-NO" sz="1400" b="1" kern="0" dirty="0">
                          <a:effectLst/>
                          <a:latin typeface="Calibri Light" panose="020F0302020204030204" pitchFamily="34" charset="0"/>
                          <a:ea typeface="Cooper Black" panose="0208090404030B020404" pitchFamily="18" charset="0"/>
                          <a:cs typeface="Times New Roman" panose="02020603050405020304" pitchFamily="18" charset="0"/>
                        </a:rPr>
                        <a:t>Helvete er en tilstand der vi opplever evig adskillelse fra Gud, det absolutte fravær av kjærlighet. </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2000" kern="0">
                          <a:solidFill>
                            <a:srgbClr val="FF0000"/>
                          </a:solidFill>
                          <a:effectLst/>
                          <a:latin typeface="Cooper Black" panose="0208090404030B020404" pitchFamily="18" charset="0"/>
                          <a:ea typeface="Cooper Black" panose="0208090404030B020404" pitchFamily="18" charset="0"/>
                          <a:cs typeface="Cooper Black" panose="0208090404030B020404" pitchFamily="18" charset="0"/>
                        </a:rPr>
                        <a:t>X</a:t>
                      </a:r>
                      <a:endParaRPr lang="nb-N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2000" kern="0" dirty="0">
                          <a:solidFill>
                            <a:srgbClr val="FF0000"/>
                          </a:solidFill>
                          <a:effectLst/>
                          <a:latin typeface="Cooper Black" panose="0208090404030B020404" pitchFamily="18" charset="0"/>
                          <a:ea typeface="Cooper Black" panose="0208090404030B020404" pitchFamily="18" charset="0"/>
                          <a:cs typeface="Cooper Black" panose="0208090404030B020404" pitchFamily="18" charset="0"/>
                        </a:rPr>
                        <a:t> </a:t>
                      </a:r>
                      <a:endParaRPr lang="nb-NO"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875941"/>
                  </a:ext>
                </a:extLst>
              </a:tr>
              <a:tr h="541580">
                <a:tc>
                  <a:txBody>
                    <a:bodyPr/>
                    <a:lstStyle/>
                    <a:p>
                      <a:pPr algn="ctr">
                        <a:lnSpc>
                          <a:spcPct val="107000"/>
                        </a:lnSpc>
                      </a:pPr>
                      <a:r>
                        <a:rPr lang="nb-NO" sz="2000" b="1" kern="0" dirty="0">
                          <a:solidFill>
                            <a:srgbClr val="9CC2E5"/>
                          </a:solidFill>
                          <a:effectLst/>
                          <a:latin typeface="Cooper Black" panose="0208090404030B020404" pitchFamily="18" charset="0"/>
                          <a:ea typeface="Cooper Black" panose="0208090404030B020404" pitchFamily="18" charset="0"/>
                          <a:cs typeface="Cooper Black" panose="0208090404030B020404" pitchFamily="18" charset="0"/>
                        </a:rPr>
                        <a:t>10</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r">
                        <a:lnSpc>
                          <a:spcPct val="115000"/>
                        </a:lnSpc>
                      </a:pPr>
                      <a:r>
                        <a:rPr lang="nb-NO" sz="1400" b="1" kern="0" dirty="0">
                          <a:effectLst/>
                          <a:latin typeface="Calibri Light" panose="020F0302020204030204" pitchFamily="34" charset="0"/>
                          <a:ea typeface="Comic Sans MS" panose="030F0702030302020204" pitchFamily="66" charset="0"/>
                          <a:cs typeface="Times New Roman" panose="02020603050405020304" pitchFamily="18" charset="0"/>
                        </a:rPr>
                        <a:t>Katolikker tror ikke på helvete, kun på skjærsilden. </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2000" kern="0">
                          <a:solidFill>
                            <a:srgbClr val="FF0000"/>
                          </a:solidFill>
                          <a:effectLst/>
                          <a:latin typeface="Cooper Black" panose="0208090404030B020404" pitchFamily="18" charset="0"/>
                          <a:ea typeface="Cooper Black" panose="0208090404030B020404" pitchFamily="18" charset="0"/>
                          <a:cs typeface="Cooper Black" panose="0208090404030B020404" pitchFamily="18" charset="0"/>
                        </a:rPr>
                        <a:t> </a:t>
                      </a:r>
                      <a:endParaRPr lang="nb-N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2000" kern="0" dirty="0" err="1">
                          <a:solidFill>
                            <a:srgbClr val="FF0000"/>
                          </a:solidFill>
                          <a:effectLst/>
                          <a:latin typeface="Cooper Black" panose="0208090404030B020404" pitchFamily="18" charset="0"/>
                          <a:ea typeface="Cooper Black" panose="0208090404030B020404" pitchFamily="18" charset="0"/>
                          <a:cs typeface="Cooper Black" panose="0208090404030B020404" pitchFamily="18" charset="0"/>
                        </a:rPr>
                        <a:t>X</a:t>
                      </a:r>
                      <a:endParaRPr lang="nb-NO"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5850172"/>
                  </a:ext>
                </a:extLst>
              </a:tr>
              <a:tr h="584801">
                <a:tc>
                  <a:txBody>
                    <a:bodyPr/>
                    <a:lstStyle/>
                    <a:p>
                      <a:pPr algn="ctr">
                        <a:lnSpc>
                          <a:spcPct val="107000"/>
                        </a:lnSpc>
                      </a:pPr>
                      <a:r>
                        <a:rPr lang="nb-NO" sz="2000" b="1" kern="0" dirty="0">
                          <a:solidFill>
                            <a:srgbClr val="9CC2E5"/>
                          </a:solidFill>
                          <a:effectLst/>
                          <a:latin typeface="Cooper Black" panose="0208090404030B020404" pitchFamily="18" charset="0"/>
                          <a:ea typeface="Cooper Black" panose="0208090404030B020404" pitchFamily="18" charset="0"/>
                          <a:cs typeface="Cooper Black" panose="0208090404030B020404" pitchFamily="18" charset="0"/>
                        </a:rPr>
                        <a:t>11</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r">
                        <a:lnSpc>
                          <a:spcPct val="115000"/>
                        </a:lnSpc>
                      </a:pPr>
                      <a:r>
                        <a:rPr lang="nb-NO" sz="1400" b="1" kern="0" dirty="0">
                          <a:effectLst/>
                          <a:latin typeface="Calibri Light" panose="020F0302020204030204" pitchFamily="34" charset="0"/>
                          <a:ea typeface="Comic Sans MS" panose="030F0702030302020204" pitchFamily="66" charset="0"/>
                          <a:cs typeface="Times New Roman" panose="02020603050405020304" pitchFamily="18" charset="0"/>
                        </a:rPr>
                        <a:t>Når et menneske er dødt, kan det ikke lenger gjøre noe for seg selv. Da er det/de (oss) levende som må be om frelse for den/dødes sjel. </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2000" kern="0">
                          <a:solidFill>
                            <a:srgbClr val="FF0000"/>
                          </a:solidFill>
                          <a:effectLst/>
                          <a:latin typeface="Cooper Black" panose="0208090404030B020404" pitchFamily="18" charset="0"/>
                          <a:ea typeface="Cooper Black" panose="0208090404030B020404" pitchFamily="18" charset="0"/>
                          <a:cs typeface="Cooper Black" panose="0208090404030B020404" pitchFamily="18" charset="0"/>
                        </a:rPr>
                        <a:t>X</a:t>
                      </a:r>
                      <a:endParaRPr lang="nb-N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2000" kern="0" dirty="0">
                          <a:solidFill>
                            <a:srgbClr val="FF0000"/>
                          </a:solidFill>
                          <a:effectLst/>
                          <a:latin typeface="Cooper Black" panose="0208090404030B020404" pitchFamily="18" charset="0"/>
                          <a:ea typeface="Cooper Black" panose="0208090404030B020404" pitchFamily="18" charset="0"/>
                          <a:cs typeface="Cooper Black" panose="0208090404030B020404" pitchFamily="18" charset="0"/>
                        </a:rPr>
                        <a:t> </a:t>
                      </a:r>
                      <a:endParaRPr lang="nb-NO"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8668738"/>
                  </a:ext>
                </a:extLst>
              </a:tr>
              <a:tr h="541580">
                <a:tc>
                  <a:txBody>
                    <a:bodyPr/>
                    <a:lstStyle/>
                    <a:p>
                      <a:pPr algn="ctr">
                        <a:lnSpc>
                          <a:spcPct val="107000"/>
                        </a:lnSpc>
                      </a:pPr>
                      <a:r>
                        <a:rPr lang="nb-NO" sz="2000" b="1" kern="0" dirty="0">
                          <a:solidFill>
                            <a:srgbClr val="9CC2E5"/>
                          </a:solidFill>
                          <a:effectLst/>
                          <a:latin typeface="Cooper Black" panose="0208090404030B020404" pitchFamily="18" charset="0"/>
                          <a:ea typeface="Cooper Black" panose="0208090404030B020404" pitchFamily="18" charset="0"/>
                          <a:cs typeface="Cooper Black" panose="0208090404030B020404" pitchFamily="18" charset="0"/>
                        </a:rPr>
                        <a:t>12</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r">
                        <a:lnSpc>
                          <a:spcPct val="115000"/>
                        </a:lnSpc>
                      </a:pPr>
                      <a:r>
                        <a:rPr lang="nb-NO" sz="1400" b="1" kern="0" dirty="0">
                          <a:effectLst/>
                          <a:latin typeface="Calibri Light" panose="020F0302020204030204" pitchFamily="34" charset="0"/>
                          <a:ea typeface="Comic Sans MS" panose="030F0702030302020204" pitchFamily="66" charset="0"/>
                          <a:cs typeface="Times New Roman" panose="02020603050405020304" pitchFamily="18" charset="0"/>
                        </a:rPr>
                        <a:t>Den siste dom er dagen da verden går under, og alle blir dømt. </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2000" kern="0">
                          <a:solidFill>
                            <a:srgbClr val="FF0000"/>
                          </a:solidFill>
                          <a:effectLst/>
                          <a:latin typeface="Cooper Black" panose="0208090404030B020404" pitchFamily="18" charset="0"/>
                          <a:ea typeface="Cooper Black" panose="0208090404030B020404" pitchFamily="18" charset="0"/>
                          <a:cs typeface="Cooper Black" panose="0208090404030B020404" pitchFamily="18" charset="0"/>
                        </a:rPr>
                        <a:t> </a:t>
                      </a:r>
                      <a:endParaRPr lang="nb-NO"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2000" kern="0" dirty="0" err="1">
                          <a:solidFill>
                            <a:srgbClr val="FF0000"/>
                          </a:solidFill>
                          <a:effectLst/>
                          <a:latin typeface="Cooper Black" panose="0208090404030B020404" pitchFamily="18" charset="0"/>
                          <a:ea typeface="Cooper Black" panose="0208090404030B020404" pitchFamily="18" charset="0"/>
                          <a:cs typeface="Cooper Black" panose="0208090404030B020404" pitchFamily="18" charset="0"/>
                        </a:rPr>
                        <a:t>X</a:t>
                      </a:r>
                      <a:endParaRPr lang="nb-NO"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485" marR="33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9993825"/>
                  </a:ext>
                </a:extLst>
              </a:tr>
            </a:tbl>
          </a:graphicData>
        </a:graphic>
      </p:graphicFrame>
    </p:spTree>
    <p:extLst>
      <p:ext uri="{BB962C8B-B14F-4D97-AF65-F5344CB8AC3E}">
        <p14:creationId xmlns:p14="http://schemas.microsoft.com/office/powerpoint/2010/main" val="2473523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720C48-0367-DA41-2CEB-A0B9627BE569}"/>
              </a:ext>
            </a:extLst>
          </p:cNvPr>
          <p:cNvSpPr>
            <a:spLocks noGrp="1"/>
          </p:cNvSpPr>
          <p:nvPr>
            <p:ph type="title"/>
          </p:nvPr>
        </p:nvSpPr>
        <p:spPr>
          <a:xfrm>
            <a:off x="914400" y="1371601"/>
            <a:ext cx="10363200" cy="810882"/>
          </a:xfrm>
        </p:spPr>
        <p:txBody>
          <a:bodyPr>
            <a:normAutofit/>
          </a:bodyPr>
          <a:lstStyle/>
          <a:p>
            <a:r>
              <a:rPr lang="nb-NO" b="1" kern="100" dirty="0">
                <a:effectLst/>
                <a:latin typeface="Calibri Light" panose="020F0302020204030204" pitchFamily="34" charset="0"/>
                <a:ea typeface="Calibri" panose="020F0502020204030204" pitchFamily="34" charset="0"/>
                <a:cs typeface="Times New Roman" panose="02020603050405020304" pitchFamily="18" charset="0"/>
              </a:rPr>
              <a:t>Hva sier Bibelen om livet etter døden?</a:t>
            </a:r>
            <a:endParaRPr lang="nb-NO" dirty="0"/>
          </a:p>
        </p:txBody>
      </p:sp>
      <p:sp>
        <p:nvSpPr>
          <p:cNvPr id="3" name="Plassholder for innhold 2">
            <a:extLst>
              <a:ext uri="{FF2B5EF4-FFF2-40B4-BE49-F238E27FC236}">
                <a16:creationId xmlns:a16="http://schemas.microsoft.com/office/drawing/2014/main" id="{B02CE028-4CFE-DAC0-FD3E-936D537A467A}"/>
              </a:ext>
            </a:extLst>
          </p:cNvPr>
          <p:cNvSpPr>
            <a:spLocks noGrp="1"/>
          </p:cNvSpPr>
          <p:nvPr>
            <p:ph idx="1"/>
          </p:nvPr>
        </p:nvSpPr>
        <p:spPr>
          <a:xfrm>
            <a:off x="914399" y="2182482"/>
            <a:ext cx="4451231" cy="2639683"/>
          </a:xfrm>
        </p:spPr>
        <p:txBody>
          <a:bodyPr/>
          <a:lstStyle/>
          <a:p>
            <a:pPr marL="0" indent="0">
              <a:lnSpc>
                <a:spcPct val="150000"/>
              </a:lnSpc>
              <a:buNone/>
            </a:pPr>
            <a:r>
              <a:rPr lang="nb-NO" sz="1800" b="1" u="sng"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Dette står det om flere steder Bibelen:</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nb-NO" sz="18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Døden som en søvn vi skal våkne av til et spesielt tidspunkt.</a:t>
            </a:r>
            <a:endParaRPr lang="nb-NO" sz="18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nb-NO" sz="18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At vi blir dømt når vi våkner fra denne dødssøvnen.</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dirty="0"/>
          </a:p>
        </p:txBody>
      </p:sp>
      <p:pic>
        <p:nvPicPr>
          <p:cNvPr id="4" name="Picture 3">
            <a:extLst>
              <a:ext uri="{FF2B5EF4-FFF2-40B4-BE49-F238E27FC236}">
                <a16:creationId xmlns:a16="http://schemas.microsoft.com/office/drawing/2014/main" id="{029FEC6D-344E-58DB-B415-3DA3D6ECBDF8}"/>
              </a:ext>
            </a:extLst>
          </p:cNvPr>
          <p:cNvPicPr>
            <a:picLocks noChangeAspect="1"/>
          </p:cNvPicPr>
          <p:nvPr/>
        </p:nvPicPr>
        <p:blipFill>
          <a:blip r:embed="rId2"/>
          <a:stretch>
            <a:fillRect/>
          </a:stretch>
        </p:blipFill>
        <p:spPr>
          <a:xfrm>
            <a:off x="6892449" y="2271180"/>
            <a:ext cx="3096940" cy="2074163"/>
          </a:xfrm>
          <a:prstGeom prst="rect">
            <a:avLst/>
          </a:prstGeom>
        </p:spPr>
      </p:pic>
      <p:sp>
        <p:nvSpPr>
          <p:cNvPr id="5" name="TextBox 4">
            <a:extLst>
              <a:ext uri="{FF2B5EF4-FFF2-40B4-BE49-F238E27FC236}">
                <a16:creationId xmlns:a16="http://schemas.microsoft.com/office/drawing/2014/main" id="{4E09D914-23EB-1293-C936-D225E7C6A718}"/>
              </a:ext>
            </a:extLst>
          </p:cNvPr>
          <p:cNvSpPr txBox="1"/>
          <p:nvPr/>
        </p:nvSpPr>
        <p:spPr>
          <a:xfrm>
            <a:off x="3545457" y="4822165"/>
            <a:ext cx="4684144" cy="1262782"/>
          </a:xfrm>
          <a:prstGeom prst="rect">
            <a:avLst/>
          </a:prstGeom>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lnSpc>
                <a:spcPct val="107000"/>
              </a:lnSpc>
            </a:pP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Hvorfor blir døden sammenlignet med en søvn?</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OG</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Hva slags dom er det snakk om?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nb-NO" sz="1800" b="1" kern="100" dirty="0">
                <a:solidFill>
                  <a:srgbClr val="C9C9C9"/>
                </a:solidFill>
                <a:effectLst/>
                <a:latin typeface="Segoe UI Emoji" panose="020B0502040204020203" pitchFamily="34" charset="0"/>
                <a:ea typeface="Calibri" panose="020F0502020204030204" pitchFamily="34" charset="0"/>
                <a:cs typeface="Segoe UI Emoji" panose="020B0502040204020203" pitchFamily="34" charset="0"/>
              </a:rPr>
              <a:t>🤔</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6418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F33032-A34D-8942-5EA1-441AA2AD2934}"/>
              </a:ext>
            </a:extLst>
          </p:cNvPr>
          <p:cNvSpPr>
            <a:spLocks noGrp="1"/>
          </p:cNvSpPr>
          <p:nvPr>
            <p:ph idx="1"/>
          </p:nvPr>
        </p:nvSpPr>
        <p:spPr>
          <a:xfrm>
            <a:off x="2458528" y="336429"/>
            <a:ext cx="8819071" cy="2579298"/>
          </a:xfrm>
        </p:spPr>
        <p:txBody>
          <a:bodyPr>
            <a:normAutofit/>
          </a:bodyPr>
          <a:lstStyle/>
          <a:p>
            <a:pPr marL="0" indent="0">
              <a:buNone/>
            </a:pP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Både i Det gamle og Det nye testamentet finner vi tekster som omtaler livet etter døden. </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I Daniels bok, Dan 12,2 står det «Mange av dem som sover i jorden, skal våkne opp, noen til evig liv, andre til skam og evig avsky.» Paulus skriver også om denne søvnen i det første brevet til tessalonikerne: «</a:t>
            </a:r>
            <a:r>
              <a:rPr lang="nb-NO" sz="18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For så sant vi tror at Jesus døde og stod opp, så skal Gud ved Jesus også føre dem som er sovnet inn, fram sammen med ham.» (1 Tess 4,14). Jesus selv snakket om at døden var en søvn. Da Jesus fikk vite at hans venn Lasarus var død, sa Jesus til disiplene sine: «Vår venn Lasarus er sovnet inn, men jeg skal gå og vekke ham.» (</a:t>
            </a:r>
            <a:r>
              <a:rPr lang="nb-NO" sz="1800" kern="100" dirty="0" err="1">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Joh</a:t>
            </a:r>
            <a:r>
              <a:rPr lang="nb-NO" sz="18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 11,11)</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dirty="0"/>
          </a:p>
        </p:txBody>
      </p:sp>
      <p:sp>
        <p:nvSpPr>
          <p:cNvPr id="4" name="TextBox 3">
            <a:extLst>
              <a:ext uri="{FF2B5EF4-FFF2-40B4-BE49-F238E27FC236}">
                <a16:creationId xmlns:a16="http://schemas.microsoft.com/office/drawing/2014/main" id="{BE96EFA3-BC6C-7D1E-2F4D-2A7919D86C91}"/>
              </a:ext>
            </a:extLst>
          </p:cNvPr>
          <p:cNvSpPr txBox="1"/>
          <p:nvPr/>
        </p:nvSpPr>
        <p:spPr>
          <a:xfrm>
            <a:off x="569342" y="2915727"/>
            <a:ext cx="11369616" cy="3925690"/>
          </a:xfrm>
          <a:prstGeom prst="rect">
            <a:avLst/>
          </a:prstGeom>
          <a:noFill/>
        </p:spPr>
        <p:txBody>
          <a:bodyPr wrap="square" rtlCol="0">
            <a:spAutoFit/>
          </a:bodyPr>
          <a:lstStyle/>
          <a:p>
            <a:pPr>
              <a:lnSpc>
                <a:spcPct val="107000"/>
              </a:lnSpc>
            </a:pPr>
            <a:r>
              <a:rPr lang="nb-NO" sz="1800" b="1"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Døden blir sammenlignet som en søvn</a:t>
            </a:r>
            <a:r>
              <a:rPr lang="nb-NO" sz="18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 fordi søvn er noe man våkner fra, og  Gud ønsker at vi skal våkne til et liv der han kan ta oss inn til seg (himmelen/paradiset). Vi katolikker tror dermed ikke at det motsatte av å komme til himmelen er en død vi ikke våkner av. Slik det står beskrevet i Bibelen, er død en søvn alle skal vekkes av, men i det øyeblikket vi vekkes, må Gud avgjøre om vi kan komme til ham. Da må vi først ønske å komme til ham, og det enkleste (både for Gud og for oss) er hvis vi har levd et liv i overenstemmelse med Guds ønsker og lover for oss mennesker. Har vi ikke det, må vi vise at vi angrer på det vi har gjort og at vi ønsker tilgivelse.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nb-NO" sz="18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nb-NO" sz="18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Det er dette øyeblikket da Gud skal avgjøre om vi kommer til ham, som er denne dommen vi alle må gjennom. Kanskje ordet </a:t>
            </a:r>
            <a:r>
              <a:rPr lang="nb-NO" sz="1800" i="1"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vurdering</a:t>
            </a:r>
            <a:r>
              <a:rPr lang="nb-NO" sz="18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 ville vært lettere å forholde seg til. Vi – hver enkelt av oss og det livet vi har levd – blir vurdert av Gud før han kan avgjøre om vi er klare til å komme til ham. </a:t>
            </a:r>
          </a:p>
          <a:p>
            <a:pPr>
              <a:lnSpc>
                <a:spcPct val="107000"/>
              </a:lnSpc>
            </a:pPr>
            <a:endParaRPr lang="nb-NO" kern="100" dirty="0">
              <a:solidFill>
                <a:srgbClr val="212529"/>
              </a:solidFill>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pPr>
            <a:r>
              <a:rPr lang="nb-NO" sz="1800" dirty="0">
                <a:solidFill>
                  <a:srgbClr val="212529"/>
                </a:solidFill>
                <a:effectLst/>
                <a:latin typeface="Calibri Light" panose="020F0302020204030204" pitchFamily="34" charset="0"/>
                <a:ea typeface="Calibri" panose="020F0502020204030204" pitchFamily="34" charset="0"/>
              </a:rPr>
              <a:t>Og, her kommer dette med Skjærsilden inn i bildet.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Tree>
    <p:extLst>
      <p:ext uri="{BB962C8B-B14F-4D97-AF65-F5344CB8AC3E}">
        <p14:creationId xmlns:p14="http://schemas.microsoft.com/office/powerpoint/2010/main" val="3282949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4AE671-A062-C6BD-8E0E-C97C71100F71}"/>
              </a:ext>
            </a:extLst>
          </p:cNvPr>
          <p:cNvSpPr>
            <a:spLocks noGrp="1"/>
          </p:cNvSpPr>
          <p:nvPr>
            <p:ph idx="1"/>
          </p:nvPr>
        </p:nvSpPr>
        <p:spPr>
          <a:xfrm>
            <a:off x="2130725" y="299050"/>
            <a:ext cx="9661584" cy="2444150"/>
          </a:xfrm>
        </p:spPr>
        <p:txBody>
          <a:bodyPr>
            <a:normAutofit/>
          </a:bodyPr>
          <a:lstStyle/>
          <a:p>
            <a:pPr marL="0" indent="0">
              <a:buNone/>
            </a:pPr>
            <a:r>
              <a:rPr lang="nb-NO" sz="1800" b="1" dirty="0">
                <a:solidFill>
                  <a:srgbClr val="212529"/>
                </a:solidFill>
                <a:effectLst/>
                <a:latin typeface="Calibri Light" panose="020F0302020204030204" pitchFamily="34" charset="0"/>
                <a:ea typeface="Calibri" panose="020F0502020204030204" pitchFamily="34" charset="0"/>
              </a:rPr>
              <a:t>Skjærsilden er en tilstand der vi blir renset for de syndene vi har begått i livet vårt.</a:t>
            </a:r>
            <a:r>
              <a:rPr lang="nb-NO" sz="1800" dirty="0">
                <a:solidFill>
                  <a:srgbClr val="212529"/>
                </a:solidFill>
                <a:effectLst/>
                <a:latin typeface="Calibri Light" panose="020F0302020204030204" pitchFamily="34" charset="0"/>
                <a:ea typeface="Calibri" panose="020F0502020204030204" pitchFamily="34" charset="0"/>
              </a:rPr>
              <a:t> Det er sjelen som må renses. Dette er litt som å gå gjennom Security på en flyplass. For noen – de som er forberedte og har pakket bagasjen sin møysommelig – går det </a:t>
            </a:r>
            <a:r>
              <a:rPr lang="nb-NO" sz="1800" i="1" dirty="0" err="1">
                <a:solidFill>
                  <a:srgbClr val="212529"/>
                </a:solidFill>
                <a:effectLst/>
                <a:latin typeface="Calibri Light" panose="020F0302020204030204" pitchFamily="34" charset="0"/>
                <a:ea typeface="Calibri" panose="020F0502020204030204" pitchFamily="34" charset="0"/>
              </a:rPr>
              <a:t>smooth</a:t>
            </a:r>
            <a:r>
              <a:rPr lang="nb-NO" sz="1800" dirty="0">
                <a:solidFill>
                  <a:srgbClr val="212529"/>
                </a:solidFill>
                <a:effectLst/>
                <a:latin typeface="Calibri Light" panose="020F0302020204030204" pitchFamily="34" charset="0"/>
                <a:ea typeface="Calibri" panose="020F0502020204030204" pitchFamily="34" charset="0"/>
              </a:rPr>
              <a:t> og enkelt å komme gjennom sikkerhetskontrollen. For de som har vært litt unøyaktige med pakkingen, eller de har med seg ting det ikke er tillatt å ta med inn på et fly, så blir de tatt ut til side. Bagasjen blir nøye gjennomsøkt. Kanskje blir de også kroppsvisitert. Det du har pakket/med deg er livet ditt og hvordan du har levd det. Det er dette du tar med deg gjennom Skjærsilden – himmelens/Guds sikkerhetskontroll. </a:t>
            </a:r>
            <a:endParaRPr lang="nb-NO" dirty="0"/>
          </a:p>
        </p:txBody>
      </p:sp>
      <p:sp>
        <p:nvSpPr>
          <p:cNvPr id="4" name="TextBox 3">
            <a:extLst>
              <a:ext uri="{FF2B5EF4-FFF2-40B4-BE49-F238E27FC236}">
                <a16:creationId xmlns:a16="http://schemas.microsoft.com/office/drawing/2014/main" id="{2EE08FD1-CF27-83F6-3284-2EDFADF7CB62}"/>
              </a:ext>
            </a:extLst>
          </p:cNvPr>
          <p:cNvSpPr txBox="1"/>
          <p:nvPr/>
        </p:nvSpPr>
        <p:spPr>
          <a:xfrm>
            <a:off x="560717" y="2805363"/>
            <a:ext cx="11378242" cy="4339650"/>
          </a:xfrm>
          <a:prstGeom prst="rect">
            <a:avLst/>
          </a:prstGeom>
          <a:noFill/>
        </p:spPr>
        <p:txBody>
          <a:bodyPr wrap="square" rtlCol="0">
            <a:spAutoFit/>
          </a:bodyPr>
          <a:lstStyle/>
          <a:p>
            <a:r>
              <a:rPr lang="nb-NO" sz="2000" b="1"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I Bibelen står det at det er Jesus som kommer tilbake og dømmer oss. </a:t>
            </a:r>
            <a:r>
              <a:rPr lang="nb-NO" sz="20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Dette blir kalt </a:t>
            </a:r>
            <a:r>
              <a:rPr lang="nb-NO" sz="2000" b="1"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Jesu andre komme</a:t>
            </a:r>
            <a:r>
              <a:rPr lang="nb-NO" sz="20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 (at Jesus kommer tilbake til jorda for andre gang). Hvis dere husker (har hør/lest) historien om røveren på korset, en av de som var korsfestet sammen med Jesus, så husker dere kanskje hva som ble utvekslet mellom denne og Jesus-? Den ene røveren gjorde narr av Jesus, men den andre røveren trodde på det Jesus var og er, og han ba om tilgivelse for sine synder (man ble ikke dømt til korsfestelse – en av de aller verste dødsstraffene på den tiden – med mindre man hadde begått en alvorlig forbrytelse). Da sa Jesus til denne røveren: «Sannelig, jeg sier dag: I dag skal du være med meg i Paradis» (Luk 23,43)</a:t>
            </a:r>
          </a:p>
          <a:p>
            <a:endParaRPr lang="nb-NO" sz="2000" kern="100" dirty="0">
              <a:solidFill>
                <a:srgbClr val="212529"/>
              </a:solidFill>
              <a:latin typeface="Calibri Light" panose="020F0302020204030204" pitchFamily="34" charset="0"/>
              <a:ea typeface="Calibri" panose="020F0502020204030204" pitchFamily="34" charset="0"/>
              <a:cs typeface="Times New Roman" panose="02020603050405020304" pitchFamily="18" charset="0"/>
            </a:endParaRPr>
          </a:p>
          <a:p>
            <a:r>
              <a:rPr lang="nb-NO" sz="20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Det har vært utrolig mange tolkninger av dette med dommedag og skjærsilden. Mange har blitt skremt og redd av dette, men da de forstått eller fått det forklart på feil måte. Tenke på det slik: Hvis denne kriminelle som ble korsfestet ved siden av Jesus kunne få tilgivelse av Jesus selv, burde det da ikke være håp for de fleste av oss?</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Tree>
    <p:extLst>
      <p:ext uri="{BB962C8B-B14F-4D97-AF65-F5344CB8AC3E}">
        <p14:creationId xmlns:p14="http://schemas.microsoft.com/office/powerpoint/2010/main" val="920831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AC0C51-47D8-2718-CDC7-D20CD0C4DF9B}"/>
              </a:ext>
            </a:extLst>
          </p:cNvPr>
          <p:cNvSpPr>
            <a:spLocks noGrp="1"/>
          </p:cNvSpPr>
          <p:nvPr>
            <p:ph idx="1"/>
          </p:nvPr>
        </p:nvSpPr>
        <p:spPr>
          <a:xfrm>
            <a:off x="914400" y="2257247"/>
            <a:ext cx="10363200" cy="2840965"/>
          </a:xfrm>
        </p:spPr>
        <p:txBody>
          <a:bodyPr>
            <a:normAutofit/>
          </a:bodyPr>
          <a:lstStyle/>
          <a:p>
            <a:pPr marL="0" indent="0">
              <a:lnSpc>
                <a:spcPct val="150000"/>
              </a:lnSpc>
              <a:buNone/>
            </a:pPr>
            <a:r>
              <a:rPr lang="nb-NO" sz="18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Før Adam og Eva (som er symbolet på menneskeheten; vi kan med andre ord si «vi mennesker») måtte forlate Paradiset, var vi syndfrie. Det onde eksisterte ikke der hvor Gud var. Det gjør det heller ikke nå. For å kunne leve hos Gud i evig kjærlighet, fred og glede, må vi først kvitte oss med alt det onde vi har greid å rote oss bort i mens vi har levd på jorden. Derfor er det viktig å stadig tenke igjennom hvordan vi lever, og det viktig å be om tilgivelse for det vi har gjort som ikke har vært bra. Dette bør vi gjøre både overfor Gud og våre medmennesker.</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dirty="0"/>
          </a:p>
        </p:txBody>
      </p:sp>
      <p:sp>
        <p:nvSpPr>
          <p:cNvPr id="4" name="TextBox 3">
            <a:extLst>
              <a:ext uri="{FF2B5EF4-FFF2-40B4-BE49-F238E27FC236}">
                <a16:creationId xmlns:a16="http://schemas.microsoft.com/office/drawing/2014/main" id="{347E44CB-162F-AF6A-0AD0-9AED5225877C}"/>
              </a:ext>
            </a:extLst>
          </p:cNvPr>
          <p:cNvSpPr txBox="1"/>
          <p:nvPr/>
        </p:nvSpPr>
        <p:spPr>
          <a:xfrm>
            <a:off x="914400" y="4684144"/>
            <a:ext cx="10325819" cy="2031325"/>
          </a:xfrm>
          <a:prstGeom prst="rect">
            <a:avLst/>
          </a:prstGeom>
          <a:noFill/>
        </p:spPr>
        <p:txBody>
          <a:bodyPr wrap="square" rtlCol="0">
            <a:spAutoFit/>
          </a:bodyPr>
          <a:lstStyle/>
          <a:p>
            <a:pPr>
              <a:lnSpc>
                <a:spcPct val="150000"/>
              </a:lnSpc>
            </a:pPr>
            <a:r>
              <a:rPr lang="nb-NO" sz="18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Helt nøyaktig hvordan denne søvnen (døden; før vi vekkes ved Jesu andre komme) foregår, og hvordan denne vurderingen (dommedag) skal foregå, det er det ingen som vet. Det viktigste er kanskje å være klar over hva som står i Bibelen og å få såpass god kontroll på livene våre slik at vi kan velge det som </a:t>
            </a:r>
            <a:r>
              <a:rPr lang="nb-NO" sz="1800" kern="100" dirty="0" err="1">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gavner</a:t>
            </a:r>
            <a:r>
              <a:rPr lang="nb-NO" sz="18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 oss både i vårt jordiske liv og i livet etter døden.</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5" name="TextBox 4">
            <a:extLst>
              <a:ext uri="{FF2B5EF4-FFF2-40B4-BE49-F238E27FC236}">
                <a16:creationId xmlns:a16="http://schemas.microsoft.com/office/drawing/2014/main" id="{10431C07-D91C-D2CA-7E1A-3D9B4141D6B3}"/>
              </a:ext>
            </a:extLst>
          </p:cNvPr>
          <p:cNvSpPr txBox="1"/>
          <p:nvPr/>
        </p:nvSpPr>
        <p:spPr>
          <a:xfrm>
            <a:off x="2156604" y="370935"/>
            <a:ext cx="9532188" cy="1708545"/>
          </a:xfrm>
          <a:prstGeom prst="rect">
            <a:avLst/>
          </a:prstGeom>
          <a:noFill/>
        </p:spPr>
        <p:txBody>
          <a:bodyPr wrap="square" rtlCol="0">
            <a:spAutoFit/>
          </a:bodyPr>
          <a:lstStyle/>
          <a:p>
            <a:pPr>
              <a:lnSpc>
                <a:spcPct val="150000"/>
              </a:lnSpc>
            </a:pPr>
            <a:r>
              <a:rPr lang="nb-NO"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Noe annet som er viktig – UTROLIG VIKTIG – å minne seg selv på: </a:t>
            </a:r>
            <a:r>
              <a:rPr lang="nb-NO" b="1"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Guds lover og Guds dom eksisterer ikke for å skremme oss, men for å hjelpe oss.</a:t>
            </a:r>
            <a:r>
              <a:rPr lang="nb-NO"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 Vi har tidligere snakket om hvordan et samfunn blir uten lover og regler. Bryter man til stadighet lover og regler, da utsetter man både seg selv og andre for negative konsekvenser.</a:t>
            </a:r>
            <a:endParaRPr lang="nb-NO" dirty="0"/>
          </a:p>
        </p:txBody>
      </p:sp>
    </p:spTree>
    <p:extLst>
      <p:ext uri="{BB962C8B-B14F-4D97-AF65-F5344CB8AC3E}">
        <p14:creationId xmlns:p14="http://schemas.microsoft.com/office/powerpoint/2010/main" val="74849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7E877-154D-F154-3BA4-608259A0CC6F}"/>
              </a:ext>
            </a:extLst>
          </p:cNvPr>
          <p:cNvSpPr>
            <a:spLocks noGrp="1"/>
          </p:cNvSpPr>
          <p:nvPr>
            <p:ph type="title"/>
          </p:nvPr>
        </p:nvSpPr>
        <p:spPr>
          <a:xfrm>
            <a:off x="1243718" y="1292111"/>
            <a:ext cx="10363200" cy="947881"/>
          </a:xfrm>
        </p:spPr>
        <p:txBody>
          <a:bodyPr>
            <a:normAutofit fontScale="90000"/>
          </a:bodyPr>
          <a:lstStyle/>
          <a:p>
            <a:r>
              <a:rPr lang="nb-NO" sz="3100" b="1"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Her er flere bibelsteder om døden </a:t>
            </a:r>
            <a:br>
              <a:rPr lang="nb-NO" sz="3100" b="1"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br>
            <a:r>
              <a:rPr lang="nb-NO" sz="3100" b="1"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og om hva vi kan forvente når vi dør:</a:t>
            </a:r>
            <a:endParaRPr lang="nb-NO" dirty="0"/>
          </a:p>
        </p:txBody>
      </p:sp>
      <p:sp>
        <p:nvSpPr>
          <p:cNvPr id="3" name="Content Placeholder 2">
            <a:extLst>
              <a:ext uri="{FF2B5EF4-FFF2-40B4-BE49-F238E27FC236}">
                <a16:creationId xmlns:a16="http://schemas.microsoft.com/office/drawing/2014/main" id="{84C33550-C2D7-C8CC-4360-7631D53062D5}"/>
              </a:ext>
            </a:extLst>
          </p:cNvPr>
          <p:cNvSpPr>
            <a:spLocks noGrp="1"/>
          </p:cNvSpPr>
          <p:nvPr>
            <p:ph idx="1"/>
          </p:nvPr>
        </p:nvSpPr>
        <p:spPr>
          <a:xfrm>
            <a:off x="828082" y="2463972"/>
            <a:ext cx="10363200" cy="4203939"/>
          </a:xfrm>
        </p:spPr>
        <p:txBody>
          <a:bodyPr>
            <a:normAutofit/>
          </a:bodyPr>
          <a:lstStyle/>
          <a:p>
            <a:pPr marL="342900" lvl="0" indent="-342900">
              <a:lnSpc>
                <a:spcPct val="107000"/>
              </a:lnSpc>
              <a:buFont typeface="Symbol" panose="05050102010706020507" pitchFamily="18" charset="2"/>
              <a:buChar char=""/>
            </a:pPr>
            <a:r>
              <a:rPr lang="nb-NO" sz="18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David og Job forteller om at vi skal stå opp igjen etter å ha vært døde: Job 14,10-14* og Sal 15,17</a:t>
            </a:r>
            <a:br>
              <a:rPr lang="nb-NO" sz="18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br>
            <a:r>
              <a:rPr lang="nb-NO" sz="18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(*Denne er nok litt vanskelig å forstå.)</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18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Jesus om livet etter døden: </a:t>
            </a:r>
            <a:r>
              <a:rPr lang="nb-NO" sz="1800" kern="100" dirty="0" err="1">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Joh</a:t>
            </a:r>
            <a:r>
              <a:rPr lang="nb-NO" sz="18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 5,28.29.</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18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Mennesket synder for første gang og velger døden (fravær fra Gud) istedenfor livet: 1 Mos 3,1-3</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18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Paulus setter fokus på hva livet er. Dette må vi først kunne forstå hvis vi skal forstå hva døden er: 1 Tess 5,23.  I Skapelsesberetningen får vi vite hvordan Gud gjorde menneskene levende med sin </a:t>
            </a:r>
            <a:r>
              <a:rPr lang="nb-NO" sz="1800" kern="100" dirty="0" err="1">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livspust</a:t>
            </a:r>
            <a:r>
              <a:rPr lang="nb-NO" sz="18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 (= Gud ga oss sjel): 1 Mos 2,7</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18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Vi mennesker er ikke udødelige som Jesus, men: Rom 2,7 og </a:t>
            </a:r>
            <a:r>
              <a:rPr lang="nb-NO" sz="1800" b="1"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spesielt </a:t>
            </a:r>
            <a:r>
              <a:rPr lang="nb-NO" sz="1800" b="1" kern="100" dirty="0" err="1">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Joh</a:t>
            </a:r>
            <a:r>
              <a:rPr lang="nb-NO" sz="1800" b="1"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 3,16</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18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Paulus prøver å forklare når vi oppnår denne udødeligheten: 1 Kor,51-55.</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18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Les gjerne hele historien om Lasarus (hvis dere ikke allerede har gjort det tidligere): </a:t>
            </a:r>
            <a:r>
              <a:rPr lang="nb-NO" sz="1800" kern="100" dirty="0" err="1">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Joh</a:t>
            </a:r>
            <a:r>
              <a:rPr lang="nb-NO" sz="18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 11</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dirty="0"/>
          </a:p>
        </p:txBody>
      </p:sp>
      <p:pic>
        <p:nvPicPr>
          <p:cNvPr id="4" name="Picture 3">
            <a:extLst>
              <a:ext uri="{FF2B5EF4-FFF2-40B4-BE49-F238E27FC236}">
                <a16:creationId xmlns:a16="http://schemas.microsoft.com/office/drawing/2014/main" id="{963B39CC-2534-4FBE-8B4C-FD0FACC44356}"/>
              </a:ext>
            </a:extLst>
          </p:cNvPr>
          <p:cNvPicPr>
            <a:picLocks noChangeAspect="1"/>
          </p:cNvPicPr>
          <p:nvPr/>
        </p:nvPicPr>
        <p:blipFill>
          <a:blip r:embed="rId2">
            <a:alphaModFix amt="50000"/>
          </a:blip>
          <a:stretch>
            <a:fillRect/>
          </a:stretch>
        </p:blipFill>
        <p:spPr>
          <a:xfrm>
            <a:off x="7355337" y="190089"/>
            <a:ext cx="3097036" cy="2072820"/>
          </a:xfrm>
          <a:prstGeom prst="rect">
            <a:avLst/>
          </a:prstGeom>
        </p:spPr>
      </p:pic>
    </p:spTree>
    <p:extLst>
      <p:ext uri="{BB962C8B-B14F-4D97-AF65-F5344CB8AC3E}">
        <p14:creationId xmlns:p14="http://schemas.microsoft.com/office/powerpoint/2010/main" val="3282670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3DC9-9540-C204-A77A-37F77A267069}"/>
              </a:ext>
            </a:extLst>
          </p:cNvPr>
          <p:cNvSpPr>
            <a:spLocks noGrp="1"/>
          </p:cNvSpPr>
          <p:nvPr>
            <p:ph type="ctrTitle"/>
          </p:nvPr>
        </p:nvSpPr>
        <p:spPr>
          <a:xfrm>
            <a:off x="7237833" y="914400"/>
            <a:ext cx="4029926" cy="3227293"/>
          </a:xfrm>
        </p:spPr>
        <p:txBody>
          <a:bodyPr anchor="t">
            <a:normAutofit/>
          </a:bodyPr>
          <a:lstStyle/>
          <a:p>
            <a:r>
              <a:rPr lang="nb-NO" b="1" dirty="0">
                <a:effectLst/>
              </a:rPr>
              <a:t>Rollespillet «Chat ved helvetes port» – </a:t>
            </a:r>
            <a:r>
              <a:rPr lang="nb-NO" b="1" dirty="0">
                <a:effectLst/>
                <a:highlight>
                  <a:srgbClr val="FFFF00"/>
                </a:highlight>
              </a:rPr>
              <a:t>Kommer etter hvert</a:t>
            </a:r>
            <a:endParaRPr lang="nb-NO" dirty="0"/>
          </a:p>
        </p:txBody>
      </p:sp>
      <p:sp>
        <p:nvSpPr>
          <p:cNvPr id="11" name="Date Placeholder 3">
            <a:extLst>
              <a:ext uri="{FF2B5EF4-FFF2-40B4-BE49-F238E27FC236}">
                <a16:creationId xmlns:a16="http://schemas.microsoft.com/office/drawing/2014/main" id="{E36EB3A5-E8FB-48A5-BB59-1E449A9F73BB}"/>
              </a:ext>
            </a:extLst>
          </p:cNvPr>
          <p:cNvSpPr>
            <a:spLocks noGrp="1"/>
          </p:cNvSpPr>
          <p:nvPr>
            <p:ph type="dt" sz="half" idx="10"/>
          </p:nvPr>
        </p:nvSpPr>
        <p:spPr>
          <a:xfrm>
            <a:off x="912628" y="6356350"/>
            <a:ext cx="2743200" cy="365125"/>
          </a:xfrm>
        </p:spPr>
        <p:txBody>
          <a:bodyPr/>
          <a:lstStyle/>
          <a:p>
            <a:pPr>
              <a:spcAft>
                <a:spcPts val="600"/>
              </a:spcAft>
            </a:pPr>
            <a:endParaRPr lang="en-US" dirty="0"/>
          </a:p>
        </p:txBody>
      </p:sp>
      <p:sp>
        <p:nvSpPr>
          <p:cNvPr id="13" name="Footer Placeholder 4">
            <a:extLst>
              <a:ext uri="{FF2B5EF4-FFF2-40B4-BE49-F238E27FC236}">
                <a16:creationId xmlns:a16="http://schemas.microsoft.com/office/drawing/2014/main" id="{4B21C378-352D-4BF8-BD65-16270960EBE4}"/>
              </a:ext>
            </a:extLst>
          </p:cNvPr>
          <p:cNvSpPr>
            <a:spLocks noGrp="1"/>
          </p:cNvSpPr>
          <p:nvPr>
            <p:ph type="ftr" sz="quarter" idx="11"/>
          </p:nvPr>
        </p:nvSpPr>
        <p:spPr>
          <a:xfrm>
            <a:off x="6767622" y="6356350"/>
            <a:ext cx="4040373" cy="365125"/>
          </a:xfrm>
        </p:spPr>
        <p:txBody>
          <a:bodyPr/>
          <a:lstStyle/>
          <a:p>
            <a:pPr>
              <a:spcAft>
                <a:spcPts val="600"/>
              </a:spcAft>
            </a:pPr>
            <a:endParaRPr lang="en-US" dirty="0"/>
          </a:p>
        </p:txBody>
      </p:sp>
      <p:sp>
        <p:nvSpPr>
          <p:cNvPr id="15" name="Slide Number Placeholder 5">
            <a:extLst>
              <a:ext uri="{FF2B5EF4-FFF2-40B4-BE49-F238E27FC236}">
                <a16:creationId xmlns:a16="http://schemas.microsoft.com/office/drawing/2014/main" id="{28B954E5-2A8D-44FA-ABD2-4DE4CE1EE71F}"/>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pPr>
                <a:spcAft>
                  <a:spcPts val="600"/>
                </a:spcAft>
              </a:pPr>
              <a:t>26</a:t>
            </a:fld>
            <a:endParaRPr lang="en-US"/>
          </a:p>
        </p:txBody>
      </p:sp>
      <p:pic>
        <p:nvPicPr>
          <p:cNvPr id="4" name="Picture 3">
            <a:extLst>
              <a:ext uri="{FF2B5EF4-FFF2-40B4-BE49-F238E27FC236}">
                <a16:creationId xmlns:a16="http://schemas.microsoft.com/office/drawing/2014/main" id="{0D60A0EE-EA18-10DA-BFB1-1977856C1877}"/>
              </a:ext>
            </a:extLst>
          </p:cNvPr>
          <p:cNvPicPr>
            <a:picLocks noChangeAspect="1"/>
          </p:cNvPicPr>
          <p:nvPr/>
        </p:nvPicPr>
        <p:blipFill rotWithShape="1">
          <a:blip r:embed="rId2"/>
          <a:srcRect r="7" b="11453"/>
          <a:stretch/>
        </p:blipFill>
        <p:spPr>
          <a:xfrm>
            <a:off x="1" y="1064323"/>
            <a:ext cx="6515096" cy="4726877"/>
          </a:xfrm>
          <a:prstGeom prst="rect">
            <a:avLst/>
          </a:prstGeom>
          <a:noFill/>
        </p:spPr>
      </p:pic>
    </p:spTree>
    <p:extLst>
      <p:ext uri="{BB962C8B-B14F-4D97-AF65-F5344CB8AC3E}">
        <p14:creationId xmlns:p14="http://schemas.microsoft.com/office/powerpoint/2010/main" val="3624357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6B543-1FE8-CAE4-18F9-DCEA1BE54014}"/>
              </a:ext>
            </a:extLst>
          </p:cNvPr>
          <p:cNvSpPr>
            <a:spLocks noGrp="1"/>
          </p:cNvSpPr>
          <p:nvPr>
            <p:ph type="title"/>
          </p:nvPr>
        </p:nvSpPr>
        <p:spPr>
          <a:xfrm>
            <a:off x="914400" y="1371600"/>
            <a:ext cx="5181600" cy="1314443"/>
          </a:xfrm>
        </p:spPr>
        <p:txBody>
          <a:bodyPr>
            <a:normAutofit/>
          </a:bodyPr>
          <a:lstStyle/>
          <a:p>
            <a:r>
              <a:rPr lang="nb-NO" kern="100"/>
              <a:t>(mer om) </a:t>
            </a:r>
            <a:r>
              <a:rPr lang="nb-NO" b="1" kern="100">
                <a:effectLst/>
              </a:rPr>
              <a:t>Skjærsilden og Døden</a:t>
            </a:r>
            <a:endParaRPr lang="nb-NO" dirty="0"/>
          </a:p>
        </p:txBody>
      </p:sp>
      <p:sp>
        <p:nvSpPr>
          <p:cNvPr id="3" name="Content Placeholder 2">
            <a:extLst>
              <a:ext uri="{FF2B5EF4-FFF2-40B4-BE49-F238E27FC236}">
                <a16:creationId xmlns:a16="http://schemas.microsoft.com/office/drawing/2014/main" id="{7D32FC8E-A775-15EA-0343-9E40598621EB}"/>
              </a:ext>
            </a:extLst>
          </p:cNvPr>
          <p:cNvSpPr>
            <a:spLocks noGrp="1"/>
          </p:cNvSpPr>
          <p:nvPr>
            <p:ph idx="1"/>
          </p:nvPr>
        </p:nvSpPr>
        <p:spPr>
          <a:xfrm>
            <a:off x="914399" y="2853369"/>
            <a:ext cx="4752661" cy="3088460"/>
          </a:xfrm>
        </p:spPr>
        <p:txBody>
          <a:bodyPr>
            <a:normAutofit/>
          </a:bodyPr>
          <a:lstStyle/>
          <a:p>
            <a:pPr marL="0" indent="0">
              <a:lnSpc>
                <a:spcPct val="110000"/>
              </a:lnSpc>
              <a:buNone/>
            </a:pPr>
            <a:r>
              <a:rPr lang="nb-NO" sz="1700" kern="100"/>
              <a:t>Hittil </a:t>
            </a:r>
            <a:r>
              <a:rPr lang="nb-NO" sz="1700" kern="100">
                <a:effectLst/>
              </a:rPr>
              <a:t>har vi allerede vært litt inne på hva skjærsilden er og hva som skjer når vi dør. Hvis dere ønsker å fordype dere enda mer i disse temaene, så kan det være en idé å ta en titt på hva den katolske katekismen sier om dette. </a:t>
            </a:r>
          </a:p>
          <a:p>
            <a:pPr marL="0" indent="0">
              <a:lnSpc>
                <a:spcPct val="110000"/>
              </a:lnSpc>
              <a:buNone/>
            </a:pPr>
            <a:r>
              <a:rPr lang="nb-NO" sz="1700" b="1" kern="100">
                <a:effectLst/>
              </a:rPr>
              <a:t>I YOUCAT Katekismen</a:t>
            </a:r>
            <a:r>
              <a:rPr lang="nb-NO" sz="1700" kern="100">
                <a:effectLst/>
              </a:rPr>
              <a:t> fra # 152 til # 164 finner dere gode svar på dette og flere av de andre temaene vi har tatt opp i denne økta. Hvis dere kun ønsker å lese/lære om skjærsilden og døden, så se kun på Y # 154, 157, 159 og 160.</a:t>
            </a:r>
          </a:p>
          <a:p>
            <a:pPr marL="0" indent="0">
              <a:lnSpc>
                <a:spcPct val="110000"/>
              </a:lnSpc>
              <a:buNone/>
            </a:pPr>
            <a:endParaRPr lang="nb-NO" sz="1700"/>
          </a:p>
        </p:txBody>
      </p:sp>
      <p:pic>
        <p:nvPicPr>
          <p:cNvPr id="4" name="Picture 3">
            <a:extLst>
              <a:ext uri="{FF2B5EF4-FFF2-40B4-BE49-F238E27FC236}">
                <a16:creationId xmlns:a16="http://schemas.microsoft.com/office/drawing/2014/main" id="{AB2DBA27-B0B0-4B99-4FBC-C2892E340A4C}"/>
              </a:ext>
            </a:extLst>
          </p:cNvPr>
          <p:cNvPicPr>
            <a:picLocks noChangeAspect="1"/>
          </p:cNvPicPr>
          <p:nvPr/>
        </p:nvPicPr>
        <p:blipFill rotWithShape="1">
          <a:blip r:embed="rId2"/>
          <a:srcRect t="5742" r="2" b="29259"/>
          <a:stretch/>
        </p:blipFill>
        <p:spPr>
          <a:xfrm>
            <a:off x="6524941" y="980759"/>
            <a:ext cx="4810442" cy="4810442"/>
          </a:xfrm>
          <a:custGeom>
            <a:avLst/>
            <a:gdLst/>
            <a:ahLst/>
            <a:cxnLst/>
            <a:rect l="l" t="t" r="r" b="b"/>
            <a:pathLst>
              <a:path w="5610348" h="5610348">
                <a:moveTo>
                  <a:pt x="2805174" y="0"/>
                </a:moveTo>
                <a:cubicBezTo>
                  <a:pt x="4354429" y="0"/>
                  <a:pt x="5610348" y="1255919"/>
                  <a:pt x="5610348" y="2805174"/>
                </a:cubicBezTo>
                <a:cubicBezTo>
                  <a:pt x="5610348" y="4354429"/>
                  <a:pt x="4354429" y="5610348"/>
                  <a:pt x="2805174" y="5610348"/>
                </a:cubicBezTo>
                <a:cubicBezTo>
                  <a:pt x="1255919" y="5610348"/>
                  <a:pt x="0" y="4354429"/>
                  <a:pt x="0" y="2805174"/>
                </a:cubicBezTo>
                <a:cubicBezTo>
                  <a:pt x="0" y="1255919"/>
                  <a:pt x="1255919" y="0"/>
                  <a:pt x="2805174" y="0"/>
                </a:cubicBezTo>
                <a:close/>
              </a:path>
            </a:pathLst>
          </a:custGeom>
          <a:noFill/>
        </p:spPr>
      </p:pic>
      <p:sp>
        <p:nvSpPr>
          <p:cNvPr id="9" name="Date Placeholder 3">
            <a:extLst>
              <a:ext uri="{FF2B5EF4-FFF2-40B4-BE49-F238E27FC236}">
                <a16:creationId xmlns:a16="http://schemas.microsoft.com/office/drawing/2014/main" id="{3F3B7F5A-1B06-4815-B7EB-049C6AFC172C}"/>
              </a:ext>
            </a:extLst>
          </p:cNvPr>
          <p:cNvSpPr>
            <a:spLocks noGrp="1"/>
          </p:cNvSpPr>
          <p:nvPr>
            <p:ph type="dt" sz="half" idx="10"/>
          </p:nvPr>
        </p:nvSpPr>
        <p:spPr>
          <a:xfrm>
            <a:off x="912628" y="6356350"/>
            <a:ext cx="2743200" cy="365125"/>
          </a:xfrm>
        </p:spPr>
        <p:txBody>
          <a:bodyPr/>
          <a:lstStyle/>
          <a:p>
            <a:pPr>
              <a:spcAft>
                <a:spcPts val="600"/>
              </a:spcAft>
            </a:pPr>
            <a:fld id="{809CB3E0-44A8-4F4D-B84D-B60FA2C2393B}" type="datetime1">
              <a:rPr lang="en-US" smtClean="0"/>
              <a:pPr>
                <a:spcAft>
                  <a:spcPts val="600"/>
                </a:spcAft>
              </a:pPr>
              <a:t>9/12/2023</a:t>
            </a:fld>
            <a:endParaRPr lang="en-US"/>
          </a:p>
        </p:txBody>
      </p:sp>
      <p:sp>
        <p:nvSpPr>
          <p:cNvPr id="11" name="Footer Placeholder 4">
            <a:extLst>
              <a:ext uri="{FF2B5EF4-FFF2-40B4-BE49-F238E27FC236}">
                <a16:creationId xmlns:a16="http://schemas.microsoft.com/office/drawing/2014/main" id="{2E740899-0F0E-42D8-ACE8-A38B9E3294FF}"/>
              </a:ext>
            </a:extLst>
          </p:cNvPr>
          <p:cNvSpPr>
            <a:spLocks noGrp="1"/>
          </p:cNvSpPr>
          <p:nvPr>
            <p:ph type="ftr" sz="quarter" idx="11"/>
          </p:nvPr>
        </p:nvSpPr>
        <p:spPr>
          <a:xfrm>
            <a:off x="6767622" y="6356350"/>
            <a:ext cx="4040373" cy="365125"/>
          </a:xfrm>
        </p:spPr>
        <p:txBody>
          <a:bodyPr/>
          <a:lstStyle/>
          <a:p>
            <a:pPr>
              <a:spcAft>
                <a:spcPts val="600"/>
              </a:spcAft>
            </a:pPr>
            <a:r>
              <a:rPr lang="en-US"/>
              <a:t>Sample Footer Text</a:t>
            </a:r>
          </a:p>
        </p:txBody>
      </p:sp>
      <p:sp>
        <p:nvSpPr>
          <p:cNvPr id="13" name="Slide Number Placeholder 5">
            <a:extLst>
              <a:ext uri="{FF2B5EF4-FFF2-40B4-BE49-F238E27FC236}">
                <a16:creationId xmlns:a16="http://schemas.microsoft.com/office/drawing/2014/main" id="{2298BF2C-AFD8-4232-9364-E649CD10DFF4}"/>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pPr>
                <a:spcAft>
                  <a:spcPts val="600"/>
                </a:spcAft>
              </a:pPr>
              <a:t>27</a:t>
            </a:fld>
            <a:endParaRPr lang="en-US"/>
          </a:p>
        </p:txBody>
      </p:sp>
    </p:spTree>
    <p:extLst>
      <p:ext uri="{BB962C8B-B14F-4D97-AF65-F5344CB8AC3E}">
        <p14:creationId xmlns:p14="http://schemas.microsoft.com/office/powerpoint/2010/main" val="3303020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2D5E5C-EC93-D128-2256-99D4E5A37E1D}"/>
              </a:ext>
            </a:extLst>
          </p:cNvPr>
          <p:cNvSpPr>
            <a:spLocks noGrp="1"/>
          </p:cNvSpPr>
          <p:nvPr>
            <p:ph idx="1"/>
          </p:nvPr>
        </p:nvSpPr>
        <p:spPr>
          <a:xfrm>
            <a:off x="1227912" y="2036306"/>
            <a:ext cx="10363200" cy="4022783"/>
          </a:xfrm>
        </p:spPr>
        <p:txBody>
          <a:bodyPr>
            <a:normAutofit/>
          </a:bodyPr>
          <a:lstStyle/>
          <a:p>
            <a:pPr marL="0" indent="0">
              <a:lnSpc>
                <a:spcPct val="107000"/>
              </a:lnSpc>
              <a:buNone/>
            </a:pP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Mer info: </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På </a:t>
            </a:r>
            <a:r>
              <a:rPr lang="nb-NO" sz="1800" kern="100" dirty="0" err="1">
                <a:effectLst/>
                <a:latin typeface="Calibri Light" panose="020F0302020204030204" pitchFamily="34" charset="0"/>
                <a:ea typeface="Calibri" panose="020F0502020204030204" pitchFamily="34" charset="0"/>
                <a:cs typeface="Times New Roman" panose="02020603050405020304" pitchFamily="18" charset="0"/>
              </a:rPr>
              <a:t>NUKs</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nettsider kan dere lese om skjærsilden, og også om hva avlat er (var):</a:t>
            </a: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 </a:t>
            </a:r>
            <a:r>
              <a:rPr lang="nb-NO" sz="1800" b="1" u="sng" kern="100"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2"/>
              </a:rPr>
              <a:t>https://www.nuk.no/skjaersild-og-avlat/</a:t>
            </a: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buNone/>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buNone/>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Hvis dere vil </a:t>
            </a: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ha litt dybde-lesning</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om disse temaene, så ta gjerne en titt på hva som står på den katolske nettsiden vår: </a:t>
            </a:r>
            <a:r>
              <a:rPr lang="nb-NO" sz="1800" b="1" u="sng" kern="100"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3"/>
              </a:rPr>
              <a:t>https://www.katolsk.no/tro/tema/eskatologi/artikler/purgator</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buNone/>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buNone/>
            </a:pPr>
            <a:r>
              <a:rPr lang="nb-NO" sz="1800" b="1" u="sng" kern="100" dirty="0">
                <a:effectLst/>
                <a:latin typeface="Calibri Light" panose="020F0302020204030204" pitchFamily="34" charset="0"/>
                <a:ea typeface="Calibri" panose="020F0502020204030204" pitchFamily="34" charset="0"/>
                <a:cs typeface="Times New Roman" panose="02020603050405020304" pitchFamily="18" charset="0"/>
              </a:rPr>
              <a:t>Noen filmer/</a:t>
            </a:r>
            <a:r>
              <a:rPr lang="nb-NO" sz="1800" b="1" u="sng" kern="100" dirty="0" err="1">
                <a:effectLst/>
                <a:latin typeface="Calibri Light" panose="020F0302020204030204" pitchFamily="34" charset="0"/>
                <a:ea typeface="Calibri" panose="020F0502020204030204" pitchFamily="34" charset="0"/>
                <a:cs typeface="Times New Roman" panose="02020603050405020304" pitchFamily="18" charset="0"/>
              </a:rPr>
              <a:t>vidoer</a:t>
            </a:r>
            <a:r>
              <a:rPr lang="nb-NO" sz="1800" b="1" u="sng" kern="100" dirty="0">
                <a:effectLst/>
                <a:latin typeface="Calibri Light" panose="020F0302020204030204" pitchFamily="34" charset="0"/>
                <a:ea typeface="Calibri" panose="020F0502020204030204" pitchFamily="34" charset="0"/>
                <a:cs typeface="Times New Roman" panose="02020603050405020304" pitchFamily="18" charset="0"/>
              </a:rPr>
              <a:t> om temaet (engelsk): </a:t>
            </a:r>
            <a:endParaRPr lang="nb-NO" sz="1800" b="1" u="sng"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Light" panose="020F0302020204030204" pitchFamily="34" charset="0"/>
              <a:buChar char="-"/>
            </a:pPr>
            <a:r>
              <a:rPr lang="nb-NO" sz="1800" kern="100" dirty="0" err="1">
                <a:effectLst/>
                <a:latin typeface="Calibri Light" panose="020F0302020204030204" pitchFamily="34" charset="0"/>
                <a:ea typeface="Calibri" panose="020F0502020204030204" pitchFamily="34" charset="0"/>
                <a:cs typeface="Times New Roman" panose="02020603050405020304" pitchFamily="18" charset="0"/>
              </a:rPr>
              <a:t>Sycamore</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episode 20: «Maria og håpet om himmelen» </a:t>
            </a:r>
            <a:r>
              <a:rPr lang="nb-NO" sz="1800" b="1" u="sng" kern="100"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4"/>
              </a:rPr>
              <a:t>https://www.youtube.com/watch?v=EOTpwKZxMGY</a:t>
            </a: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Light" panose="020F0302020204030204" pitchFamily="34" charset="0"/>
              <a:buChar char="-"/>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Augustine Institute – Catholic Church Explained: Why do Catholics believe in </a:t>
            </a:r>
            <a:r>
              <a:rPr lang="en-US" sz="1800" kern="100" dirty="0" err="1">
                <a:effectLst/>
                <a:latin typeface="Calibri Light" panose="020F0302020204030204" pitchFamily="34" charset="0"/>
                <a:ea typeface="Calibri" panose="020F0502020204030204" pitchFamily="34" charset="0"/>
                <a:cs typeface="Times New Roman" panose="02020603050405020304" pitchFamily="18" charset="0"/>
              </a:rPr>
              <a:t>Purgarory</a:t>
            </a: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a:t>
            </a:r>
            <a:r>
              <a:rPr lang="en-US" sz="1800" b="1" kern="1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800" b="1" u="sng" kern="100"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5"/>
              </a:rPr>
              <a:t>https://www.youtube.com/watch?v=XeSS1tlU2Ew</a:t>
            </a:r>
            <a:r>
              <a:rPr lang="en-US" sz="1800" b="1" kern="1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dirty="0"/>
          </a:p>
        </p:txBody>
      </p:sp>
      <p:sp>
        <p:nvSpPr>
          <p:cNvPr id="4" name="TextBox 3">
            <a:extLst>
              <a:ext uri="{FF2B5EF4-FFF2-40B4-BE49-F238E27FC236}">
                <a16:creationId xmlns:a16="http://schemas.microsoft.com/office/drawing/2014/main" id="{2464BA9F-5EF7-AA58-EE4F-72085C55AB66}"/>
              </a:ext>
            </a:extLst>
          </p:cNvPr>
          <p:cNvSpPr txBox="1"/>
          <p:nvPr/>
        </p:nvSpPr>
        <p:spPr>
          <a:xfrm>
            <a:off x="2586182" y="798911"/>
            <a:ext cx="8700654" cy="646331"/>
          </a:xfrm>
          <a:prstGeom prst="rect">
            <a:avLst/>
          </a:prstGeom>
          <a:noFill/>
        </p:spPr>
        <p:txBody>
          <a:bodyPr wrap="square" rtlCol="0">
            <a:spAutoFit/>
          </a:bodyPr>
          <a:lstStyle/>
          <a:p>
            <a:r>
              <a:rPr lang="nb-NO" sz="3600" b="1" dirty="0"/>
              <a:t>Nyttig ekstrainformasjon</a:t>
            </a:r>
          </a:p>
        </p:txBody>
      </p:sp>
    </p:spTree>
    <p:extLst>
      <p:ext uri="{BB962C8B-B14F-4D97-AF65-F5344CB8AC3E}">
        <p14:creationId xmlns:p14="http://schemas.microsoft.com/office/powerpoint/2010/main" val="862628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B3267-C936-5E76-BFC5-B4F017CA6A0C}"/>
              </a:ext>
            </a:extLst>
          </p:cNvPr>
          <p:cNvSpPr>
            <a:spLocks noGrp="1"/>
          </p:cNvSpPr>
          <p:nvPr>
            <p:ph type="title"/>
          </p:nvPr>
        </p:nvSpPr>
        <p:spPr>
          <a:xfrm>
            <a:off x="914399" y="1157045"/>
            <a:ext cx="10363200" cy="1187570"/>
          </a:xfrm>
        </p:spPr>
        <p:txBody>
          <a:bodyPr>
            <a:normAutofit fontScale="90000"/>
          </a:bodyPr>
          <a:lstStyle/>
          <a:p>
            <a:r>
              <a:rPr lang="nb-NO" b="1" kern="100" dirty="0">
                <a:effectLst/>
                <a:latin typeface="Calibri Light" panose="020F0302020204030204" pitchFamily="34" charset="0"/>
                <a:ea typeface="Calibri" panose="020F0502020204030204" pitchFamily="34" charset="0"/>
                <a:cs typeface="Times New Roman" panose="02020603050405020304" pitchFamily="18" charset="0"/>
              </a:rPr>
              <a:t>Hvorfor be for de avdøde, og hva er </a:t>
            </a:r>
            <a:r>
              <a:rPr lang="nb-NO" b="1" i="1" kern="100" dirty="0" err="1">
                <a:effectLst/>
                <a:latin typeface="Calibri Light" panose="020F0302020204030204" pitchFamily="34" charset="0"/>
                <a:ea typeface="Calibri" panose="020F0502020204030204" pitchFamily="34" charset="0"/>
                <a:cs typeface="Times New Roman" panose="02020603050405020304" pitchFamily="18" charset="0"/>
              </a:rPr>
              <a:t>Allesjelersdag</a:t>
            </a:r>
            <a:r>
              <a:rPr lang="nb-NO" b="1" kern="100" dirty="0">
                <a:effectLst/>
                <a:latin typeface="Calibri Light" panose="020F0302020204030204" pitchFamily="34" charset="0"/>
                <a:ea typeface="Calibri" panose="020F0502020204030204" pitchFamily="34" charset="0"/>
                <a:cs typeface="Times New Roman" panose="02020603050405020304" pitchFamily="18" charset="0"/>
              </a:rPr>
              <a:t>???</a:t>
            </a:r>
            <a:br>
              <a:rPr lang="nb-NO"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nb-NO" dirty="0"/>
          </a:p>
        </p:txBody>
      </p:sp>
      <p:sp>
        <p:nvSpPr>
          <p:cNvPr id="3" name="Content Placeholder 2">
            <a:extLst>
              <a:ext uri="{FF2B5EF4-FFF2-40B4-BE49-F238E27FC236}">
                <a16:creationId xmlns:a16="http://schemas.microsoft.com/office/drawing/2014/main" id="{E1709E11-176D-706F-4000-309127E30EA8}"/>
              </a:ext>
            </a:extLst>
          </p:cNvPr>
          <p:cNvSpPr>
            <a:spLocks noGrp="1"/>
          </p:cNvSpPr>
          <p:nvPr>
            <p:ph idx="1"/>
          </p:nvPr>
        </p:nvSpPr>
        <p:spPr>
          <a:xfrm>
            <a:off x="3243532" y="2032960"/>
            <a:ext cx="7794010" cy="2195089"/>
          </a:xfrm>
        </p:spPr>
        <p:txBody>
          <a:bodyPr>
            <a:normAutofit/>
          </a:bodyPr>
          <a:lstStyle/>
          <a:p>
            <a:pPr marL="0" indent="0">
              <a:lnSpc>
                <a:spcPct val="150000"/>
              </a:lnSpc>
              <a:buNone/>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Dere har kanskje sett dette bildet (til venstre) før når dere har snakket om messen og/eller om hva som finnes inne i en kirke-? Husker dere hvorfor katolske kirker har et bord, eller et sted der man kan tenne noen små lys (bildet: bordet med T-lysene)? Det var for å minnes avdøde. Helt riktig! Man tenner et lys for en som er død, man minnes denne og man ber for den avdødes sjel. Hvorfor?</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B4D4575C-12F9-34F3-CA0A-AEBC866326A1}"/>
              </a:ext>
            </a:extLst>
          </p:cNvPr>
          <p:cNvPicPr>
            <a:picLocks noChangeAspect="1"/>
          </p:cNvPicPr>
          <p:nvPr/>
        </p:nvPicPr>
        <p:blipFill>
          <a:blip r:embed="rId2"/>
          <a:stretch>
            <a:fillRect/>
          </a:stretch>
        </p:blipFill>
        <p:spPr>
          <a:xfrm>
            <a:off x="1173192" y="1750831"/>
            <a:ext cx="2070340" cy="3049656"/>
          </a:xfrm>
          <a:prstGeom prst="rect">
            <a:avLst/>
          </a:prstGeom>
        </p:spPr>
      </p:pic>
      <p:sp>
        <p:nvSpPr>
          <p:cNvPr id="5" name="TextBox 4">
            <a:extLst>
              <a:ext uri="{FF2B5EF4-FFF2-40B4-BE49-F238E27FC236}">
                <a16:creationId xmlns:a16="http://schemas.microsoft.com/office/drawing/2014/main" id="{421D304A-DA30-0F3A-0396-6299151892AA}"/>
              </a:ext>
            </a:extLst>
          </p:cNvPr>
          <p:cNvSpPr txBox="1"/>
          <p:nvPr/>
        </p:nvSpPr>
        <p:spPr>
          <a:xfrm>
            <a:off x="484516" y="4597880"/>
            <a:ext cx="11360989" cy="2446824"/>
          </a:xfrm>
          <a:prstGeom prst="rect">
            <a:avLst/>
          </a:prstGeom>
          <a:noFill/>
        </p:spPr>
        <p:txBody>
          <a:bodyPr wrap="square" rtlCol="0">
            <a:spAutoFit/>
          </a:bodyPr>
          <a:lstStyle/>
          <a:p>
            <a:pPr>
              <a:lnSpc>
                <a:spcPct val="150000"/>
              </a:lnSpc>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Før vi går videre må du nå tenke gjennom hva du har lært om skjærsilden. Når noen dør, og vi antar de er i skjærsilden, da kan de ikke lenger gjøre noe for seg selv. Det er det livet de har levd, og den prosessen de må gjennom for å gjøre opp for sine synder som vi tror foregår i den tilstanden vi kaller skjærsilden. Vi, som fremdeles lever, kan hjelpe de avdøde med prosessen de gjennomgår i skjærsilden. Dette gjør vi ved å be for dem. Da ber vi om at de blir frelst. Dette betyr at den som er død må få renset sin sjel såpass godt at han eller hun kan få komme inn til Gud i himmelen.</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Tree>
    <p:extLst>
      <p:ext uri="{BB962C8B-B14F-4D97-AF65-F5344CB8AC3E}">
        <p14:creationId xmlns:p14="http://schemas.microsoft.com/office/powerpoint/2010/main" val="3567843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a:extLst>
              <a:ext uri="{FF2B5EF4-FFF2-40B4-BE49-F238E27FC236}">
                <a16:creationId xmlns:a16="http://schemas.microsoft.com/office/drawing/2014/main" id="{E7C65AAD-466B-2388-2BC7-53BBD2CA16C9}"/>
              </a:ext>
            </a:extLst>
          </p:cNvPr>
          <p:cNvGraphicFramePr>
            <a:graphicFrameLocks noGrp="1"/>
          </p:cNvGraphicFramePr>
          <p:nvPr>
            <p:ph idx="1"/>
            <p:extLst>
              <p:ext uri="{D42A27DB-BD31-4B8C-83A1-F6EECF244321}">
                <p14:modId xmlns:p14="http://schemas.microsoft.com/office/powerpoint/2010/main" val="2629986080"/>
              </p:ext>
            </p:extLst>
          </p:nvPr>
        </p:nvGraphicFramePr>
        <p:xfrm>
          <a:off x="2519266" y="-1"/>
          <a:ext cx="6774024" cy="6909402"/>
        </p:xfrm>
        <a:graphic>
          <a:graphicData uri="http://schemas.openxmlformats.org/drawingml/2006/table">
            <a:tbl>
              <a:tblPr firstRow="1" firstCol="1" bandRow="1"/>
              <a:tblGrid>
                <a:gridCol w="413695">
                  <a:extLst>
                    <a:ext uri="{9D8B030D-6E8A-4147-A177-3AD203B41FA5}">
                      <a16:colId xmlns:a16="http://schemas.microsoft.com/office/drawing/2014/main" val="950967053"/>
                    </a:ext>
                  </a:extLst>
                </a:gridCol>
                <a:gridCol w="4733595">
                  <a:extLst>
                    <a:ext uri="{9D8B030D-6E8A-4147-A177-3AD203B41FA5}">
                      <a16:colId xmlns:a16="http://schemas.microsoft.com/office/drawing/2014/main" val="3501391835"/>
                    </a:ext>
                  </a:extLst>
                </a:gridCol>
                <a:gridCol w="813367">
                  <a:extLst>
                    <a:ext uri="{9D8B030D-6E8A-4147-A177-3AD203B41FA5}">
                      <a16:colId xmlns:a16="http://schemas.microsoft.com/office/drawing/2014/main" val="3412652561"/>
                    </a:ext>
                  </a:extLst>
                </a:gridCol>
                <a:gridCol w="813367">
                  <a:extLst>
                    <a:ext uri="{9D8B030D-6E8A-4147-A177-3AD203B41FA5}">
                      <a16:colId xmlns:a16="http://schemas.microsoft.com/office/drawing/2014/main" val="1077896408"/>
                    </a:ext>
                  </a:extLst>
                </a:gridCol>
              </a:tblGrid>
              <a:tr h="669529">
                <a:tc>
                  <a:txBody>
                    <a:bodyPr/>
                    <a:lstStyle/>
                    <a:p>
                      <a:pPr algn="ctr">
                        <a:lnSpc>
                          <a:spcPct val="107000"/>
                        </a:lnSpc>
                      </a:pPr>
                      <a:r>
                        <a:rPr lang="nb-NO" sz="8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pPr>
                      <a:r>
                        <a:rPr lang="nb-NO" sz="1400" b="1" kern="0" dirty="0">
                          <a:effectLst/>
                          <a:latin typeface="Cooper Black" panose="0208090404030B020404" pitchFamily="18" charset="0"/>
                          <a:ea typeface="Cooper Black" panose="0208090404030B020404" pitchFamily="18" charset="0"/>
                          <a:cs typeface="Cooper Black" panose="0208090404030B020404" pitchFamily="18" charset="0"/>
                        </a:rPr>
                        <a:t> </a:t>
                      </a:r>
                      <a:r>
                        <a:rPr lang="nb-NO" sz="2400" b="1" kern="0" dirty="0">
                          <a:solidFill>
                            <a:srgbClr val="538135"/>
                          </a:solidFill>
                          <a:effectLst/>
                          <a:latin typeface="Cooper Black" panose="0208090404030B020404" pitchFamily="18" charset="0"/>
                          <a:ea typeface="Cooper Black" panose="0208090404030B020404" pitchFamily="18" charset="0"/>
                          <a:cs typeface="Cooper Black" panose="0208090404030B020404" pitchFamily="18" charset="0"/>
                        </a:rPr>
                        <a:t>Den stille uke og Påsken</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pP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100" b="1" kern="0" dirty="0">
                          <a:effectLst/>
                          <a:latin typeface="Cooper Black" panose="0208090404030B020404" pitchFamily="18" charset="0"/>
                          <a:ea typeface="Cooper Black" panose="0208090404030B020404" pitchFamily="18" charset="0"/>
                          <a:cs typeface="Calibri Light" panose="020F0302020204030204" pitchFamily="34" charset="0"/>
                        </a:rPr>
                        <a:t> </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pPr>
                      <a:r>
                        <a:rPr lang="nb-NO" sz="1100" b="1" kern="0" dirty="0">
                          <a:effectLst/>
                          <a:latin typeface="Cooper Black" panose="0208090404030B020404" pitchFamily="18" charset="0"/>
                          <a:ea typeface="Cooper Black" panose="0208090404030B020404" pitchFamily="18" charset="0"/>
                          <a:cs typeface="Calibri Light" panose="020F0302020204030204" pitchFamily="34" charset="0"/>
                        </a:rPr>
                        <a:t> </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pPr>
                      <a:r>
                        <a:rPr lang="nb-NO" sz="1100" b="1" kern="0" dirty="0">
                          <a:effectLst/>
                          <a:latin typeface="Cooper Black" panose="0208090404030B020404" pitchFamily="18" charset="0"/>
                          <a:ea typeface="Cooper Black" panose="0208090404030B020404" pitchFamily="18" charset="0"/>
                          <a:cs typeface="Calibri Light" panose="020F0302020204030204" pitchFamily="34" charset="0"/>
                        </a:rPr>
                        <a:t>Sant-?</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100" b="1" kern="0" dirty="0">
                          <a:effectLst/>
                          <a:latin typeface="Cooper Black" panose="0208090404030B020404" pitchFamily="18" charset="0"/>
                          <a:ea typeface="Cooper Black" panose="0208090404030B020404" pitchFamily="18" charset="0"/>
                          <a:cs typeface="Calibri Light" panose="020F0302020204030204" pitchFamily="34" charset="0"/>
                        </a:rPr>
                        <a:t> </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pPr>
                      <a:r>
                        <a:rPr lang="nb-NO" sz="1100" b="1" kern="0" dirty="0">
                          <a:effectLst/>
                          <a:latin typeface="Cooper Black" panose="0208090404030B020404" pitchFamily="18" charset="0"/>
                          <a:ea typeface="Cooper Black" panose="0208090404030B020404" pitchFamily="18" charset="0"/>
                          <a:cs typeface="Calibri Light" panose="020F0302020204030204" pitchFamily="34" charset="0"/>
                        </a:rPr>
                        <a:t> </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pPr>
                      <a:r>
                        <a:rPr lang="nb-NO" sz="1100" b="1" kern="0" dirty="0">
                          <a:effectLst/>
                          <a:latin typeface="Cooper Black" panose="0208090404030B020404" pitchFamily="18" charset="0"/>
                          <a:ea typeface="Cooper Black" panose="0208090404030B020404" pitchFamily="18" charset="0"/>
                          <a:cs typeface="Calibri Light" panose="020F0302020204030204" pitchFamily="34" charset="0"/>
                        </a:rPr>
                        <a:t>Usant-?</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4718750"/>
                  </a:ext>
                </a:extLst>
              </a:tr>
              <a:tr h="96206">
                <a:tc gridSpan="4">
                  <a:txBody>
                    <a:bodyPr/>
                    <a:lstStyle/>
                    <a:p>
                      <a:pPr algn="ctr">
                        <a:lnSpc>
                          <a:spcPct val="107000"/>
                        </a:lnSpc>
                      </a:pPr>
                      <a:r>
                        <a:rPr lang="nb-NO" sz="400" b="1" kern="0">
                          <a:effectLst/>
                          <a:latin typeface="Calibri Light" panose="020F0302020204030204" pitchFamily="34" charset="0"/>
                          <a:ea typeface="Cooper Black" panose="0208090404030B020404" pitchFamily="18" charset="0"/>
                          <a:cs typeface="Arial" panose="020B0604020202020204" pitchFamily="34"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366965863"/>
                  </a:ext>
                </a:extLst>
              </a:tr>
              <a:tr h="360674">
                <a:tc>
                  <a:txBody>
                    <a:bodyPr/>
                    <a:lstStyle/>
                    <a:p>
                      <a:pPr algn="ctr">
                        <a:lnSpc>
                          <a:spcPct val="107000"/>
                        </a:lnSpc>
                      </a:pPr>
                      <a:r>
                        <a:rPr lang="nb-NO" sz="1400" b="1" kern="0" dirty="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1</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r">
                        <a:lnSpc>
                          <a:spcPct val="115000"/>
                        </a:lnSpc>
                      </a:pPr>
                      <a:r>
                        <a:rPr lang="nb-NO" sz="1050" b="1" kern="0" dirty="0">
                          <a:effectLst/>
                          <a:latin typeface="Calibri Light" panose="020F0302020204030204" pitchFamily="34" charset="0"/>
                          <a:ea typeface="Cooper Black" panose="0208090404030B020404" pitchFamily="18" charset="0"/>
                          <a:cs typeface="Arial" panose="020B0604020202020204" pitchFamily="34" charset="0"/>
                        </a:rPr>
                        <a:t>Den stille uke er hele fastetiden før påsken, og påsken regnes fra palmesøndag og frem til 2.påskedag.</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9815502"/>
                  </a:ext>
                </a:extLst>
              </a:tr>
              <a:tr h="360674">
                <a:tc>
                  <a:txBody>
                    <a:bodyPr/>
                    <a:lstStyle/>
                    <a:p>
                      <a:pPr algn="ctr">
                        <a:lnSpc>
                          <a:spcPct val="107000"/>
                        </a:lnSpc>
                      </a:pPr>
                      <a:r>
                        <a:rPr lang="nb-NO" sz="1400" b="1" kern="0" dirty="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2</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r">
                        <a:lnSpc>
                          <a:spcPct val="115000"/>
                        </a:lnSpc>
                      </a:pPr>
                      <a:r>
                        <a:rPr lang="nb-NO" sz="1050" b="1" kern="0" dirty="0">
                          <a:effectLst/>
                          <a:latin typeface="Calibri Light" panose="020F0302020204030204" pitchFamily="34" charset="0"/>
                          <a:ea typeface="Cooper Black" panose="0208090404030B020404" pitchFamily="18" charset="0"/>
                          <a:cs typeface="Arial" panose="020B0604020202020204" pitchFamily="34" charset="0"/>
                        </a:rPr>
                        <a:t>Mange jøder jublet da Jesus kom ridende inn på et esel i Jerusalem på Palmesøndag. De trodde han skulle frigjøre dem fra romerne.</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4727067"/>
                  </a:ext>
                </a:extLst>
              </a:tr>
              <a:tr h="360674">
                <a:tc>
                  <a:txBody>
                    <a:bodyPr/>
                    <a:lstStyle/>
                    <a:p>
                      <a:pPr algn="ctr">
                        <a:lnSpc>
                          <a:spcPct val="107000"/>
                        </a:lnSpc>
                      </a:pPr>
                      <a:r>
                        <a:rPr lang="nb-NO" sz="1400" b="1" kern="0" dirty="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3</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r">
                        <a:lnSpc>
                          <a:spcPct val="115000"/>
                        </a:lnSpc>
                      </a:pPr>
                      <a:r>
                        <a:rPr lang="nb-NO" sz="1050" b="1" kern="0" dirty="0">
                          <a:effectLst/>
                          <a:latin typeface="Calibri Light" panose="020F0302020204030204" pitchFamily="34" charset="0"/>
                          <a:ea typeface="Comic Sans MS" panose="030F0702030302020204" pitchFamily="66" charset="0"/>
                          <a:cs typeface="Arial" panose="020B0604020202020204" pitchFamily="34" charset="0"/>
                        </a:rPr>
                        <a:t>Like etter at Jesus kom ridende inn i Jerusalem på et esel, ble han rasende på alle de som hadde salgsboder på tempelplassen. </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8692615"/>
                  </a:ext>
                </a:extLst>
              </a:tr>
              <a:tr h="397907">
                <a:tc>
                  <a:txBody>
                    <a:bodyPr/>
                    <a:lstStyle/>
                    <a:p>
                      <a:pPr algn="ctr">
                        <a:lnSpc>
                          <a:spcPct val="107000"/>
                        </a:lnSpc>
                      </a:pPr>
                      <a:r>
                        <a:rPr lang="nb-NO" sz="1400" b="1" kern="0" dirty="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4</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r">
                        <a:lnSpc>
                          <a:spcPct val="115000"/>
                        </a:lnSpc>
                      </a:pPr>
                      <a:r>
                        <a:rPr lang="nb-NO" sz="1050" b="1" kern="0" dirty="0">
                          <a:effectLst/>
                          <a:latin typeface="Calibri Light" panose="020F0302020204030204" pitchFamily="34" charset="0"/>
                          <a:ea typeface="Cooper Black" panose="0208090404030B020404" pitchFamily="18" charset="0"/>
                          <a:cs typeface="Arial" panose="020B0604020202020204" pitchFamily="34" charset="0"/>
                        </a:rPr>
                        <a:t>Da Jesus sa at templet i Jerusalem kom til å legges i ruiner, og at han selv skulle bygge det opp igjen på tre dager, snakket Jesus om sin oppstandelse fra de døde.</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9519219"/>
                  </a:ext>
                </a:extLst>
              </a:tr>
              <a:tr h="360674">
                <a:tc>
                  <a:txBody>
                    <a:bodyPr/>
                    <a:lstStyle/>
                    <a:p>
                      <a:pPr algn="ctr">
                        <a:lnSpc>
                          <a:spcPct val="107000"/>
                        </a:lnSpc>
                      </a:pPr>
                      <a:r>
                        <a:rPr lang="nb-NO" sz="1400" b="1" kern="0" dirty="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5</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r">
                        <a:lnSpc>
                          <a:spcPct val="115000"/>
                        </a:lnSpc>
                      </a:pPr>
                      <a:r>
                        <a:rPr lang="nb-NO" sz="1050" b="1" kern="0" dirty="0">
                          <a:effectLst/>
                          <a:latin typeface="Calibri Light" panose="020F0302020204030204" pitchFamily="34" charset="0"/>
                          <a:ea typeface="Comic Sans MS" panose="030F0702030302020204" pitchFamily="66" charset="0"/>
                          <a:cs typeface="Arial" panose="020B0604020202020204" pitchFamily="34" charset="0"/>
                        </a:rPr>
                        <a:t>Måltidet Jesus og disiplene hans feiret torsdag i Den stille uke var i utgangspunktet et utradisjonelt måltid blant jødene.</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8537068"/>
                  </a:ext>
                </a:extLst>
              </a:tr>
              <a:tr h="360674">
                <a:tc>
                  <a:txBody>
                    <a:bodyPr/>
                    <a:lstStyle/>
                    <a:p>
                      <a:pPr algn="ctr">
                        <a:lnSpc>
                          <a:spcPct val="107000"/>
                        </a:lnSpc>
                      </a:pPr>
                      <a:r>
                        <a:rPr lang="nb-NO" sz="1400" b="1" kern="0" dirty="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6</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r">
                        <a:lnSpc>
                          <a:spcPct val="115000"/>
                        </a:lnSpc>
                      </a:pPr>
                      <a:r>
                        <a:rPr lang="nb-NO" sz="1050" b="1" kern="0" dirty="0">
                          <a:effectLst/>
                          <a:latin typeface="Calibri Light" panose="020F0302020204030204" pitchFamily="34" charset="0"/>
                          <a:ea typeface="Cooper Black" panose="0208090404030B020404" pitchFamily="18" charset="0"/>
                          <a:cs typeface="Arial" panose="020B0604020202020204" pitchFamily="34" charset="0"/>
                        </a:rPr>
                        <a:t>Jesus avslørte at en av dem skulle forråde ham allerede da han vasket føttene til disiplene sine.</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2168316"/>
                  </a:ext>
                </a:extLst>
              </a:tr>
              <a:tr h="191533">
                <a:tc>
                  <a:txBody>
                    <a:bodyPr/>
                    <a:lstStyle/>
                    <a:p>
                      <a:pPr algn="ctr">
                        <a:lnSpc>
                          <a:spcPct val="107000"/>
                        </a:lnSpc>
                      </a:pPr>
                      <a:r>
                        <a:rPr lang="nb-NO" sz="1400" b="1" kern="0" dirty="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7</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r">
                        <a:lnSpc>
                          <a:spcPct val="115000"/>
                        </a:lnSpc>
                      </a:pPr>
                      <a:r>
                        <a:rPr lang="nb-NO" sz="1050" b="1" kern="0" dirty="0">
                          <a:effectLst/>
                          <a:latin typeface="Calibri Light" panose="020F0302020204030204" pitchFamily="34" charset="0"/>
                          <a:ea typeface="Comic Sans MS" panose="030F0702030302020204" pitchFamily="66" charset="0"/>
                          <a:cs typeface="Arial" panose="020B0604020202020204" pitchFamily="34" charset="0"/>
                        </a:rPr>
                        <a:t>Jesus ble først sent til Pontius Pilatus etter at han ble tatt til fange.</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5717867"/>
                  </a:ext>
                </a:extLst>
              </a:tr>
              <a:tr h="191533">
                <a:tc>
                  <a:txBody>
                    <a:bodyPr/>
                    <a:lstStyle/>
                    <a:p>
                      <a:pPr algn="ctr">
                        <a:lnSpc>
                          <a:spcPct val="107000"/>
                        </a:lnSpc>
                      </a:pPr>
                      <a:r>
                        <a:rPr lang="nb-NO" sz="1400" b="1" kern="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8</a:t>
                      </a:r>
                      <a:endParaRPr lang="nb-NO" sz="105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r">
                        <a:lnSpc>
                          <a:spcPct val="115000"/>
                        </a:lnSpc>
                      </a:pPr>
                      <a:r>
                        <a:rPr lang="nb-NO" sz="1050" b="1" kern="0" dirty="0">
                          <a:effectLst/>
                          <a:latin typeface="Calibri Light" panose="020F0302020204030204" pitchFamily="34" charset="0"/>
                          <a:ea typeface="Comic Sans MS" panose="030F0702030302020204" pitchFamily="66" charset="0"/>
                          <a:cs typeface="Arial" panose="020B0604020202020204" pitchFamily="34" charset="0"/>
                        </a:rPr>
                        <a:t>Peter forrådte Jesus tre ganger før hanen gol.</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2797914"/>
                  </a:ext>
                </a:extLst>
              </a:tr>
              <a:tr h="360674">
                <a:tc>
                  <a:txBody>
                    <a:bodyPr/>
                    <a:lstStyle/>
                    <a:p>
                      <a:pPr algn="ctr">
                        <a:lnSpc>
                          <a:spcPct val="107000"/>
                        </a:lnSpc>
                      </a:pPr>
                      <a:r>
                        <a:rPr lang="nb-NO" sz="1400" b="1" kern="0" dirty="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9</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r">
                        <a:lnSpc>
                          <a:spcPct val="115000"/>
                        </a:lnSpc>
                      </a:pPr>
                      <a:r>
                        <a:rPr lang="nb-NO" sz="1050" b="1" kern="0" dirty="0">
                          <a:effectLst/>
                          <a:latin typeface="Calibri Light" panose="020F0302020204030204" pitchFamily="34" charset="0"/>
                          <a:ea typeface="Cooper Black" panose="0208090404030B020404" pitchFamily="18" charset="0"/>
                          <a:cs typeface="Arial" panose="020B0604020202020204" pitchFamily="34" charset="0"/>
                        </a:rPr>
                        <a:t>Til ypperstepresten svarte Jesus han var Guds sønn og at han snart skulle sitte ved Guds høyre hånd i himmelen.</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2675279"/>
                  </a:ext>
                </a:extLst>
              </a:tr>
              <a:tr h="392763">
                <a:tc>
                  <a:txBody>
                    <a:bodyPr/>
                    <a:lstStyle/>
                    <a:p>
                      <a:pPr algn="ctr">
                        <a:lnSpc>
                          <a:spcPct val="107000"/>
                        </a:lnSpc>
                      </a:pPr>
                      <a:r>
                        <a:rPr lang="nb-NO" sz="1400" b="1" kern="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10</a:t>
                      </a:r>
                      <a:endParaRPr lang="nb-NO" sz="105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r">
                        <a:lnSpc>
                          <a:spcPct val="115000"/>
                        </a:lnSpc>
                      </a:pPr>
                      <a:r>
                        <a:rPr lang="nb-NO" sz="1050" b="1" kern="0" dirty="0">
                          <a:effectLst/>
                          <a:latin typeface="Calibri Light" panose="020F0302020204030204" pitchFamily="34" charset="0"/>
                          <a:ea typeface="Comic Sans MS" panose="030F0702030302020204" pitchFamily="66" charset="0"/>
                          <a:cs typeface="Arial" panose="020B0604020202020204" pitchFamily="34" charset="0"/>
                        </a:rPr>
                        <a:t>Jesus døde «ved den niende time» (Luk 23,44) som var klokken 21:00 på kvelden.</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672120"/>
                  </a:ext>
                </a:extLst>
              </a:tr>
              <a:tr h="392763">
                <a:tc>
                  <a:txBody>
                    <a:bodyPr/>
                    <a:lstStyle/>
                    <a:p>
                      <a:pPr algn="ctr">
                        <a:lnSpc>
                          <a:spcPct val="107000"/>
                        </a:lnSpc>
                      </a:pPr>
                      <a:r>
                        <a:rPr lang="nb-NO" sz="1400" b="1" kern="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11</a:t>
                      </a:r>
                      <a:endParaRPr lang="nb-NO" sz="105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r">
                        <a:lnSpc>
                          <a:spcPct val="115000"/>
                        </a:lnSpc>
                      </a:pPr>
                      <a:r>
                        <a:rPr lang="nb-NO" sz="1050" b="1" kern="0" dirty="0">
                          <a:solidFill>
                            <a:srgbClr val="222222"/>
                          </a:solidFill>
                          <a:effectLst/>
                          <a:latin typeface="Calibri Light" panose="020F0302020204030204" pitchFamily="34" charset="0"/>
                          <a:ea typeface="Calibri" panose="020F0502020204030204" pitchFamily="34" charset="0"/>
                          <a:cs typeface="Arial" panose="020B0604020202020204" pitchFamily="34" charset="0"/>
                        </a:rPr>
                        <a:t>Jesu lidelse og død er det største tegnet på kjærlighet som finnes.</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1788356"/>
                  </a:ext>
                </a:extLst>
              </a:tr>
              <a:tr h="397907">
                <a:tc>
                  <a:txBody>
                    <a:bodyPr/>
                    <a:lstStyle/>
                    <a:p>
                      <a:pPr algn="ctr">
                        <a:lnSpc>
                          <a:spcPct val="107000"/>
                        </a:lnSpc>
                      </a:pPr>
                      <a:r>
                        <a:rPr lang="nb-NO" sz="1400" b="1" kern="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12</a:t>
                      </a:r>
                      <a:endParaRPr lang="nb-NO" sz="105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r">
                        <a:lnSpc>
                          <a:spcPct val="115000"/>
                        </a:lnSpc>
                      </a:pPr>
                      <a:r>
                        <a:rPr lang="nb-NO" sz="1050" b="1" kern="0" dirty="0">
                          <a:effectLst/>
                          <a:latin typeface="Calibri Light" panose="020F0302020204030204" pitchFamily="34" charset="0"/>
                          <a:ea typeface="Comic Sans MS" panose="030F0702030302020204" pitchFamily="66" charset="0"/>
                          <a:cs typeface="Arial" panose="020B0604020202020204" pitchFamily="34" charset="0"/>
                        </a:rPr>
                        <a:t>De jødiske religiøse lederne hadde følt seg truet av Jesus, fordi de var redde for at han var fra djevelen og ikke fra Gud, og at Jesus dermed ville villede det jødiske folk.</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3890164"/>
                  </a:ext>
                </a:extLst>
              </a:tr>
              <a:tr h="392763">
                <a:tc>
                  <a:txBody>
                    <a:bodyPr/>
                    <a:lstStyle/>
                    <a:p>
                      <a:pPr algn="ctr">
                        <a:lnSpc>
                          <a:spcPct val="107000"/>
                        </a:lnSpc>
                      </a:pPr>
                      <a:r>
                        <a:rPr lang="nb-NO" sz="1400" b="1" kern="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13</a:t>
                      </a:r>
                      <a:endParaRPr lang="nb-NO" sz="105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r">
                        <a:lnSpc>
                          <a:spcPct val="115000"/>
                        </a:lnSpc>
                      </a:pPr>
                      <a:r>
                        <a:rPr lang="nb-NO" sz="1050" b="1" kern="0" dirty="0">
                          <a:effectLst/>
                          <a:latin typeface="Calibri Light" panose="020F0302020204030204" pitchFamily="34" charset="0"/>
                          <a:ea typeface="Comic Sans MS" panose="030F0702030302020204" pitchFamily="66" charset="0"/>
                          <a:cs typeface="Arial" panose="020B0604020202020204" pitchFamily="34" charset="0"/>
                        </a:rPr>
                        <a:t>Pilatus bestemte at det skulle stå «Jesus fra Nasaret, jødenes konge» på graven til Jesus.</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0956987"/>
                  </a:ext>
                </a:extLst>
              </a:tr>
              <a:tr h="392763">
                <a:tc>
                  <a:txBody>
                    <a:bodyPr/>
                    <a:lstStyle/>
                    <a:p>
                      <a:pPr algn="ctr">
                        <a:lnSpc>
                          <a:spcPct val="107000"/>
                        </a:lnSpc>
                      </a:pPr>
                      <a:r>
                        <a:rPr lang="nb-NO" sz="1400" b="1" kern="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14</a:t>
                      </a:r>
                      <a:endParaRPr lang="nb-NO" sz="105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r">
                        <a:lnSpc>
                          <a:spcPct val="115000"/>
                        </a:lnSpc>
                      </a:pPr>
                      <a:r>
                        <a:rPr lang="nb-NO" sz="1050" b="1" kern="0" dirty="0">
                          <a:effectLst/>
                          <a:latin typeface="Calibri Light" panose="020F0302020204030204" pitchFamily="34" charset="0"/>
                          <a:ea typeface="Comic Sans MS" panose="030F0702030302020204" pitchFamily="66" charset="0"/>
                          <a:cs typeface="Arial" panose="020B0604020202020204" pitchFamily="34" charset="0"/>
                        </a:rPr>
                        <a:t>Det var noe kvinner som fant Jesus i graven etter at han hadde stått opp fra de døde.</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6170063"/>
                  </a:ext>
                </a:extLst>
              </a:tr>
              <a:tr h="392763">
                <a:tc>
                  <a:txBody>
                    <a:bodyPr/>
                    <a:lstStyle/>
                    <a:p>
                      <a:pPr algn="ctr">
                        <a:lnSpc>
                          <a:spcPct val="107000"/>
                        </a:lnSpc>
                      </a:pPr>
                      <a:r>
                        <a:rPr lang="nb-NO" sz="1400" b="1" kern="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15</a:t>
                      </a:r>
                      <a:endParaRPr lang="nb-NO" sz="105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r">
                        <a:lnSpc>
                          <a:spcPct val="115000"/>
                        </a:lnSpc>
                      </a:pPr>
                      <a:r>
                        <a:rPr lang="nb-NO" sz="1050" b="1" kern="0" dirty="0">
                          <a:effectLst/>
                          <a:latin typeface="Calibri Light" panose="020F0302020204030204" pitchFamily="34" charset="0"/>
                          <a:ea typeface="Comic Sans MS" panose="030F0702030302020204" pitchFamily="66" charset="0"/>
                          <a:cs typeface="Arial" panose="020B0604020202020204" pitchFamily="34" charset="0"/>
                        </a:rPr>
                        <a:t>Noen av Jesu venner treffer Jesus mens de er på vei til Emmaus,  like etter at Jesus har stått opp. De kjenner ham først ikke igjen. </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9546257"/>
                  </a:ext>
                </a:extLst>
              </a:tr>
              <a:tr h="392763">
                <a:tc>
                  <a:txBody>
                    <a:bodyPr/>
                    <a:lstStyle/>
                    <a:p>
                      <a:pPr algn="ctr">
                        <a:lnSpc>
                          <a:spcPct val="107000"/>
                        </a:lnSpc>
                      </a:pPr>
                      <a:r>
                        <a:rPr lang="nb-NO" sz="1400" b="1" kern="0" dirty="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16</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r">
                        <a:lnSpc>
                          <a:spcPct val="115000"/>
                        </a:lnSpc>
                      </a:pPr>
                      <a:r>
                        <a:rPr lang="nb-NO" sz="1050" b="1" kern="0" dirty="0">
                          <a:effectLst/>
                          <a:latin typeface="Calibri Light" panose="020F0302020204030204" pitchFamily="34" charset="0"/>
                          <a:ea typeface="Comic Sans MS" panose="030F0702030302020204" pitchFamily="66" charset="0"/>
                          <a:cs typeface="Arial" panose="020B0604020202020204" pitchFamily="34" charset="0"/>
                        </a:rPr>
                        <a:t>Jesus forteller disiplene sine at de skal få de samme kreftene og evnene som gjorde at han kunne helbrede syke og  gjøre under.</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1093627"/>
                  </a:ext>
                </a:extLst>
              </a:tr>
              <a:tr h="392763">
                <a:tc>
                  <a:txBody>
                    <a:bodyPr/>
                    <a:lstStyle/>
                    <a:p>
                      <a:pPr algn="ctr">
                        <a:lnSpc>
                          <a:spcPct val="107000"/>
                        </a:lnSpc>
                      </a:pPr>
                      <a:r>
                        <a:rPr lang="nb-NO" sz="1400" b="1" kern="0" dirty="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17</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r">
                        <a:lnSpc>
                          <a:spcPct val="115000"/>
                        </a:lnSpc>
                      </a:pPr>
                      <a:r>
                        <a:rPr lang="nb-NO" sz="1050" b="1" kern="0" dirty="0">
                          <a:effectLst/>
                          <a:latin typeface="Calibri Light" panose="020F0302020204030204" pitchFamily="34" charset="0"/>
                          <a:ea typeface="Comic Sans MS" panose="030F0702030302020204" pitchFamily="66" charset="0"/>
                          <a:cs typeface="Arial" panose="020B0604020202020204" pitchFamily="34" charset="0"/>
                        </a:rPr>
                        <a:t>Denne kraften, og evnen til å spre Guds ord til alle mennesker, får disiplene på Kristi himmelfartsdag.</a:t>
                      </a:r>
                      <a:endParaRPr lang="nb-NO" sz="1050" kern="100" dirty="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500" b="1" kern="0" dirty="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dirty="0">
                        <a:effectLst/>
                        <a:latin typeface="Calibri" panose="020F0502020204030204" pitchFamily="34" charset="0"/>
                        <a:ea typeface="Calibri" panose="020F0502020204030204" pitchFamily="34" charset="0"/>
                        <a:cs typeface="Arial" panose="020B0604020202020204" pitchFamily="34" charset="0"/>
                      </a:endParaRPr>
                    </a:p>
                  </a:txBody>
                  <a:tcPr marL="28592" marR="2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4470173"/>
                  </a:ext>
                </a:extLst>
              </a:tr>
            </a:tbl>
          </a:graphicData>
        </a:graphic>
      </p:graphicFrame>
    </p:spTree>
    <p:extLst>
      <p:ext uri="{BB962C8B-B14F-4D97-AF65-F5344CB8AC3E}">
        <p14:creationId xmlns:p14="http://schemas.microsoft.com/office/powerpoint/2010/main" val="1325844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F01B5-44FF-2F8D-0FB9-FFF6B298D576}"/>
              </a:ext>
            </a:extLst>
          </p:cNvPr>
          <p:cNvSpPr>
            <a:spLocks noGrp="1"/>
          </p:cNvSpPr>
          <p:nvPr>
            <p:ph type="title"/>
          </p:nvPr>
        </p:nvSpPr>
        <p:spPr>
          <a:xfrm>
            <a:off x="914399" y="1288474"/>
            <a:ext cx="10788073" cy="603848"/>
          </a:xfrm>
        </p:spPr>
        <p:txBody>
          <a:bodyPr>
            <a:normAutofit fontScale="90000"/>
          </a:bodyPr>
          <a:lstStyle/>
          <a:p>
            <a:r>
              <a:rPr lang="nb-NO" sz="2400" b="1" dirty="0">
                <a:solidFill>
                  <a:srgbClr val="7030A0"/>
                </a:solidFill>
                <a:effectLst/>
                <a:latin typeface="Berlin Sans FB" panose="020E0602020502020306" pitchFamily="34" charset="0"/>
                <a:ea typeface="Calibri" panose="020F0502020204030204" pitchFamily="34" charset="0"/>
              </a:rPr>
              <a:t>På </a:t>
            </a:r>
            <a:r>
              <a:rPr lang="nb-NO" sz="2400" b="1" dirty="0" err="1">
                <a:solidFill>
                  <a:srgbClr val="7030A0"/>
                </a:solidFill>
                <a:effectLst/>
                <a:latin typeface="Berlin Sans FB" panose="020E0602020502020306" pitchFamily="34" charset="0"/>
                <a:ea typeface="Calibri" panose="020F0502020204030204" pitchFamily="34" charset="0"/>
              </a:rPr>
              <a:t>Allesjelersdag</a:t>
            </a:r>
            <a:r>
              <a:rPr lang="nb-NO" sz="2400" b="1" dirty="0">
                <a:effectLst/>
                <a:latin typeface="Berlin Sans FB" panose="020E0602020502020306" pitchFamily="34" charset="0"/>
                <a:ea typeface="Calibri" panose="020F0502020204030204" pitchFamily="34" charset="0"/>
              </a:rPr>
              <a:t>, som er den2.november hvert år, ber vi spesielt for alle døde.  </a:t>
            </a:r>
            <a:endParaRPr lang="nb-NO" sz="4800" b="1" dirty="0">
              <a:latin typeface="Berlin Sans FB" panose="020E0602020502020306" pitchFamily="34" charset="0"/>
            </a:endParaRPr>
          </a:p>
        </p:txBody>
      </p:sp>
      <p:sp>
        <p:nvSpPr>
          <p:cNvPr id="3" name="Content Placeholder 2">
            <a:extLst>
              <a:ext uri="{FF2B5EF4-FFF2-40B4-BE49-F238E27FC236}">
                <a16:creationId xmlns:a16="http://schemas.microsoft.com/office/drawing/2014/main" id="{CAD92178-8E91-F390-4514-4E38F6BCDD7A}"/>
              </a:ext>
            </a:extLst>
          </p:cNvPr>
          <p:cNvSpPr>
            <a:spLocks noGrp="1"/>
          </p:cNvSpPr>
          <p:nvPr>
            <p:ph idx="1"/>
          </p:nvPr>
        </p:nvSpPr>
        <p:spPr>
          <a:xfrm>
            <a:off x="914399" y="2053087"/>
            <a:ext cx="5779699" cy="3888742"/>
          </a:xfrm>
        </p:spPr>
        <p:txBody>
          <a:bodyPr>
            <a:normAutofit lnSpcReduction="10000"/>
          </a:bodyPr>
          <a:lstStyle/>
          <a:p>
            <a:pPr marL="0" indent="0">
              <a:lnSpc>
                <a:spcPct val="150000"/>
              </a:lnSpc>
              <a:buNone/>
            </a:pPr>
            <a:r>
              <a:rPr lang="nb-NO" sz="1800" b="1" kern="100" dirty="0">
                <a:solidFill>
                  <a:srgbClr val="7030A0"/>
                </a:solidFill>
                <a:effectLst/>
                <a:latin typeface="Calibri Light" panose="020F0302020204030204" pitchFamily="34" charset="0"/>
                <a:ea typeface="Calibri" panose="020F0502020204030204" pitchFamily="34" charset="0"/>
                <a:cs typeface="Times New Roman" panose="02020603050405020304" pitchFamily="18" charset="0"/>
              </a:rPr>
              <a:t>På </a:t>
            </a:r>
            <a:r>
              <a:rPr lang="nb-NO" sz="1800" b="1" kern="100" dirty="0" err="1">
                <a:solidFill>
                  <a:srgbClr val="7030A0"/>
                </a:solidFill>
                <a:effectLst/>
                <a:latin typeface="Calibri Light" panose="020F0302020204030204" pitchFamily="34" charset="0"/>
                <a:ea typeface="Calibri" panose="020F0502020204030204" pitchFamily="34" charset="0"/>
                <a:cs typeface="Times New Roman" panose="02020603050405020304" pitchFamily="18" charset="0"/>
              </a:rPr>
              <a:t>Allesjelersdag</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som er den 2.november hvert år, ber vi spesielt for alle døde. Denne messen kan feires som en slags begravelse, det vi kaller en </a:t>
            </a:r>
            <a:r>
              <a:rPr lang="nb-NO" sz="1800" b="1" i="1" kern="100" dirty="0">
                <a:effectLst/>
                <a:latin typeface="Calibri Light" panose="020F0302020204030204" pitchFamily="34" charset="0"/>
                <a:ea typeface="Calibri" panose="020F0502020204030204" pitchFamily="34" charset="0"/>
                <a:cs typeface="Times New Roman" panose="02020603050405020304" pitchFamily="18" charset="0"/>
              </a:rPr>
              <a:t>rekviemmesse</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Den er ganske lik en vanlig messe i oppsett, men den har spesiell ledd og deler (bønner og liturgiske sanger) som kun brukes når vi i kirken har å gjøre med død og begravelse.</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buNone/>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buNone/>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Bildet til venstre viser en kirkekalender. Den er på engelsk, men kanskje greier dere å finne All Souls Day?</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dirty="0"/>
          </a:p>
        </p:txBody>
      </p:sp>
      <p:pic>
        <p:nvPicPr>
          <p:cNvPr id="4" name="Picture 3">
            <a:extLst>
              <a:ext uri="{FF2B5EF4-FFF2-40B4-BE49-F238E27FC236}">
                <a16:creationId xmlns:a16="http://schemas.microsoft.com/office/drawing/2014/main" id="{7436ABFF-DE94-5908-2180-F8B781F3F87A}"/>
              </a:ext>
            </a:extLst>
          </p:cNvPr>
          <p:cNvPicPr>
            <a:picLocks noChangeAspect="1"/>
          </p:cNvPicPr>
          <p:nvPr/>
        </p:nvPicPr>
        <p:blipFill>
          <a:blip r:embed="rId2"/>
          <a:stretch>
            <a:fillRect/>
          </a:stretch>
        </p:blipFill>
        <p:spPr>
          <a:xfrm>
            <a:off x="7590602" y="1975448"/>
            <a:ext cx="3686998" cy="4376771"/>
          </a:xfrm>
          <a:prstGeom prst="rect">
            <a:avLst/>
          </a:prstGeom>
        </p:spPr>
      </p:pic>
    </p:spTree>
    <p:extLst>
      <p:ext uri="{BB962C8B-B14F-4D97-AF65-F5344CB8AC3E}">
        <p14:creationId xmlns:p14="http://schemas.microsoft.com/office/powerpoint/2010/main" val="1632591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DF39C-965D-14B7-1A09-97452F282A7E}"/>
              </a:ext>
            </a:extLst>
          </p:cNvPr>
          <p:cNvSpPr>
            <a:spLocks noGrp="1"/>
          </p:cNvSpPr>
          <p:nvPr>
            <p:ph type="title"/>
          </p:nvPr>
        </p:nvSpPr>
        <p:spPr>
          <a:xfrm>
            <a:off x="2501660" y="621103"/>
            <a:ext cx="6607834" cy="1187570"/>
          </a:xfrm>
        </p:spPr>
        <p:txBody>
          <a:bodyPr>
            <a:normAutofit fontScale="90000"/>
          </a:bodyPr>
          <a:lstStyle/>
          <a:p>
            <a:r>
              <a:rPr lang="nb-NO" sz="3200" b="1" kern="100" dirty="0">
                <a:effectLst/>
                <a:latin typeface="Abadi" panose="020B0604020104020204" pitchFamily="34" charset="0"/>
                <a:ea typeface="Calibri" panose="020F0502020204030204" pitchFamily="34" charset="0"/>
                <a:cs typeface="Times New Roman" panose="02020603050405020304" pitchFamily="18" charset="0"/>
              </a:rPr>
              <a:t>Hør pater Pål og pater Hallvard forteller</a:t>
            </a:r>
            <a:br>
              <a:rPr lang="nb-NO" sz="3200" kern="100" dirty="0">
                <a:effectLst/>
                <a:latin typeface="Abadi" panose="020B0604020104020204" pitchFamily="34" charset="0"/>
                <a:ea typeface="Calibri" panose="020F0502020204030204" pitchFamily="34" charset="0"/>
                <a:cs typeface="Times New Roman" panose="02020603050405020304" pitchFamily="18" charset="0"/>
              </a:rPr>
            </a:br>
            <a:r>
              <a:rPr lang="nb-NO" sz="3200" b="1" kern="100" dirty="0">
                <a:latin typeface="Abadi" panose="020B0604020104020204" pitchFamily="34" charset="0"/>
                <a:ea typeface="Calibri" panose="020F0502020204030204" pitchFamily="34" charset="0"/>
                <a:cs typeface="Times New Roman" panose="02020603050405020304" pitchFamily="18" charset="0"/>
              </a:rPr>
              <a:t>om </a:t>
            </a:r>
            <a:r>
              <a:rPr lang="nb-NO" sz="3200" b="1" kern="100" dirty="0" err="1">
                <a:latin typeface="Abadi" panose="020B0604020104020204" pitchFamily="34" charset="0"/>
                <a:ea typeface="Calibri" panose="020F0502020204030204" pitchFamily="34" charset="0"/>
                <a:cs typeface="Times New Roman" panose="02020603050405020304" pitchFamily="18" charset="0"/>
              </a:rPr>
              <a:t>Allesjelersdag</a:t>
            </a:r>
            <a:endParaRPr lang="nb-NO" sz="3200" dirty="0">
              <a:latin typeface="Abadi" panose="020B0604020104020204" pitchFamily="34" charset="0"/>
            </a:endParaRPr>
          </a:p>
        </p:txBody>
      </p:sp>
      <p:sp>
        <p:nvSpPr>
          <p:cNvPr id="3" name="Content Placeholder 2">
            <a:extLst>
              <a:ext uri="{FF2B5EF4-FFF2-40B4-BE49-F238E27FC236}">
                <a16:creationId xmlns:a16="http://schemas.microsoft.com/office/drawing/2014/main" id="{4BE8F257-5D71-449C-B872-FB4182461FA3}"/>
              </a:ext>
            </a:extLst>
          </p:cNvPr>
          <p:cNvSpPr>
            <a:spLocks noGrp="1"/>
          </p:cNvSpPr>
          <p:nvPr>
            <p:ph idx="1"/>
          </p:nvPr>
        </p:nvSpPr>
        <p:spPr>
          <a:xfrm>
            <a:off x="3382785" y="1808673"/>
            <a:ext cx="5278136" cy="4428224"/>
          </a:xfrm>
        </p:spPr>
        <p:txBody>
          <a:bodyPr>
            <a:normAutofit fontScale="55000" lnSpcReduction="20000"/>
          </a:bodyPr>
          <a:lstStyle/>
          <a:p>
            <a:pPr marL="0" indent="0">
              <a:lnSpc>
                <a:spcPct val="107000"/>
              </a:lnSpc>
              <a:buNone/>
            </a:pPr>
            <a:r>
              <a:rPr lang="nb-NO" sz="3800" b="1" kern="100" dirty="0">
                <a:effectLst/>
                <a:latin typeface="Calibri Light" panose="020F0302020204030204" pitchFamily="34" charset="0"/>
                <a:ea typeface="Calibri" panose="020F0502020204030204" pitchFamily="34" charset="0"/>
                <a:cs typeface="Times New Roman" panose="02020603050405020304" pitchFamily="18" charset="0"/>
              </a:rPr>
              <a:t>Refleksjonsspørsmål til slutt:</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2500" b="1" kern="100" dirty="0">
                <a:effectLst/>
                <a:latin typeface="Calibri Light" panose="020F0302020204030204" pitchFamily="34" charset="0"/>
                <a:ea typeface="Calibri" panose="020F0502020204030204" pitchFamily="34" charset="0"/>
                <a:cs typeface="Times New Roman" panose="02020603050405020304" pitchFamily="18" charset="0"/>
              </a:rPr>
              <a:t>Hva tenker du nå om døden og om livet etter døden?</a:t>
            </a:r>
            <a:endParaRPr lang="nb-NO" sz="25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2500" b="1" kern="100" dirty="0">
                <a:effectLst/>
                <a:latin typeface="Calibri Light" panose="020F0302020204030204" pitchFamily="34" charset="0"/>
                <a:ea typeface="Calibri" panose="020F0502020204030204" pitchFamily="34" charset="0"/>
                <a:cs typeface="Times New Roman" panose="02020603050405020304" pitchFamily="18" charset="0"/>
              </a:rPr>
              <a:t>Har du selv vært i katolsk begravelse?</a:t>
            </a:r>
            <a:r>
              <a:rPr lang="nb-NO" sz="25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nb-NO" sz="2500" kern="100" dirty="0">
              <a:effectLst/>
              <a:latin typeface="Calibri" panose="020F0502020204030204" pitchFamily="34" charset="0"/>
              <a:ea typeface="Calibri" panose="020F0502020204030204" pitchFamily="34" charset="0"/>
              <a:cs typeface="Times New Roman" panose="02020603050405020304" pitchFamily="18" charset="0"/>
            </a:endParaRPr>
          </a:p>
          <a:p>
            <a:pPr indent="0">
              <a:lnSpc>
                <a:spcPct val="170000"/>
              </a:lnSpc>
              <a:buNone/>
            </a:pPr>
            <a:r>
              <a:rPr lang="nb-NO" sz="2600" b="1" kern="100" dirty="0">
                <a:effectLst/>
                <a:latin typeface="Calibri Light" panose="020F0302020204030204" pitchFamily="34" charset="0"/>
                <a:ea typeface="Calibri" panose="020F0502020204030204" pitchFamily="34" charset="0"/>
                <a:cs typeface="Times New Roman" panose="02020603050405020304" pitchFamily="18" charset="0"/>
              </a:rPr>
              <a:t>EKSTRA:</a:t>
            </a:r>
            <a:r>
              <a:rPr lang="nb-NO" sz="2600" kern="100" dirty="0">
                <a:effectLst/>
                <a:latin typeface="Calibri Light" panose="020F0302020204030204" pitchFamily="34" charset="0"/>
                <a:ea typeface="Calibri" panose="020F0502020204030204" pitchFamily="34" charset="0"/>
                <a:cs typeface="Times New Roman" panose="02020603050405020304" pitchFamily="18" charset="0"/>
              </a:rPr>
              <a:t> </a:t>
            </a:r>
            <a:r>
              <a:rPr lang="nb-NO" sz="2600" i="1" kern="100" dirty="0">
                <a:effectLst/>
                <a:latin typeface="Calibri Light" panose="020F0302020204030204" pitchFamily="34" charset="0"/>
                <a:ea typeface="Calibri" panose="020F0502020204030204" pitchFamily="34" charset="0"/>
                <a:cs typeface="Times New Roman" panose="02020603050405020304" pitchFamily="18" charset="0"/>
              </a:rPr>
              <a:t>Kanskje du skulle planlegge å gå i en katolsk begravelse (eller bisettelse) neste år, selv om det ikke nødvendigvis er noen du kjenner. Hvis det er en i menigheten som er død, så husk at en menighet er som en stor familie. Det er helt greit å delta på en begravelse til en som tilhører menigheten din. Da får du gjort to ting på én gang: Du både støtter opp om den avdøde og dennes familie, og du får erfart first-hand hvordan en begravelse/bisettelse, og evt. en rekviemmesse foregår. Vet du forresten hva som er forskjell på begravelse og bisettelse?  Sjekk dette: </a:t>
            </a:r>
            <a:r>
              <a:rPr lang="nb-NO" sz="2600" i="1" u="sng" kern="100"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2"/>
              </a:rPr>
              <a:t>https://heder.no/byraer/oslo-m-jacobsen-gravferd/nyheter/begravelse-eller-bisettelse/</a:t>
            </a:r>
            <a:r>
              <a:rPr lang="nb-NO" sz="2600" i="1"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nb-NO" sz="2600" i="1" kern="100" dirty="0">
              <a:latin typeface="Calibri" panose="020F0502020204030204" pitchFamily="34" charset="0"/>
              <a:ea typeface="Calibri" panose="020F0502020204030204" pitchFamily="34" charset="0"/>
              <a:cs typeface="Times New Roman" panose="02020603050405020304" pitchFamily="18" charset="0"/>
            </a:endParaRPr>
          </a:p>
          <a:p>
            <a:pPr indent="0">
              <a:lnSpc>
                <a:spcPct val="107000"/>
              </a:lnSpc>
              <a:buNone/>
            </a:pPr>
            <a:endParaRPr lang="nb-NO" sz="1800" i="1"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dirty="0"/>
          </a:p>
        </p:txBody>
      </p:sp>
      <p:pic>
        <p:nvPicPr>
          <p:cNvPr id="4" name="Picture 3">
            <a:extLst>
              <a:ext uri="{FF2B5EF4-FFF2-40B4-BE49-F238E27FC236}">
                <a16:creationId xmlns:a16="http://schemas.microsoft.com/office/drawing/2014/main" id="{A9AE69E2-0793-6B17-3227-239F07633D53}"/>
              </a:ext>
            </a:extLst>
          </p:cNvPr>
          <p:cNvPicPr>
            <a:picLocks noChangeAspect="1"/>
          </p:cNvPicPr>
          <p:nvPr/>
        </p:nvPicPr>
        <p:blipFill>
          <a:blip r:embed="rId3"/>
          <a:stretch>
            <a:fillRect/>
          </a:stretch>
        </p:blipFill>
        <p:spPr>
          <a:xfrm>
            <a:off x="510739" y="1669927"/>
            <a:ext cx="2219153" cy="2371150"/>
          </a:xfrm>
          <a:prstGeom prst="rect">
            <a:avLst/>
          </a:prstGeom>
        </p:spPr>
      </p:pic>
      <p:pic>
        <p:nvPicPr>
          <p:cNvPr id="5" name="Picture 4">
            <a:extLst>
              <a:ext uri="{FF2B5EF4-FFF2-40B4-BE49-F238E27FC236}">
                <a16:creationId xmlns:a16="http://schemas.microsoft.com/office/drawing/2014/main" id="{5FAB1328-57D2-92D1-C0B1-C377EF212F28}"/>
              </a:ext>
            </a:extLst>
          </p:cNvPr>
          <p:cNvPicPr>
            <a:picLocks noChangeAspect="1"/>
          </p:cNvPicPr>
          <p:nvPr/>
        </p:nvPicPr>
        <p:blipFill>
          <a:blip r:embed="rId4"/>
          <a:stretch>
            <a:fillRect/>
          </a:stretch>
        </p:blipFill>
        <p:spPr>
          <a:xfrm>
            <a:off x="9386387" y="1036060"/>
            <a:ext cx="2019651" cy="2571786"/>
          </a:xfrm>
          <a:prstGeom prst="rect">
            <a:avLst/>
          </a:prstGeom>
        </p:spPr>
      </p:pic>
      <p:sp>
        <p:nvSpPr>
          <p:cNvPr id="6" name="TextBox 5">
            <a:extLst>
              <a:ext uri="{FF2B5EF4-FFF2-40B4-BE49-F238E27FC236}">
                <a16:creationId xmlns:a16="http://schemas.microsoft.com/office/drawing/2014/main" id="{3113A2BF-7202-184B-82ED-20D14AA42322}"/>
              </a:ext>
            </a:extLst>
          </p:cNvPr>
          <p:cNvSpPr txBox="1"/>
          <p:nvPr/>
        </p:nvSpPr>
        <p:spPr>
          <a:xfrm>
            <a:off x="510739" y="4170471"/>
            <a:ext cx="2219153" cy="646331"/>
          </a:xfrm>
          <a:prstGeom prst="rect">
            <a:avLst/>
          </a:prstGeom>
          <a:noFill/>
        </p:spPr>
        <p:txBody>
          <a:bodyPr wrap="square" rtlCol="0">
            <a:spAutoFit/>
          </a:bodyPr>
          <a:lstStyle/>
          <a:p>
            <a:r>
              <a:rPr lang="nb-NO" sz="1200" b="1" dirty="0">
                <a:effectLst/>
                <a:latin typeface="Calibri Light" panose="020F0302020204030204" pitchFamily="34" charset="0"/>
                <a:ea typeface="Calibri" panose="020F0502020204030204" pitchFamily="34" charset="0"/>
              </a:rPr>
              <a:t>HER: </a:t>
            </a:r>
            <a:r>
              <a:rPr lang="nb-NO" sz="1200" b="1" u="sng"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5"/>
              </a:rPr>
              <a:t>https://www.youtube.com/watch?v=ciMnOl49KYs</a:t>
            </a:r>
            <a:r>
              <a:rPr lang="nb-NO" sz="1200" dirty="0">
                <a:effectLst/>
                <a:latin typeface="Calibri Light" panose="020F0302020204030204" pitchFamily="34" charset="0"/>
                <a:ea typeface="Calibri" panose="020F0502020204030204" pitchFamily="34" charset="0"/>
              </a:rPr>
              <a:t> </a:t>
            </a:r>
            <a:endParaRPr lang="nb-NO" sz="1200" dirty="0"/>
          </a:p>
        </p:txBody>
      </p:sp>
      <p:sp>
        <p:nvSpPr>
          <p:cNvPr id="7" name="TextBox 6">
            <a:extLst>
              <a:ext uri="{FF2B5EF4-FFF2-40B4-BE49-F238E27FC236}">
                <a16:creationId xmlns:a16="http://schemas.microsoft.com/office/drawing/2014/main" id="{9B30CE67-4FC3-B364-B63E-D63F4F326449}"/>
              </a:ext>
            </a:extLst>
          </p:cNvPr>
          <p:cNvSpPr txBox="1"/>
          <p:nvPr/>
        </p:nvSpPr>
        <p:spPr>
          <a:xfrm>
            <a:off x="9386387" y="3607846"/>
            <a:ext cx="2294874" cy="1239185"/>
          </a:xfrm>
          <a:prstGeom prst="rect">
            <a:avLst/>
          </a:prstGeom>
          <a:noFill/>
        </p:spPr>
        <p:txBody>
          <a:bodyPr wrap="square" rtlCol="0">
            <a:spAutoFit/>
          </a:bodyPr>
          <a:lstStyle/>
          <a:p>
            <a:pPr>
              <a:lnSpc>
                <a:spcPct val="107000"/>
              </a:lnSpc>
            </a:pPr>
            <a:r>
              <a:rPr lang="nb-NO" sz="1200" b="1" kern="100" dirty="0">
                <a:effectLst/>
                <a:latin typeface="Calibri Light" panose="020F0302020204030204" pitchFamily="34" charset="0"/>
                <a:ea typeface="Calibri" panose="020F0502020204030204" pitchFamily="34" charset="0"/>
                <a:cs typeface="Times New Roman" panose="02020603050405020304" pitchFamily="18" charset="0"/>
              </a:rPr>
              <a:t>HER: </a:t>
            </a:r>
            <a:r>
              <a:rPr lang="nb-NO" sz="1200" b="1" u="sng" kern="100"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6"/>
              </a:rPr>
              <a:t>https://www.katolsk.no/biografier/historisk/nov02</a:t>
            </a:r>
            <a:r>
              <a:rPr lang="nb-NO" sz="1200" b="1"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p>
            <a:br>
              <a:rPr lang="nb-NO" sz="1800" b="1" dirty="0">
                <a:effectLst/>
                <a:latin typeface="Calibri Light" panose="020F0302020204030204" pitchFamily="34" charset="0"/>
                <a:ea typeface="Calibri" panose="020F0502020204030204" pitchFamily="34" charset="0"/>
              </a:rPr>
            </a:br>
            <a:endParaRPr lang="nb-NO" dirty="0"/>
          </a:p>
        </p:txBody>
      </p:sp>
      <p:sp>
        <p:nvSpPr>
          <p:cNvPr id="8" name="TextBox 7">
            <a:extLst>
              <a:ext uri="{FF2B5EF4-FFF2-40B4-BE49-F238E27FC236}">
                <a16:creationId xmlns:a16="http://schemas.microsoft.com/office/drawing/2014/main" id="{4C44603E-50B2-4302-F5CA-3B586E3D1087}"/>
              </a:ext>
            </a:extLst>
          </p:cNvPr>
          <p:cNvSpPr txBox="1"/>
          <p:nvPr/>
        </p:nvSpPr>
        <p:spPr>
          <a:xfrm>
            <a:off x="8989275" y="4804913"/>
            <a:ext cx="2872046" cy="1851148"/>
          </a:xfrm>
          <a:prstGeom prst="rect">
            <a:avLst/>
          </a:prstGeom>
          <a:noFill/>
        </p:spPr>
        <p:txBody>
          <a:bodyPr wrap="square" rtlCol="0">
            <a:spAutoFit/>
          </a:bodyPr>
          <a:lstStyle/>
          <a:p>
            <a:pPr marL="514350" indent="-285750">
              <a:lnSpc>
                <a:spcPct val="107000"/>
              </a:lnSpc>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Vil du skille mellom det Kirken sier om døden og det du selv tenker om døden? Hva? Hvorfor? Hvordan?</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9" name="TextBox 8">
            <a:extLst>
              <a:ext uri="{FF2B5EF4-FFF2-40B4-BE49-F238E27FC236}">
                <a16:creationId xmlns:a16="http://schemas.microsoft.com/office/drawing/2014/main" id="{9D0A9384-DC7A-047C-C9D1-460D215FC807}"/>
              </a:ext>
            </a:extLst>
          </p:cNvPr>
          <p:cNvSpPr txBox="1"/>
          <p:nvPr/>
        </p:nvSpPr>
        <p:spPr>
          <a:xfrm>
            <a:off x="510739" y="5049328"/>
            <a:ext cx="2872046" cy="1292662"/>
          </a:xfrm>
          <a:prstGeom prst="rect">
            <a:avLst/>
          </a:prstGeom>
          <a:noFill/>
        </p:spPr>
        <p:txBody>
          <a:bodyPr wrap="square" rtlCol="0">
            <a:spAutoFit/>
          </a:bodyPr>
          <a:lstStyle/>
          <a:p>
            <a:r>
              <a:rPr lang="nb-NO" sz="2000" kern="100" dirty="0">
                <a:effectLst/>
                <a:latin typeface="Calibri Light" panose="020F0302020204030204" pitchFamily="34" charset="0"/>
                <a:ea typeface="Calibri" panose="020F0502020204030204" pitchFamily="34" charset="0"/>
                <a:cs typeface="Times New Roman" panose="02020603050405020304" pitchFamily="18" charset="0"/>
              </a:rPr>
              <a:t>Hvis en venn spør deg «Du er katolikk, du. Hva mener du skjer når vi dør?</a:t>
            </a:r>
            <a:endParaRPr lang="nb-NO" sz="2000" kern="100" dirty="0">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Tree>
    <p:extLst>
      <p:ext uri="{BB962C8B-B14F-4D97-AF65-F5344CB8AC3E}">
        <p14:creationId xmlns:p14="http://schemas.microsoft.com/office/powerpoint/2010/main" val="124489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1000"/>
                                        <p:tgtEl>
                                          <p:spTgt spid="3">
                                            <p:txEl>
                                              <p:pRg st="3" end="3"/>
                                            </p:txEl>
                                          </p:spTgt>
                                        </p:tgtEl>
                                      </p:cBhvr>
                                    </p:animEffect>
                                    <p:anim calcmode="lin" valueType="num">
                                      <p:cBhvr>
                                        <p:cTn id="4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6BED2-8A86-3B66-9836-AE2405128D7A}"/>
              </a:ext>
            </a:extLst>
          </p:cNvPr>
          <p:cNvSpPr>
            <a:spLocks noGrp="1"/>
          </p:cNvSpPr>
          <p:nvPr>
            <p:ph type="title"/>
          </p:nvPr>
        </p:nvSpPr>
        <p:spPr/>
        <p:txBody>
          <a:bodyPr>
            <a:normAutofit fontScale="90000"/>
          </a:bodyPr>
          <a:lstStyle/>
          <a:p>
            <a:pPr>
              <a:lnSpc>
                <a:spcPct val="107000"/>
              </a:lnSpc>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 </a:t>
            </a:r>
            <a:br>
              <a:rPr lang="nb-NO" sz="1800" kern="100" dirty="0">
                <a:effectLst/>
                <a:latin typeface="Calibri" panose="020F0502020204030204" pitchFamily="34" charset="0"/>
                <a:ea typeface="Calibri" panose="020F0502020204030204" pitchFamily="34" charset="0"/>
                <a:cs typeface="Times New Roman" panose="02020603050405020304" pitchFamily="18" charset="0"/>
              </a:rPr>
            </a:br>
            <a:r>
              <a:rPr lang="nb-NO" sz="4400" kern="100" dirty="0">
                <a:effectLst/>
                <a:latin typeface="Cooper Black" panose="0208090404030B020404" pitchFamily="18" charset="0"/>
                <a:ea typeface="Calibri" panose="020F0502020204030204" pitchFamily="34" charset="0"/>
                <a:cs typeface="Times New Roman" panose="02020603050405020304" pitchFamily="18" charset="0"/>
              </a:rPr>
              <a:t>Påskevigilien - </a:t>
            </a:r>
            <a:r>
              <a:rPr lang="nb-NO" sz="1800" b="1" kern="100" dirty="0">
                <a:effectLst/>
                <a:latin typeface="Calibri Light" panose="020F0302020204030204" pitchFamily="34" charset="0"/>
                <a:ea typeface="Calibri" panose="020F0502020204030204" pitchFamily="34" charset="0"/>
                <a:cs typeface="Times New Roman" panose="02020603050405020304" pitchFamily="18" charset="0"/>
              </a:rPr>
              <a:t>Samling 8, Økt 3</a:t>
            </a:r>
            <a:br>
              <a:rPr lang="nb-NO"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nb-NO" dirty="0"/>
          </a:p>
        </p:txBody>
      </p:sp>
      <p:sp>
        <p:nvSpPr>
          <p:cNvPr id="3" name="Content Placeholder 2">
            <a:extLst>
              <a:ext uri="{FF2B5EF4-FFF2-40B4-BE49-F238E27FC236}">
                <a16:creationId xmlns:a16="http://schemas.microsoft.com/office/drawing/2014/main" id="{2947E436-F672-757C-CDB4-ABCE619F79EA}"/>
              </a:ext>
            </a:extLst>
          </p:cNvPr>
          <p:cNvSpPr>
            <a:spLocks noGrp="1"/>
          </p:cNvSpPr>
          <p:nvPr>
            <p:ph idx="1"/>
          </p:nvPr>
        </p:nvSpPr>
        <p:spPr/>
        <p:txBody>
          <a:bodyPr>
            <a:normAutofit/>
          </a:bodyPr>
          <a:lstStyle/>
          <a:p>
            <a:pPr marL="0" indent="0">
              <a:buNone/>
            </a:pPr>
            <a:r>
              <a:rPr lang="nb-NO" sz="2800" b="1" kern="100" dirty="0">
                <a:effectLst/>
                <a:latin typeface="Calibri Light" panose="020F0302020204030204" pitchFamily="34" charset="0"/>
                <a:ea typeface="Calibri" panose="020F0502020204030204" pitchFamily="34" charset="0"/>
                <a:cs typeface="Times New Roman" panose="02020603050405020304" pitchFamily="18" charset="0"/>
              </a:rPr>
              <a:t>Jesu oppstandelse feiret i kirken</a:t>
            </a:r>
            <a:endParaRPr lang="nb-NO" sz="3200" b="1" dirty="0"/>
          </a:p>
          <a:p>
            <a:pPr marL="0" indent="0">
              <a:buNone/>
            </a:pPr>
            <a:r>
              <a:rPr lang="nb-NO" sz="1800" dirty="0">
                <a:effectLst/>
                <a:latin typeface="Calibri Light" panose="020F0302020204030204" pitchFamily="34" charset="0"/>
                <a:ea typeface="Calibri" panose="020F0502020204030204" pitchFamily="34" charset="0"/>
              </a:rPr>
              <a:t>Har dere vært med på påskenattsmessen tidligere? Hvis du ikke har det, kan det være helt logiske grunner til dette. I Norge bor mange langt unna kirken, og det påskevigilien er ofte feiret midt på natten. Den må ikke feires midt på natten, men det er dette som er tradisjonen, og det er en grunn til at den feires akkurat da. Det står at Jesus sto opp på den tredje dag. Når lørdagen går over til søndagen er vi over på den tredje dagen (fra langfredag til påskemorgen/-søndag).  I katolsk tradisjon har man både til jul og påske pleid å feire dette i selve overgangen fra den ene til den andre dagen; med andre ord i det klokken slår 12 (00:00) midt på natten. Da tennes alle lys, klokken ringer, og kan nok en gang minnes og juble over at Jesus har stått opp og vunnet over døden</a:t>
            </a:r>
            <a:endParaRPr lang="nb-NO" dirty="0"/>
          </a:p>
        </p:txBody>
      </p:sp>
    </p:spTree>
    <p:extLst>
      <p:ext uri="{BB962C8B-B14F-4D97-AF65-F5344CB8AC3E}">
        <p14:creationId xmlns:p14="http://schemas.microsoft.com/office/powerpoint/2010/main" val="3397916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7CBEE-6D15-175B-1185-E841FCDDB758}"/>
              </a:ext>
            </a:extLst>
          </p:cNvPr>
          <p:cNvSpPr>
            <a:spLocks noGrp="1"/>
          </p:cNvSpPr>
          <p:nvPr>
            <p:ph idx="1"/>
          </p:nvPr>
        </p:nvSpPr>
        <p:spPr>
          <a:xfrm>
            <a:off x="6455890" y="1257482"/>
            <a:ext cx="3924562" cy="3088460"/>
          </a:xfrm>
          <a:scene3d>
            <a:camera prst="orthographicFront"/>
            <a:lightRig rig="threePt" dir="t"/>
          </a:scene3d>
        </p:spPr>
        <p:style>
          <a:lnRef idx="2">
            <a:schemeClr val="accent2"/>
          </a:lnRef>
          <a:fillRef idx="1">
            <a:schemeClr val="lt1"/>
          </a:fillRef>
          <a:effectRef idx="0">
            <a:schemeClr val="accent2"/>
          </a:effectRef>
          <a:fontRef idx="minor">
            <a:schemeClr val="dk1"/>
          </a:fontRef>
        </p:style>
        <p:txBody>
          <a:bodyPr>
            <a:normAutofit/>
          </a:bodyPr>
          <a:lstStyle/>
          <a:p>
            <a:pPr marL="0" indent="0">
              <a:lnSpc>
                <a:spcPct val="110000"/>
              </a:lnSpc>
              <a:buNone/>
            </a:pPr>
            <a:r>
              <a:rPr lang="nb-NO" sz="1700" b="1" kern="100" dirty="0">
                <a:effectLst/>
              </a:rPr>
              <a:t>Bare en liten Time-Out!</a:t>
            </a:r>
            <a:endParaRPr lang="nb-NO" sz="1700" kern="100" dirty="0">
              <a:effectLst/>
            </a:endParaRPr>
          </a:p>
          <a:p>
            <a:pPr marL="0" indent="0">
              <a:lnSpc>
                <a:spcPct val="110000"/>
              </a:lnSpc>
              <a:buNone/>
            </a:pPr>
            <a:r>
              <a:rPr lang="nb-NO" sz="1700" kern="100" dirty="0">
                <a:effectLst/>
              </a:rPr>
              <a:t>Hvis dere ikke har fått gjennomgått </a:t>
            </a:r>
            <a:r>
              <a:rPr lang="nb-NO" sz="1700" b="1" kern="100" dirty="0">
                <a:effectLst/>
              </a:rPr>
              <a:t>lysbilde 5 – 13, </a:t>
            </a:r>
            <a:r>
              <a:rPr lang="nb-NO" sz="1700" kern="100" dirty="0">
                <a:effectLst/>
              </a:rPr>
              <a:t>så kan det være lurt å gjøre dette før dere går videre.</a:t>
            </a:r>
          </a:p>
          <a:p>
            <a:pPr marL="0" indent="0">
              <a:lnSpc>
                <a:spcPct val="110000"/>
              </a:lnSpc>
              <a:buNone/>
            </a:pPr>
            <a:r>
              <a:rPr lang="nb-NO" sz="1700" kern="100" dirty="0">
                <a:effectLst/>
              </a:rPr>
              <a:t>Noe annet som også er lurt å gjøre er å lese kapittel 6 i </a:t>
            </a:r>
            <a:r>
              <a:rPr lang="nb-NO" sz="1700" b="1" kern="100" dirty="0">
                <a:effectLst/>
              </a:rPr>
              <a:t>YOUCAT Konfirmant</a:t>
            </a:r>
            <a:r>
              <a:rPr lang="nb-NO" sz="1700" kern="100" dirty="0">
                <a:effectLst/>
              </a:rPr>
              <a:t> (med mindre dere allerede har gjort dette).</a:t>
            </a:r>
          </a:p>
        </p:txBody>
      </p:sp>
      <p:pic>
        <p:nvPicPr>
          <p:cNvPr id="4" name="Picture 3">
            <a:extLst>
              <a:ext uri="{FF2B5EF4-FFF2-40B4-BE49-F238E27FC236}">
                <a16:creationId xmlns:a16="http://schemas.microsoft.com/office/drawing/2014/main" id="{BD1BBD51-E35B-3833-8638-3EBD672179CA}"/>
              </a:ext>
            </a:extLst>
          </p:cNvPr>
          <p:cNvPicPr>
            <a:picLocks noChangeAspect="1"/>
          </p:cNvPicPr>
          <p:nvPr/>
        </p:nvPicPr>
        <p:blipFill rotWithShape="1">
          <a:blip r:embed="rId2"/>
          <a:srcRect l="10759" r="15035"/>
          <a:stretch/>
        </p:blipFill>
        <p:spPr>
          <a:xfrm>
            <a:off x="1698311" y="1816905"/>
            <a:ext cx="3575064" cy="3764706"/>
          </a:xfrm>
          <a:prstGeom prst="rect">
            <a:avLst/>
          </a:prstGeom>
          <a:noFill/>
        </p:spPr>
      </p:pic>
      <p:sp>
        <p:nvSpPr>
          <p:cNvPr id="18" name="Date Placeholder 3">
            <a:extLst>
              <a:ext uri="{FF2B5EF4-FFF2-40B4-BE49-F238E27FC236}">
                <a16:creationId xmlns:a16="http://schemas.microsoft.com/office/drawing/2014/main" id="{1F044AAC-B761-4B43-A7F5-E83A2E6C3D2E}"/>
              </a:ext>
            </a:extLst>
          </p:cNvPr>
          <p:cNvSpPr>
            <a:spLocks noGrp="1"/>
          </p:cNvSpPr>
          <p:nvPr>
            <p:ph type="dt" sz="half" idx="10"/>
          </p:nvPr>
        </p:nvSpPr>
        <p:spPr>
          <a:xfrm>
            <a:off x="912628" y="6356350"/>
            <a:ext cx="2743200" cy="365125"/>
          </a:xfrm>
        </p:spPr>
        <p:txBody>
          <a:bodyPr/>
          <a:lstStyle/>
          <a:p>
            <a:pPr>
              <a:spcAft>
                <a:spcPts val="600"/>
              </a:spcAft>
            </a:pPr>
            <a:fld id="{238A62C4-9532-477E-82D0-1BD0CBC71971}" type="datetime1">
              <a:rPr lang="en-US" smtClean="0">
                <a:solidFill>
                  <a:srgbClr val="FFFFFF"/>
                </a:solidFill>
                <a:effectLst>
                  <a:outerShdw blurRad="38100" dist="38100" dir="2700000" algn="tl">
                    <a:srgbClr val="000000">
                      <a:alpha val="43137"/>
                    </a:srgbClr>
                  </a:outerShdw>
                </a:effectLst>
              </a:rPr>
              <a:pPr>
                <a:spcAft>
                  <a:spcPts val="600"/>
                </a:spcAft>
              </a:pPr>
              <a:t>9/12/2023</a:t>
            </a:fld>
            <a:endParaRPr lang="en-US" dirty="0">
              <a:solidFill>
                <a:srgbClr val="FFFFFF"/>
              </a:solidFill>
              <a:effectLst>
                <a:outerShdw blurRad="38100" dist="38100" dir="2700000" algn="tl">
                  <a:srgbClr val="000000">
                    <a:alpha val="43137"/>
                  </a:srgbClr>
                </a:outerShdw>
              </a:effectLst>
            </a:endParaRPr>
          </a:p>
        </p:txBody>
      </p:sp>
      <p:sp>
        <p:nvSpPr>
          <p:cNvPr id="19" name="Footer Placeholder 4">
            <a:extLst>
              <a:ext uri="{FF2B5EF4-FFF2-40B4-BE49-F238E27FC236}">
                <a16:creationId xmlns:a16="http://schemas.microsoft.com/office/drawing/2014/main" id="{5A5D6226-C153-4C5F-B30C-5656FEDF3F73}"/>
              </a:ext>
            </a:extLst>
          </p:cNvPr>
          <p:cNvSpPr>
            <a:spLocks noGrp="1"/>
          </p:cNvSpPr>
          <p:nvPr>
            <p:ph type="ftr" sz="quarter" idx="11"/>
          </p:nvPr>
        </p:nvSpPr>
        <p:spPr>
          <a:xfrm>
            <a:off x="6767622" y="6356350"/>
            <a:ext cx="4040373" cy="365125"/>
          </a:xfrm>
        </p:spPr>
        <p:txBody>
          <a:bodyPr/>
          <a:lstStyle/>
          <a:p>
            <a:pPr>
              <a:spcAft>
                <a:spcPts val="600"/>
              </a:spcAft>
            </a:pPr>
            <a:r>
              <a:rPr lang="en-US"/>
              <a:t>Sample Footer Text</a:t>
            </a:r>
          </a:p>
        </p:txBody>
      </p:sp>
      <p:sp>
        <p:nvSpPr>
          <p:cNvPr id="20" name="Slide Number Placeholder 5">
            <a:extLst>
              <a:ext uri="{FF2B5EF4-FFF2-40B4-BE49-F238E27FC236}">
                <a16:creationId xmlns:a16="http://schemas.microsoft.com/office/drawing/2014/main" id="{86091187-3CD7-4891-BB4A-9A3F2309F149}"/>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pPr>
                <a:spcAft>
                  <a:spcPts val="600"/>
                </a:spcAft>
              </a:pPr>
              <a:t>33</a:t>
            </a:fld>
            <a:endParaRPr lang="en-US"/>
          </a:p>
        </p:txBody>
      </p:sp>
    </p:spTree>
    <p:extLst>
      <p:ext uri="{BB962C8B-B14F-4D97-AF65-F5344CB8AC3E}">
        <p14:creationId xmlns:p14="http://schemas.microsoft.com/office/powerpoint/2010/main" val="878371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41F3BB-4FC2-E3FF-C7F6-D7F2E0E047E3}"/>
              </a:ext>
            </a:extLst>
          </p:cNvPr>
          <p:cNvSpPr>
            <a:spLocks noGrp="1"/>
          </p:cNvSpPr>
          <p:nvPr>
            <p:ph idx="1"/>
          </p:nvPr>
        </p:nvSpPr>
        <p:spPr>
          <a:xfrm>
            <a:off x="914399" y="1466491"/>
            <a:ext cx="5292437" cy="4475338"/>
          </a:xfrm>
        </p:spPr>
        <p:txBody>
          <a:bodyPr>
            <a:normAutofit lnSpcReduction="10000"/>
          </a:bodyPr>
          <a:lstStyle/>
          <a:p>
            <a:pPr marL="0" indent="0">
              <a:lnSpc>
                <a:spcPct val="107000"/>
              </a:lnSpc>
              <a:buNone/>
            </a:pP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I YOCAT Konfirmant er det mange bibelsitater, blant annet det fra kapittel 11 i evangeliet etter Johannes: «Jeg er oppstandelsen og livet …» </a:t>
            </a:r>
            <a:r>
              <a:rPr lang="nb-NO" sz="1800" kern="100" dirty="0" err="1">
                <a:effectLst/>
                <a:latin typeface="Calibri Light" panose="020F0302020204030204" pitchFamily="34" charset="0"/>
                <a:ea typeface="Calibri" panose="020F0502020204030204" pitchFamily="34" charset="0"/>
                <a:cs typeface="Times New Roman" panose="02020603050405020304" pitchFamily="18" charset="0"/>
              </a:rPr>
              <a:t>Joh</a:t>
            </a:r>
            <a:r>
              <a:rPr lang="nb-NO" sz="1800" kern="100" dirty="0">
                <a:effectLst/>
                <a:latin typeface="Calibri Light" panose="020F0302020204030204" pitchFamily="34" charset="0"/>
                <a:ea typeface="Calibri" panose="020F0502020204030204" pitchFamily="34" charset="0"/>
                <a:cs typeface="Times New Roman" panose="02020603050405020304" pitchFamily="18" charset="0"/>
              </a:rPr>
              <a:t> 11,25 (Side 55 i YOUCAT Konfirmant)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sz="1800" dirty="0">
              <a:effectLst/>
              <a:latin typeface="Calibri Light" panose="020F0302020204030204" pitchFamily="34" charset="0"/>
              <a:ea typeface="Calibri" panose="020F0502020204030204" pitchFamily="34" charset="0"/>
            </a:endParaRPr>
          </a:p>
          <a:p>
            <a:pPr marL="0" indent="0">
              <a:buNone/>
            </a:pPr>
            <a:r>
              <a:rPr lang="nb-NO" sz="1800" dirty="0">
                <a:effectLst/>
                <a:latin typeface="Calibri Light" panose="020F0302020204030204" pitchFamily="34" charset="0"/>
                <a:ea typeface="Calibri" panose="020F0502020204030204" pitchFamily="34" charset="0"/>
              </a:rPr>
              <a:t>Noe annet viktig Jesus sier er</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a:solidFill>
                  <a:srgbClr val="212529"/>
                </a:solidFill>
                <a:effectLst/>
                <a:latin typeface="Arial" panose="020B0604020202020204" pitchFamily="34" charset="0"/>
                <a:ea typeface="Calibri" panose="020F0502020204030204" pitchFamily="34" charset="0"/>
              </a:rPr>
              <a:t>«</a:t>
            </a:r>
            <a:r>
              <a:rPr lang="nb-NO" sz="1800" dirty="0">
                <a:solidFill>
                  <a:srgbClr val="212529"/>
                </a:solidFill>
                <a:effectLst/>
                <a:latin typeface="Calibri Light" panose="020F0302020204030204" pitchFamily="34" charset="0"/>
                <a:ea typeface="Calibri" panose="020F0502020204030204" pitchFamily="34" charset="0"/>
              </a:rPr>
              <a:t>Jeg er verdens lys. Den som følger meg, skal ikke vandre i mørket, men ha livets lys.» Lyset symboliserer så mye. Det symboliserer varme, at vi kan se slik at vi går riktig og ikke tar feil, det symboliserer vekst og liv (det vanskelig å få planter til å vokse uten lys), det symboliserer også intelligens. Det motsatte av lyset er mørket. De som vandrer «i mørket» mangler alt dette som lyset symboliserer, alt det som gir liv og håp.</a:t>
            </a:r>
            <a:endParaRPr lang="nb-NO" dirty="0"/>
          </a:p>
        </p:txBody>
      </p:sp>
      <p:pic>
        <p:nvPicPr>
          <p:cNvPr id="7" name="Picture 6">
            <a:extLst>
              <a:ext uri="{FF2B5EF4-FFF2-40B4-BE49-F238E27FC236}">
                <a16:creationId xmlns:a16="http://schemas.microsoft.com/office/drawing/2014/main" id="{79B1384B-8F4F-E436-A700-7CC1B1E05215}"/>
              </a:ext>
            </a:extLst>
          </p:cNvPr>
          <p:cNvPicPr>
            <a:picLocks noChangeAspect="1"/>
          </p:cNvPicPr>
          <p:nvPr/>
        </p:nvPicPr>
        <p:blipFill>
          <a:blip r:embed="rId2">
            <a:alphaModFix amt="70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7660257" y="666480"/>
            <a:ext cx="1880558" cy="4703495"/>
          </a:xfrm>
          <a:prstGeom prst="rect">
            <a:avLst/>
          </a:prstGeom>
          <a:effectLst/>
        </p:spPr>
      </p:pic>
    </p:spTree>
    <p:extLst>
      <p:ext uri="{BB962C8B-B14F-4D97-AF65-F5344CB8AC3E}">
        <p14:creationId xmlns:p14="http://schemas.microsoft.com/office/powerpoint/2010/main" val="35833483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8E69F-C00D-EA97-DB1A-94A0948C0AE6}"/>
              </a:ext>
            </a:extLst>
          </p:cNvPr>
          <p:cNvSpPr>
            <a:spLocks noGrp="1"/>
          </p:cNvSpPr>
          <p:nvPr>
            <p:ph type="title"/>
          </p:nvPr>
        </p:nvSpPr>
        <p:spPr/>
        <p:txBody>
          <a:bodyPr>
            <a:normAutofit fontScale="90000"/>
          </a:bodyPr>
          <a:lstStyle/>
          <a:p>
            <a:r>
              <a:rPr lang="nb-NO" sz="3600" b="1"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Messen er delt inn i fire deler:</a:t>
            </a:r>
            <a:br>
              <a:rPr lang="nb-NO"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nb-NO" dirty="0"/>
          </a:p>
        </p:txBody>
      </p:sp>
      <p:sp>
        <p:nvSpPr>
          <p:cNvPr id="3" name="Content Placeholder 2">
            <a:extLst>
              <a:ext uri="{FF2B5EF4-FFF2-40B4-BE49-F238E27FC236}">
                <a16:creationId xmlns:a16="http://schemas.microsoft.com/office/drawing/2014/main" id="{0EB02A72-4FA3-9D86-AA91-B887CE473EB2}"/>
              </a:ext>
            </a:extLst>
          </p:cNvPr>
          <p:cNvSpPr>
            <a:spLocks noGrp="1"/>
          </p:cNvSpPr>
          <p:nvPr>
            <p:ph idx="1"/>
          </p:nvPr>
        </p:nvSpPr>
        <p:spPr>
          <a:xfrm>
            <a:off x="914399" y="2559171"/>
            <a:ext cx="6167888" cy="3382658"/>
          </a:xfrm>
        </p:spPr>
        <p:txBody>
          <a:bodyPr/>
          <a:lstStyle/>
          <a:p>
            <a:pPr marL="342900" lvl="0" indent="-342900">
              <a:lnSpc>
                <a:spcPct val="150000"/>
              </a:lnSpc>
              <a:buFont typeface="+mj-lt"/>
              <a:buAutoNum type="arabicPeriod"/>
            </a:pPr>
            <a:r>
              <a:rPr lang="nb-NO" sz="1800" b="1" kern="10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Høytidelig innledning med lys/ild-seremoni</a:t>
            </a:r>
            <a:endParaRPr lang="nb-NO" sz="1800" b="1"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mj-lt"/>
              <a:buAutoNum type="arabicPeriod"/>
            </a:pPr>
            <a:r>
              <a:rPr lang="nb-NO" sz="1800" b="1" kern="10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Ordets liturgi med flere lesninger (begynner med skapelsesberetningen)</a:t>
            </a:r>
            <a:endParaRPr lang="nb-NO" sz="1800" b="1"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mj-lt"/>
              <a:buAutoNum type="arabicPeriod"/>
            </a:pPr>
            <a:r>
              <a:rPr lang="nb-NO" sz="1800" b="1" kern="10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Dåpsliturgien: Døpefonten og dåpsvannet blir velsignet, og vi fornyer dåpsløftene våre (istedenfor trosbekjennelsen)</a:t>
            </a:r>
            <a:endParaRPr lang="nb-NO" sz="1800" b="1"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mj-lt"/>
              <a:buAutoNum type="arabicPeriod"/>
            </a:pPr>
            <a:r>
              <a:rPr lang="nb-NO" sz="1800" b="1" kern="10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Eukaristiens liturgi</a:t>
            </a:r>
            <a:endParaRPr lang="nb-NO" sz="1800" b="1" kern="10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pic>
        <p:nvPicPr>
          <p:cNvPr id="4" name="Picture 3">
            <a:extLst>
              <a:ext uri="{FF2B5EF4-FFF2-40B4-BE49-F238E27FC236}">
                <a16:creationId xmlns:a16="http://schemas.microsoft.com/office/drawing/2014/main" id="{CE122584-26CF-DFC6-0E3D-A86EC7A996D2}"/>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a14:imgEffect>
                  </a14:imgLayer>
                </a14:imgProps>
              </a:ext>
            </a:extLst>
          </a:blip>
          <a:stretch>
            <a:fillRect/>
          </a:stretch>
        </p:blipFill>
        <p:spPr>
          <a:xfrm>
            <a:off x="7449797" y="494145"/>
            <a:ext cx="3460293" cy="472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00641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61D8D-BA8A-44D4-40FD-1FDF1F077862}"/>
              </a:ext>
            </a:extLst>
          </p:cNvPr>
          <p:cNvSpPr>
            <a:spLocks noGrp="1"/>
          </p:cNvSpPr>
          <p:nvPr>
            <p:ph type="title"/>
          </p:nvPr>
        </p:nvSpPr>
        <p:spPr>
          <a:xfrm>
            <a:off x="2372264" y="388190"/>
            <a:ext cx="10363200" cy="1187570"/>
          </a:xfrm>
        </p:spPr>
        <p:txBody>
          <a:bodyPr>
            <a:normAutofit/>
          </a:bodyPr>
          <a:lstStyle/>
          <a:p>
            <a:r>
              <a:rPr lang="nb-NO" b="1" dirty="0">
                <a:solidFill>
                  <a:srgbClr val="212529"/>
                </a:solidFill>
                <a:effectLst/>
                <a:latin typeface="Calibri Light" panose="020F0302020204030204" pitchFamily="34" charset="0"/>
                <a:ea typeface="Calibri" panose="020F0502020204030204" pitchFamily="34" charset="0"/>
              </a:rPr>
              <a:t>I påskenattsmessen …</a:t>
            </a:r>
            <a:endParaRPr lang="nb-NO" sz="7200" dirty="0"/>
          </a:p>
        </p:txBody>
      </p:sp>
      <p:sp>
        <p:nvSpPr>
          <p:cNvPr id="3" name="Content Placeholder 2">
            <a:extLst>
              <a:ext uri="{FF2B5EF4-FFF2-40B4-BE49-F238E27FC236}">
                <a16:creationId xmlns:a16="http://schemas.microsoft.com/office/drawing/2014/main" id="{374E4A5A-BB31-BCAB-5D41-8B74A9404370}"/>
              </a:ext>
            </a:extLst>
          </p:cNvPr>
          <p:cNvSpPr>
            <a:spLocks noGrp="1"/>
          </p:cNvSpPr>
          <p:nvPr>
            <p:ph idx="1"/>
          </p:nvPr>
        </p:nvSpPr>
        <p:spPr>
          <a:xfrm>
            <a:off x="5046452" y="1282462"/>
            <a:ext cx="6607835" cy="5032074"/>
          </a:xfrm>
        </p:spPr>
        <p:txBody>
          <a:bodyPr>
            <a:normAutofit fontScale="92500" lnSpcReduction="20000"/>
          </a:bodyPr>
          <a:lstStyle/>
          <a:p>
            <a:pPr marL="0" indent="0">
              <a:lnSpc>
                <a:spcPct val="150000"/>
              </a:lnSpc>
              <a:buNone/>
            </a:pPr>
            <a:r>
              <a:rPr lang="nb-NO" sz="1800" b="1"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 tennes et helt </a:t>
            </a:r>
            <a:r>
              <a:rPr lang="nb-NO" sz="1800" b="1" kern="100" dirty="0">
                <a:solidFill>
                  <a:srgbClr val="FF6600"/>
                </a:solidFill>
                <a:effectLst/>
                <a:latin typeface="Calibri Light" panose="020F0302020204030204" pitchFamily="34" charset="0"/>
                <a:ea typeface="Calibri" panose="020F0502020204030204" pitchFamily="34" charset="0"/>
                <a:cs typeface="Times New Roman" panose="02020603050405020304" pitchFamily="18" charset="0"/>
              </a:rPr>
              <a:t>nytt og flott påskelys </a:t>
            </a:r>
            <a:r>
              <a:rPr lang="nb-NO" sz="1800" b="1"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hvert år i alle katolske kirker over hele verden.</a:t>
            </a:r>
            <a:r>
              <a:rPr lang="nb-NO" sz="18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 Dette lyset symboliserer Kristus – Jesus, som er verdens lys. Når lyset tennes får vi alle (som er tilstede) tent et vårt eget lys fra flammen til påskelyset. Jesus sa nemlig også (i Bergprekenen) «Dere er verdens lys …» (Matt 5,14-18). Så lenge Jesus ikke er her på jorda som menneske, slik han var på disiplenes tid, har vi ansvar for å bringe Jesu ord og gjerninger til alle mennesker rundt oss. Påskenattsmessen lystenning minner oss om dette.</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buNone/>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buNone/>
            </a:pPr>
            <a:r>
              <a:rPr lang="nb-NO" sz="18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Denne store feiringen av Jesu oppstandelse midt på natten er fulladet med symboler. Gjennom tekstlesningene (Bibelen) minner den oss på hvem vi er, hvor vi har kommet fra og hvilken retning vi bør bevege oss i her i livet.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dirty="0"/>
          </a:p>
        </p:txBody>
      </p:sp>
      <p:pic>
        <p:nvPicPr>
          <p:cNvPr id="5" name="Picture 4">
            <a:extLst>
              <a:ext uri="{FF2B5EF4-FFF2-40B4-BE49-F238E27FC236}">
                <a16:creationId xmlns:a16="http://schemas.microsoft.com/office/drawing/2014/main" id="{71B7646A-734F-5D11-6770-BCEA6F304A2C}"/>
              </a:ext>
            </a:extLst>
          </p:cNvPr>
          <p:cNvPicPr>
            <a:picLocks noChangeAspect="1"/>
          </p:cNvPicPr>
          <p:nvPr/>
        </p:nvPicPr>
        <p:blipFill>
          <a:blip r:embed="rId2"/>
          <a:stretch>
            <a:fillRect/>
          </a:stretch>
        </p:blipFill>
        <p:spPr>
          <a:xfrm>
            <a:off x="2372264" y="1568437"/>
            <a:ext cx="1206580" cy="490137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90212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31965-EF5A-CA87-0CAA-4E635C09C9A5}"/>
              </a:ext>
            </a:extLst>
          </p:cNvPr>
          <p:cNvSpPr>
            <a:spLocks noGrp="1"/>
          </p:cNvSpPr>
          <p:nvPr>
            <p:ph type="title"/>
          </p:nvPr>
        </p:nvSpPr>
        <p:spPr>
          <a:xfrm>
            <a:off x="914400" y="1371601"/>
            <a:ext cx="8307238" cy="1187570"/>
          </a:xfrm>
        </p:spPr>
        <p:txBody>
          <a:bodyPr>
            <a:normAutofit fontScale="90000"/>
          </a:bodyPr>
          <a:lstStyle/>
          <a:p>
            <a:r>
              <a:rPr lang="nb-NO" sz="3100" b="1"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Her forteller p Hallvard mer om selve påskevigilien</a:t>
            </a:r>
            <a:br>
              <a:rPr lang="nb-NO" sz="3600" b="1"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br>
            <a:r>
              <a:rPr lang="nb-NO" sz="3600" b="1"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nb-NO" sz="2000" u="sng" kern="100"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2"/>
              </a:rPr>
              <a:t>https://www.katolsk.no/nyheter/2018/03/guide-til-kirkearets-hoydepunkt-vigilien</a:t>
            </a:r>
            <a:r>
              <a:rPr lang="nb-NO" sz="20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 </a:t>
            </a:r>
            <a:br>
              <a:rPr lang="nb-NO" sz="1800" kern="100" dirty="0">
                <a:effectLst/>
                <a:latin typeface="Calibri" panose="020F0502020204030204" pitchFamily="34" charset="0"/>
                <a:ea typeface="Calibri" panose="020F0502020204030204" pitchFamily="34" charset="0"/>
                <a:cs typeface="Times New Roman" panose="02020603050405020304" pitchFamily="18" charset="0"/>
              </a:rPr>
            </a:br>
            <a:br>
              <a:rPr lang="nb-NO"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nb-NO" dirty="0"/>
          </a:p>
        </p:txBody>
      </p:sp>
      <p:sp>
        <p:nvSpPr>
          <p:cNvPr id="3" name="Content Placeholder 2">
            <a:extLst>
              <a:ext uri="{FF2B5EF4-FFF2-40B4-BE49-F238E27FC236}">
                <a16:creationId xmlns:a16="http://schemas.microsoft.com/office/drawing/2014/main" id="{37563D7F-5532-6C63-A056-6D1EAF4D0D74}"/>
              </a:ext>
            </a:extLst>
          </p:cNvPr>
          <p:cNvSpPr>
            <a:spLocks noGrp="1"/>
          </p:cNvSpPr>
          <p:nvPr>
            <p:ph idx="1"/>
          </p:nvPr>
        </p:nvSpPr>
        <p:spPr>
          <a:xfrm>
            <a:off x="6495691" y="3014816"/>
            <a:ext cx="4830792" cy="3382658"/>
          </a:xfrm>
        </p:spPr>
        <p:txBody>
          <a:bodyPr/>
          <a:lstStyle/>
          <a:p>
            <a:pPr marL="0" indent="0">
              <a:buNone/>
            </a:pPr>
            <a:r>
              <a:rPr lang="nb-NO" dirty="0">
                <a:solidFill>
                  <a:schemeClr val="tx1">
                    <a:lumMod val="50000"/>
                    <a:lumOff val="50000"/>
                  </a:schemeClr>
                </a:solidFill>
              </a:rPr>
              <a:t>(</a:t>
            </a:r>
            <a:r>
              <a:rPr lang="nb-NO" dirty="0">
                <a:solidFill>
                  <a:schemeClr val="tx1">
                    <a:lumMod val="50000"/>
                    <a:lumOff val="50000"/>
                  </a:schemeClr>
                </a:solidFill>
                <a:sym typeface="Wingdings" panose="05000000000000000000" pitchFamily="2" charset="2"/>
              </a:rPr>
              <a:t>) </a:t>
            </a:r>
            <a:r>
              <a:rPr lang="nb-NO" sz="2800" b="1"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Påskenattsmessen 2023, feiret av Paven på </a:t>
            </a:r>
            <a:r>
              <a:rPr lang="nb-NO" sz="2800" b="1" kern="100" dirty="0" err="1">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Petersplassen</a:t>
            </a:r>
            <a:r>
              <a:rPr lang="nb-NO" sz="2800" b="1"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 i Roma </a:t>
            </a:r>
            <a:r>
              <a:rPr lang="nb-NO" sz="2400" b="1"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(gjøres hvert år): </a:t>
            </a:r>
          </a:p>
          <a:p>
            <a:pPr marL="0" indent="0">
              <a:buNone/>
            </a:pPr>
            <a:r>
              <a:rPr lang="nb-NO" sz="1800" u="sng"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3"/>
              </a:rPr>
              <a:t>https://www.youtube.com/watch?v=TwEA_9pc-P4</a:t>
            </a:r>
            <a:r>
              <a:rPr lang="nb-NO" sz="2400" b="1" u="sng" kern="100" dirty="0">
                <a:solidFill>
                  <a:srgbClr val="212529"/>
                </a:solidFill>
                <a:latin typeface="Calibri Light" panose="020F0302020204030204" pitchFamily="34" charset="0"/>
                <a:ea typeface="Calibri" panose="020F0502020204030204" pitchFamily="34" charset="0"/>
                <a:cs typeface="Times New Roman" panose="02020603050405020304" pitchFamily="18" charset="0"/>
              </a:rPr>
              <a:t> </a:t>
            </a:r>
            <a:endParaRPr lang="nb-NO"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dirty="0"/>
          </a:p>
        </p:txBody>
      </p:sp>
      <p:pic>
        <p:nvPicPr>
          <p:cNvPr id="4" name="Picture 3">
            <a:extLst>
              <a:ext uri="{FF2B5EF4-FFF2-40B4-BE49-F238E27FC236}">
                <a16:creationId xmlns:a16="http://schemas.microsoft.com/office/drawing/2014/main" id="{C9E290B8-9D07-CD70-78B5-52FCD477753F}"/>
              </a:ext>
            </a:extLst>
          </p:cNvPr>
          <p:cNvPicPr>
            <a:picLocks noChangeAspect="1"/>
          </p:cNvPicPr>
          <p:nvPr/>
        </p:nvPicPr>
        <p:blipFill>
          <a:blip r:embed="rId4"/>
          <a:stretch>
            <a:fillRect/>
          </a:stretch>
        </p:blipFill>
        <p:spPr>
          <a:xfrm>
            <a:off x="9327211" y="313689"/>
            <a:ext cx="1673298" cy="2115823"/>
          </a:xfrm>
          <a:prstGeom prst="rect">
            <a:avLst/>
          </a:prstGeom>
        </p:spPr>
      </p:pic>
      <p:pic>
        <p:nvPicPr>
          <p:cNvPr id="5" name="Picture 4">
            <a:extLst>
              <a:ext uri="{FF2B5EF4-FFF2-40B4-BE49-F238E27FC236}">
                <a16:creationId xmlns:a16="http://schemas.microsoft.com/office/drawing/2014/main" id="{9F49620F-0978-D5E1-1C5E-1FE13056A5C2}"/>
              </a:ext>
            </a:extLst>
          </p:cNvPr>
          <p:cNvPicPr>
            <a:picLocks noChangeAspect="1"/>
          </p:cNvPicPr>
          <p:nvPr/>
        </p:nvPicPr>
        <p:blipFill>
          <a:blip r:embed="rId5"/>
          <a:stretch>
            <a:fillRect/>
          </a:stretch>
        </p:blipFill>
        <p:spPr>
          <a:xfrm>
            <a:off x="1157447" y="2784553"/>
            <a:ext cx="5338244" cy="3843184"/>
          </a:xfrm>
          <a:prstGeom prst="rect">
            <a:avLst/>
          </a:prstGeom>
        </p:spPr>
      </p:pic>
    </p:spTree>
    <p:extLst>
      <p:ext uri="{BB962C8B-B14F-4D97-AF65-F5344CB8AC3E}">
        <p14:creationId xmlns:p14="http://schemas.microsoft.com/office/powerpoint/2010/main" val="17013211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3EB24-3198-4792-16D7-0D1F5A39DEA6}"/>
              </a:ext>
            </a:extLst>
          </p:cNvPr>
          <p:cNvSpPr>
            <a:spLocks noGrp="1"/>
          </p:cNvSpPr>
          <p:nvPr>
            <p:ph type="title"/>
          </p:nvPr>
        </p:nvSpPr>
        <p:spPr>
          <a:xfrm>
            <a:off x="914400" y="1371601"/>
            <a:ext cx="10363200" cy="733244"/>
          </a:xfrm>
        </p:spPr>
        <p:txBody>
          <a:bodyPr>
            <a:normAutofit/>
          </a:bodyPr>
          <a:lstStyle/>
          <a:p>
            <a:r>
              <a:rPr lang="nb-NO" sz="3600" b="1"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Oversikt over påskenattsmessen</a:t>
            </a:r>
            <a:endParaRPr lang="nb-NO" dirty="0"/>
          </a:p>
        </p:txBody>
      </p:sp>
      <p:sp>
        <p:nvSpPr>
          <p:cNvPr id="3" name="Content Placeholder 2">
            <a:extLst>
              <a:ext uri="{FF2B5EF4-FFF2-40B4-BE49-F238E27FC236}">
                <a16:creationId xmlns:a16="http://schemas.microsoft.com/office/drawing/2014/main" id="{D81D4654-8F04-70C6-C1D5-04034A9B4CE7}"/>
              </a:ext>
            </a:extLst>
          </p:cNvPr>
          <p:cNvSpPr>
            <a:spLocks noGrp="1"/>
          </p:cNvSpPr>
          <p:nvPr>
            <p:ph idx="1"/>
          </p:nvPr>
        </p:nvSpPr>
        <p:spPr>
          <a:xfrm>
            <a:off x="1009290" y="2104845"/>
            <a:ext cx="10363200" cy="4183812"/>
          </a:xfrm>
        </p:spPr>
        <p:txBody>
          <a:bodyPr>
            <a:normAutofit fontScale="92500" lnSpcReduction="10000"/>
          </a:bodyPr>
          <a:lstStyle/>
          <a:p>
            <a:pPr marL="0" indent="0">
              <a:lnSpc>
                <a:spcPct val="107000"/>
              </a:lnSpc>
              <a:buNone/>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None/>
            </a:pPr>
            <a:r>
              <a:rPr lang="nb-NO" sz="2800" b="1"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En totaloversikt* </a:t>
            </a:r>
            <a:r>
              <a:rPr lang="nb-NO" sz="18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(norsk): </a:t>
            </a:r>
            <a:r>
              <a:rPr lang="nb-NO" sz="1800" b="1" u="sng" kern="100"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2"/>
              </a:rPr>
              <a:t>https://liturgi.info/P%C3%A5skevigilien_(%C3%A5r_C)</a:t>
            </a:r>
            <a:r>
              <a:rPr lang="nb-NO" sz="1800" b="1" u="sng" kern="100"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rPr>
              <a:t> </a:t>
            </a:r>
            <a:r>
              <a:rPr lang="nb-NO" sz="18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 </a:t>
            </a:r>
            <a:br>
              <a:rPr lang="nb-NO" sz="18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br>
            <a:r>
              <a:rPr lang="nb-NO" sz="18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*Det som står med blå skrift (i rammen, innledningsvis) er en god punktvis oversikt.</a:t>
            </a:r>
          </a:p>
          <a:p>
            <a:pPr marL="0" lvl="0" indent="0">
              <a:lnSpc>
                <a:spcPct val="107000"/>
              </a:lnSpc>
              <a:buNone/>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None/>
            </a:pPr>
            <a:r>
              <a:rPr lang="nb-NO" sz="2400" b="1"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En video fra påskenattsmessen fra det katolske leirstedet </a:t>
            </a:r>
            <a:r>
              <a:rPr lang="nb-NO" sz="2400" b="1" kern="100" dirty="0" err="1">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Mariaholm</a:t>
            </a:r>
            <a:r>
              <a:rPr lang="nb-NO" sz="24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 </a:t>
            </a:r>
            <a:br>
              <a:rPr lang="nb-NO" sz="24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br>
            <a:r>
              <a:rPr lang="nb-NO" sz="18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Du må være innlogget på Facebook og evt. like </a:t>
            </a:r>
            <a:r>
              <a:rPr lang="nb-NO" sz="1800" kern="100" dirty="0" err="1">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NUKs</a:t>
            </a:r>
            <a:r>
              <a:rPr lang="nb-NO" sz="18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 Facebook side for å se dette. Her kan du zoome deg frem og tilbake for å se de forskjellige delene av messen: </a:t>
            </a:r>
            <a:r>
              <a:rPr lang="nb-NO" sz="1800" b="1" u="sng" kern="100"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3"/>
              </a:rPr>
              <a:t>https://www.facebook.com/norgesungekatolikker/videos/440336407073364</a:t>
            </a:r>
            <a:r>
              <a:rPr lang="nb-NO" sz="1800" kern="100" dirty="0">
                <a:solidFill>
                  <a:srgbClr val="212529"/>
                </a:solidFill>
                <a:effectLst/>
                <a:latin typeface="Calibri Light" panose="020F0302020204030204" pitchFamily="34" charset="0"/>
                <a:ea typeface="Calibri" panose="020F0502020204030204" pitchFamily="34" charset="0"/>
                <a:cs typeface="Times New Roman" panose="02020603050405020304" pitchFamily="18" charset="0"/>
              </a:rPr>
              <a:t> </a:t>
            </a:r>
          </a:p>
          <a:p>
            <a:pPr marL="0" lvl="0" indent="0">
              <a:lnSpc>
                <a:spcPct val="107000"/>
              </a:lnSpc>
              <a:buNone/>
            </a:pPr>
            <a:endParaRPr lang="nb-NO" sz="1800" kern="100" dirty="0">
              <a:solidFill>
                <a:srgbClr val="212529"/>
              </a:solidFill>
              <a:latin typeface="Calibri Light" panose="020F0302020204030204" pitchFamily="34" charset="0"/>
              <a:ea typeface="Calibri" panose="020F0502020204030204" pitchFamily="34" charset="0"/>
              <a:cs typeface="Times New Roman" panose="02020603050405020304" pitchFamily="18" charset="0"/>
            </a:endParaRPr>
          </a:p>
          <a:p>
            <a:pPr marL="0" lvl="0" indent="0">
              <a:lnSpc>
                <a:spcPct val="107000"/>
              </a:lnSpc>
              <a:buNone/>
            </a:pPr>
            <a:r>
              <a:rPr lang="nb-NO" sz="2600" b="1" kern="100" dirty="0">
                <a:solidFill>
                  <a:srgbClr val="212529"/>
                </a:solidFill>
                <a:latin typeface="Calibri Light" panose="020F0302020204030204" pitchFamily="34" charset="0"/>
                <a:ea typeface="Calibri" panose="020F0502020204030204" pitchFamily="34" charset="0"/>
                <a:cs typeface="Times New Roman" panose="02020603050405020304" pitchFamily="18" charset="0"/>
              </a:rPr>
              <a:t>På nettsiden blilys.no finner dere et oversiktsskjema over påskenattsmessen </a:t>
            </a:r>
            <a:r>
              <a:rPr lang="nb-NO" sz="1300" kern="100" dirty="0">
                <a:solidFill>
                  <a:srgbClr val="212529"/>
                </a:solidFill>
                <a:latin typeface="Calibri Light" panose="020F0302020204030204" pitchFamily="34" charset="0"/>
                <a:ea typeface="Calibri" panose="020F0502020204030204" pitchFamily="34" charset="0"/>
                <a:cs typeface="Times New Roman" panose="02020603050405020304" pitchFamily="18" charset="0"/>
              </a:rPr>
              <a:t>(Samling 8, Økt 3, side 3)</a:t>
            </a:r>
            <a:r>
              <a:rPr lang="nb-NO" sz="1900" b="1" kern="100" dirty="0">
                <a:solidFill>
                  <a:srgbClr val="212529"/>
                </a:solidFill>
                <a:latin typeface="Calibri Light" panose="020F0302020204030204" pitchFamily="34" charset="0"/>
                <a:ea typeface="Calibri" panose="020F0502020204030204" pitchFamily="34" charset="0"/>
                <a:cs typeface="Times New Roman" panose="02020603050405020304" pitchFamily="18" charset="0"/>
              </a:rPr>
              <a:t>.</a:t>
            </a:r>
            <a:r>
              <a:rPr lang="nb-NO" sz="1300" kern="100" dirty="0">
                <a:solidFill>
                  <a:srgbClr val="212529"/>
                </a:solidFill>
                <a:latin typeface="Calibri Light" panose="020F0302020204030204" pitchFamily="34" charset="0"/>
                <a:ea typeface="Calibri" panose="020F0502020204030204" pitchFamily="34" charset="0"/>
                <a:cs typeface="Times New Roman" panose="02020603050405020304" pitchFamily="18" charset="0"/>
              </a:rPr>
              <a:t> </a:t>
            </a:r>
            <a:r>
              <a:rPr lang="nb-NO" sz="1800" kern="100" dirty="0">
                <a:solidFill>
                  <a:srgbClr val="212529"/>
                </a:solidFill>
                <a:latin typeface="Calibri Light" panose="020F0302020204030204" pitchFamily="34" charset="0"/>
                <a:ea typeface="Calibri" panose="020F0502020204030204" pitchFamily="34" charset="0"/>
                <a:cs typeface="Times New Roman" panose="02020603050405020304" pitchFamily="18" charset="0"/>
              </a:rPr>
              <a:t>Dette kan brukes hvis dere f.eks. skal være med og planlegge denne liturgien, men det er først og fremst ment å brukes for den enkelte av dere slik at dere kan få en litt bedre oversikt over det som skjer og når det skjer.</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dirty="0"/>
          </a:p>
        </p:txBody>
      </p:sp>
    </p:spTree>
    <p:extLst>
      <p:ext uri="{BB962C8B-B14F-4D97-AF65-F5344CB8AC3E}">
        <p14:creationId xmlns:p14="http://schemas.microsoft.com/office/powerpoint/2010/main" val="3316548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349DC-7D79-8AC5-C05B-FBCBDEEE3343}"/>
              </a:ext>
            </a:extLst>
          </p:cNvPr>
          <p:cNvSpPr>
            <a:spLocks noGrp="1"/>
          </p:cNvSpPr>
          <p:nvPr>
            <p:ph type="title"/>
          </p:nvPr>
        </p:nvSpPr>
        <p:spPr>
          <a:xfrm>
            <a:off x="914400" y="1371600"/>
            <a:ext cx="5181600" cy="1314443"/>
          </a:xfrm>
        </p:spPr>
        <p:txBody>
          <a:bodyPr>
            <a:normAutofit/>
          </a:bodyPr>
          <a:lstStyle/>
          <a:p>
            <a:r>
              <a:rPr lang="nb-NO"/>
              <a:t>En påskefest - ?</a:t>
            </a:r>
          </a:p>
        </p:txBody>
      </p:sp>
      <p:sp>
        <p:nvSpPr>
          <p:cNvPr id="3" name="Content Placeholder 2">
            <a:extLst>
              <a:ext uri="{FF2B5EF4-FFF2-40B4-BE49-F238E27FC236}">
                <a16:creationId xmlns:a16="http://schemas.microsoft.com/office/drawing/2014/main" id="{2448135A-F640-F1E5-B61C-737F87BB7EDC}"/>
              </a:ext>
            </a:extLst>
          </p:cNvPr>
          <p:cNvSpPr>
            <a:spLocks noGrp="1"/>
          </p:cNvSpPr>
          <p:nvPr>
            <p:ph idx="1"/>
          </p:nvPr>
        </p:nvSpPr>
        <p:spPr>
          <a:xfrm>
            <a:off x="914399" y="2853369"/>
            <a:ext cx="4752661" cy="3088460"/>
          </a:xfrm>
        </p:spPr>
        <p:txBody>
          <a:bodyPr>
            <a:normAutofit/>
          </a:bodyPr>
          <a:lstStyle/>
          <a:p>
            <a:pPr marL="0" indent="0">
              <a:lnSpc>
                <a:spcPct val="110000"/>
              </a:lnSpc>
              <a:buNone/>
            </a:pPr>
            <a:r>
              <a:rPr lang="nb-NO" sz="1700" dirty="0"/>
              <a:t>Kanskje kan dere arrangere en påskefest sammen? Hvordan skal den være og hvorfor bør den være slik eller sånn?</a:t>
            </a:r>
          </a:p>
          <a:p>
            <a:pPr marL="0" indent="0">
              <a:lnSpc>
                <a:spcPct val="110000"/>
              </a:lnSpc>
              <a:buNone/>
            </a:pPr>
            <a:r>
              <a:rPr lang="nb-NO" sz="1700" dirty="0"/>
              <a:t>På nettsiden finnes et forslag til hvordan å lage påskefest. Dere må ikke følge det forslaget til punkt og prikke, men kanskje får dere noen ideer.</a:t>
            </a:r>
          </a:p>
          <a:p>
            <a:pPr marL="0" indent="0">
              <a:lnSpc>
                <a:spcPct val="110000"/>
              </a:lnSpc>
              <a:buNone/>
            </a:pPr>
            <a:r>
              <a:rPr lang="nb-NO" sz="1700" dirty="0"/>
              <a:t>Lykke til !!!</a:t>
            </a:r>
          </a:p>
          <a:p>
            <a:pPr marL="0" indent="0">
              <a:lnSpc>
                <a:spcPct val="110000"/>
              </a:lnSpc>
              <a:buNone/>
            </a:pPr>
            <a:r>
              <a:rPr lang="nb-NO" sz="1700" dirty="0"/>
              <a:t>Og: </a:t>
            </a:r>
            <a:r>
              <a:rPr lang="nb-NO" sz="1700" dirty="0">
                <a:effectLst>
                  <a:outerShdw blurRad="38100" dist="38100" dir="2700000" algn="tl">
                    <a:srgbClr val="000000">
                      <a:alpha val="43137"/>
                    </a:srgbClr>
                  </a:outerShdw>
                </a:effectLst>
              </a:rPr>
              <a:t>GOD PÅSKE </a:t>
            </a:r>
            <a:r>
              <a:rPr lang="nb-NO" sz="1700" b="0" i="0" dirty="0">
                <a:effectLst/>
              </a:rPr>
              <a:t>🐣 🌿 </a:t>
            </a:r>
            <a:r>
              <a:rPr lang="nb-NO" sz="1700" b="1" i="0" dirty="0">
                <a:effectLst>
                  <a:outerShdw blurRad="38100" dist="38100" dir="2700000" algn="tl">
                    <a:srgbClr val="000000">
                      <a:alpha val="43137"/>
                    </a:srgbClr>
                  </a:outerShdw>
                </a:effectLst>
              </a:rPr>
              <a:t>✝</a:t>
            </a:r>
            <a:endParaRPr lang="nb-NO" sz="17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6A6A69F8-D4FC-77BF-F22D-EC825E1F3AFC}"/>
              </a:ext>
            </a:extLst>
          </p:cNvPr>
          <p:cNvPicPr>
            <a:picLocks noChangeAspect="1"/>
          </p:cNvPicPr>
          <p:nvPr/>
        </p:nvPicPr>
        <p:blipFill rotWithShape="1">
          <a:blip r:embed="rId2"/>
          <a:srcRect l="5764" r="10238" b="1"/>
          <a:stretch/>
        </p:blipFill>
        <p:spPr>
          <a:xfrm>
            <a:off x="6524941" y="980759"/>
            <a:ext cx="4810442" cy="4810442"/>
          </a:xfrm>
          <a:custGeom>
            <a:avLst/>
            <a:gdLst/>
            <a:ahLst/>
            <a:cxnLst/>
            <a:rect l="l" t="t" r="r" b="b"/>
            <a:pathLst>
              <a:path w="5610348" h="5610348">
                <a:moveTo>
                  <a:pt x="2805174" y="0"/>
                </a:moveTo>
                <a:cubicBezTo>
                  <a:pt x="4354429" y="0"/>
                  <a:pt x="5610348" y="1255919"/>
                  <a:pt x="5610348" y="2805174"/>
                </a:cubicBezTo>
                <a:cubicBezTo>
                  <a:pt x="5610348" y="4354429"/>
                  <a:pt x="4354429" y="5610348"/>
                  <a:pt x="2805174" y="5610348"/>
                </a:cubicBezTo>
                <a:cubicBezTo>
                  <a:pt x="1255919" y="5610348"/>
                  <a:pt x="0" y="4354429"/>
                  <a:pt x="0" y="2805174"/>
                </a:cubicBezTo>
                <a:cubicBezTo>
                  <a:pt x="0" y="1255919"/>
                  <a:pt x="1255919" y="0"/>
                  <a:pt x="2805174" y="0"/>
                </a:cubicBezTo>
                <a:close/>
              </a:path>
            </a:pathLst>
          </a:custGeom>
          <a:noFill/>
        </p:spPr>
      </p:pic>
      <p:sp>
        <p:nvSpPr>
          <p:cNvPr id="9" name="Date Placeholder 3">
            <a:extLst>
              <a:ext uri="{FF2B5EF4-FFF2-40B4-BE49-F238E27FC236}">
                <a16:creationId xmlns:a16="http://schemas.microsoft.com/office/drawing/2014/main" id="{3F3B7F5A-1B06-4815-B7EB-049C6AFC172C}"/>
              </a:ext>
            </a:extLst>
          </p:cNvPr>
          <p:cNvSpPr>
            <a:spLocks noGrp="1"/>
          </p:cNvSpPr>
          <p:nvPr>
            <p:ph type="dt" sz="half" idx="10"/>
          </p:nvPr>
        </p:nvSpPr>
        <p:spPr>
          <a:xfrm>
            <a:off x="912628" y="6356350"/>
            <a:ext cx="2743200" cy="365125"/>
          </a:xfrm>
        </p:spPr>
        <p:txBody>
          <a:bodyPr/>
          <a:lstStyle/>
          <a:p>
            <a:pPr>
              <a:spcAft>
                <a:spcPts val="600"/>
              </a:spcAft>
            </a:pPr>
            <a:fld id="{809CB3E0-44A8-4F4D-B84D-B60FA2C2393B}" type="datetime1">
              <a:rPr lang="en-US" smtClean="0"/>
              <a:pPr>
                <a:spcAft>
                  <a:spcPts val="600"/>
                </a:spcAft>
              </a:pPr>
              <a:t>9/12/2023</a:t>
            </a:fld>
            <a:endParaRPr lang="en-US"/>
          </a:p>
        </p:txBody>
      </p:sp>
      <p:sp>
        <p:nvSpPr>
          <p:cNvPr id="11" name="Footer Placeholder 4">
            <a:extLst>
              <a:ext uri="{FF2B5EF4-FFF2-40B4-BE49-F238E27FC236}">
                <a16:creationId xmlns:a16="http://schemas.microsoft.com/office/drawing/2014/main" id="{2E740899-0F0E-42D8-ACE8-A38B9E3294FF}"/>
              </a:ext>
            </a:extLst>
          </p:cNvPr>
          <p:cNvSpPr>
            <a:spLocks noGrp="1"/>
          </p:cNvSpPr>
          <p:nvPr>
            <p:ph type="ftr" sz="quarter" idx="11"/>
          </p:nvPr>
        </p:nvSpPr>
        <p:spPr>
          <a:xfrm>
            <a:off x="6767622" y="6356350"/>
            <a:ext cx="4040373" cy="365125"/>
          </a:xfrm>
        </p:spPr>
        <p:txBody>
          <a:bodyPr/>
          <a:lstStyle/>
          <a:p>
            <a:pPr>
              <a:spcAft>
                <a:spcPts val="600"/>
              </a:spcAft>
            </a:pPr>
            <a:r>
              <a:rPr lang="en-US"/>
              <a:t>Sample Footer Text</a:t>
            </a:r>
          </a:p>
        </p:txBody>
      </p:sp>
      <p:sp>
        <p:nvSpPr>
          <p:cNvPr id="13" name="Slide Number Placeholder 5">
            <a:extLst>
              <a:ext uri="{FF2B5EF4-FFF2-40B4-BE49-F238E27FC236}">
                <a16:creationId xmlns:a16="http://schemas.microsoft.com/office/drawing/2014/main" id="{2298BF2C-AFD8-4232-9364-E649CD10DFF4}"/>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pPr>
                <a:spcAft>
                  <a:spcPts val="600"/>
                </a:spcAft>
              </a:pPr>
              <a:t>39</a:t>
            </a:fld>
            <a:endParaRPr lang="en-US"/>
          </a:p>
        </p:txBody>
      </p:sp>
    </p:spTree>
    <p:extLst>
      <p:ext uri="{BB962C8B-B14F-4D97-AF65-F5344CB8AC3E}">
        <p14:creationId xmlns:p14="http://schemas.microsoft.com/office/powerpoint/2010/main" val="837052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231EF1-273E-45CD-0EDD-7DB094A86B9D}"/>
              </a:ext>
            </a:extLst>
          </p:cNvPr>
          <p:cNvSpPr>
            <a:spLocks noGrp="1"/>
          </p:cNvSpPr>
          <p:nvPr>
            <p:ph type="title"/>
          </p:nvPr>
        </p:nvSpPr>
        <p:spPr/>
        <p:txBody>
          <a:bodyPr/>
          <a:lstStyle/>
          <a:p>
            <a:endParaRPr lang="nb-NO"/>
          </a:p>
        </p:txBody>
      </p:sp>
      <p:graphicFrame>
        <p:nvGraphicFramePr>
          <p:cNvPr id="4" name="Plassholder for innhold 3">
            <a:extLst>
              <a:ext uri="{FF2B5EF4-FFF2-40B4-BE49-F238E27FC236}">
                <a16:creationId xmlns:a16="http://schemas.microsoft.com/office/drawing/2014/main" id="{F5A1B041-ECFC-494C-7054-1B74A90842F8}"/>
              </a:ext>
            </a:extLst>
          </p:cNvPr>
          <p:cNvGraphicFramePr>
            <a:graphicFrameLocks noGrp="1"/>
          </p:cNvGraphicFramePr>
          <p:nvPr>
            <p:ph idx="1"/>
            <p:extLst>
              <p:ext uri="{D42A27DB-BD31-4B8C-83A1-F6EECF244321}">
                <p14:modId xmlns:p14="http://schemas.microsoft.com/office/powerpoint/2010/main" val="448317590"/>
              </p:ext>
            </p:extLst>
          </p:nvPr>
        </p:nvGraphicFramePr>
        <p:xfrm>
          <a:off x="2677886" y="0"/>
          <a:ext cx="6606072" cy="6858003"/>
        </p:xfrm>
        <a:graphic>
          <a:graphicData uri="http://schemas.openxmlformats.org/drawingml/2006/table">
            <a:tbl>
              <a:tblPr firstRow="1" firstCol="1" bandRow="1"/>
              <a:tblGrid>
                <a:gridCol w="412198">
                  <a:extLst>
                    <a:ext uri="{9D8B030D-6E8A-4147-A177-3AD203B41FA5}">
                      <a16:colId xmlns:a16="http://schemas.microsoft.com/office/drawing/2014/main" val="935370822"/>
                    </a:ext>
                  </a:extLst>
                </a:gridCol>
                <a:gridCol w="4609712">
                  <a:extLst>
                    <a:ext uri="{9D8B030D-6E8A-4147-A177-3AD203B41FA5}">
                      <a16:colId xmlns:a16="http://schemas.microsoft.com/office/drawing/2014/main" val="1589152342"/>
                    </a:ext>
                  </a:extLst>
                </a:gridCol>
                <a:gridCol w="792081">
                  <a:extLst>
                    <a:ext uri="{9D8B030D-6E8A-4147-A177-3AD203B41FA5}">
                      <a16:colId xmlns:a16="http://schemas.microsoft.com/office/drawing/2014/main" val="1315265293"/>
                    </a:ext>
                  </a:extLst>
                </a:gridCol>
                <a:gridCol w="792081">
                  <a:extLst>
                    <a:ext uri="{9D8B030D-6E8A-4147-A177-3AD203B41FA5}">
                      <a16:colId xmlns:a16="http://schemas.microsoft.com/office/drawing/2014/main" val="3105661455"/>
                    </a:ext>
                  </a:extLst>
                </a:gridCol>
              </a:tblGrid>
              <a:tr h="825541">
                <a:tc>
                  <a:txBody>
                    <a:bodyPr/>
                    <a:lstStyle/>
                    <a:p>
                      <a:pPr algn="ctr">
                        <a:lnSpc>
                          <a:spcPct val="107000"/>
                        </a:lnSpc>
                      </a:pPr>
                      <a:r>
                        <a:rPr lang="nb-NO" sz="700" b="1" kern="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pPr>
                      <a:r>
                        <a:rPr lang="nb-NO" sz="700" b="1" kern="0" dirty="0">
                          <a:effectLst/>
                          <a:latin typeface="Cooper Black" panose="0208090404030B020404" pitchFamily="18" charset="0"/>
                          <a:ea typeface="Cooper Black" panose="0208090404030B020404" pitchFamily="18" charset="0"/>
                          <a:cs typeface="Cooper Black" panose="0208090404030B020404" pitchFamily="18" charset="0"/>
                        </a:rPr>
                        <a:t> </a:t>
                      </a:r>
                      <a:endParaRPr lang="nb-NO" sz="500" kern="1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pPr>
                      <a:r>
                        <a:rPr lang="nb-NO" sz="2800" b="1" kern="0" dirty="0">
                          <a:solidFill>
                            <a:srgbClr val="A8D08D"/>
                          </a:solidFill>
                          <a:effectLst/>
                          <a:latin typeface="Cooper Black" panose="0208090404030B020404" pitchFamily="18" charset="0"/>
                          <a:ea typeface="Cooper Black" panose="0208090404030B020404" pitchFamily="18" charset="0"/>
                          <a:cs typeface="Cooper Black" panose="0208090404030B020404" pitchFamily="18" charset="0"/>
                        </a:rPr>
                        <a:t>Den stille uke og Påsken</a:t>
                      </a:r>
                      <a:endParaRPr lang="nb-NO" sz="1100" b="1" kern="1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pPr>
                      <a:r>
                        <a:rPr lang="nb-NO" sz="700" b="1" kern="0" dirty="0">
                          <a:effectLst/>
                          <a:latin typeface="Cooper Black" panose="0208090404030B020404" pitchFamily="18" charset="0"/>
                          <a:ea typeface="Cooper Black" panose="0208090404030B020404" pitchFamily="18" charset="0"/>
                          <a:cs typeface="Cooper Black" panose="0208090404030B020404" pitchFamily="18" charset="0"/>
                        </a:rPr>
                        <a:t> </a:t>
                      </a:r>
                      <a:r>
                        <a:rPr lang="nb-NO" sz="1400" b="1" kern="0" dirty="0">
                          <a:solidFill>
                            <a:srgbClr val="FF0000"/>
                          </a:solidFill>
                          <a:effectLst/>
                          <a:latin typeface="Cooper Black" panose="0208090404030B020404" pitchFamily="18" charset="0"/>
                          <a:ea typeface="Cooper Black" panose="0208090404030B020404" pitchFamily="18" charset="0"/>
                          <a:cs typeface="Cooper Black" panose="0208090404030B020404" pitchFamily="18" charset="0"/>
                        </a:rPr>
                        <a:t>FASIT</a:t>
                      </a:r>
                      <a:endParaRPr lang="nb-NO" sz="5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400" b="1" kern="0" dirty="0">
                          <a:effectLst/>
                          <a:latin typeface="Cooper Black" panose="0208090404030B020404" pitchFamily="18" charset="0"/>
                          <a:ea typeface="Cooper Black" panose="0208090404030B020404" pitchFamily="18" charset="0"/>
                          <a:cs typeface="Calibri Light" panose="020F0302020204030204" pitchFamily="34" charset="0"/>
                        </a:rPr>
                        <a:t> </a:t>
                      </a:r>
                      <a:endParaRPr lang="nb-NO" sz="1200" kern="1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pPr>
                      <a:r>
                        <a:rPr lang="nb-NO" sz="1400" b="1" kern="0" dirty="0">
                          <a:effectLst/>
                          <a:latin typeface="Cooper Black" panose="0208090404030B020404" pitchFamily="18" charset="0"/>
                          <a:ea typeface="Cooper Black" panose="0208090404030B020404" pitchFamily="18" charset="0"/>
                          <a:cs typeface="Calibri Light" panose="020F0302020204030204" pitchFamily="34" charset="0"/>
                        </a:rPr>
                        <a:t> </a:t>
                      </a:r>
                      <a:endParaRPr lang="nb-NO" sz="1200" kern="1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pPr>
                      <a:r>
                        <a:rPr lang="nb-NO" sz="1400" b="1" kern="0" dirty="0">
                          <a:effectLst/>
                          <a:latin typeface="Cooper Black" panose="0208090404030B020404" pitchFamily="18" charset="0"/>
                          <a:ea typeface="Cooper Black" panose="0208090404030B020404" pitchFamily="18" charset="0"/>
                          <a:cs typeface="Calibri Light" panose="020F0302020204030204" pitchFamily="34" charset="0"/>
                        </a:rPr>
                        <a:t>Sant-?</a:t>
                      </a:r>
                      <a:endParaRPr lang="nb-NO" sz="12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400" b="1" kern="0" dirty="0">
                          <a:effectLst/>
                          <a:latin typeface="Cooper Black" panose="0208090404030B020404" pitchFamily="18" charset="0"/>
                          <a:ea typeface="Cooper Black" panose="0208090404030B020404" pitchFamily="18" charset="0"/>
                          <a:cs typeface="Calibri Light" panose="020F0302020204030204" pitchFamily="34" charset="0"/>
                        </a:rPr>
                        <a:t> </a:t>
                      </a:r>
                      <a:endParaRPr lang="nb-NO" sz="1200" kern="1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pPr>
                      <a:r>
                        <a:rPr lang="nb-NO" sz="1400" b="1" kern="0" dirty="0">
                          <a:effectLst/>
                          <a:latin typeface="Cooper Black" panose="0208090404030B020404" pitchFamily="18" charset="0"/>
                          <a:ea typeface="Cooper Black" panose="0208090404030B020404" pitchFamily="18" charset="0"/>
                          <a:cs typeface="Calibri Light" panose="020F0302020204030204" pitchFamily="34" charset="0"/>
                        </a:rPr>
                        <a:t> </a:t>
                      </a:r>
                      <a:endParaRPr lang="nb-NO" sz="1200" kern="1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pPr>
                      <a:r>
                        <a:rPr lang="nb-NO" sz="1400" b="1" kern="0" dirty="0">
                          <a:effectLst/>
                          <a:latin typeface="Cooper Black" panose="0208090404030B020404" pitchFamily="18" charset="0"/>
                          <a:ea typeface="Cooper Black" panose="0208090404030B020404" pitchFamily="18" charset="0"/>
                          <a:cs typeface="Calibri Light" panose="020F0302020204030204" pitchFamily="34" charset="0"/>
                        </a:rPr>
                        <a:t>Usant-?</a:t>
                      </a:r>
                      <a:endParaRPr lang="nb-NO" sz="12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300478"/>
                  </a:ext>
                </a:extLst>
              </a:tr>
              <a:tr h="125259">
                <a:tc gridSpan="4">
                  <a:txBody>
                    <a:bodyPr/>
                    <a:lstStyle/>
                    <a:p>
                      <a:pPr algn="ctr">
                        <a:lnSpc>
                          <a:spcPct val="107000"/>
                        </a:lnSpc>
                      </a:pPr>
                      <a:r>
                        <a:rPr lang="nb-NO" sz="400" b="1" kern="0">
                          <a:effectLst/>
                          <a:latin typeface="Calibri Light" panose="020F0302020204030204" pitchFamily="34" charset="0"/>
                          <a:ea typeface="Cooper Black" panose="0208090404030B020404" pitchFamily="18" charset="0"/>
                          <a:cs typeface="Arial" panose="020B0604020202020204" pitchFamily="34" charset="0"/>
                        </a:rPr>
                        <a:t> </a:t>
                      </a:r>
                      <a:endParaRPr lang="nb-NO" sz="500" kern="10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51911440"/>
                  </a:ext>
                </a:extLst>
              </a:tr>
              <a:tr h="341721">
                <a:tc>
                  <a:txBody>
                    <a:bodyPr/>
                    <a:lstStyle/>
                    <a:p>
                      <a:pPr algn="ctr">
                        <a:lnSpc>
                          <a:spcPct val="107000"/>
                        </a:lnSpc>
                      </a:pPr>
                      <a:r>
                        <a:rPr lang="nb-NO" sz="1400" b="1" kern="0" dirty="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1</a:t>
                      </a:r>
                      <a:endParaRPr lang="nb-NO" sz="11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15000"/>
                        </a:lnSpc>
                      </a:pPr>
                      <a:r>
                        <a:rPr lang="nb-NO" sz="1000" i="1" kern="0" dirty="0">
                          <a:effectLst/>
                          <a:latin typeface="Calibri Light" panose="020F0302020204030204" pitchFamily="34" charset="0"/>
                          <a:ea typeface="Cooper Black" panose="0208090404030B020404" pitchFamily="18" charset="0"/>
                          <a:cs typeface="Arial" panose="020B0604020202020204" pitchFamily="34" charset="0"/>
                        </a:rPr>
                        <a:t>Den stille uke er hele fastetiden før påsken, og påsken regnes fra palmesøndag og frem til 2.påskedag.</a:t>
                      </a:r>
                      <a:endParaRPr lang="nb-NO" sz="10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dirty="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 </a:t>
                      </a:r>
                      <a:endParaRPr lang="nb-NO" sz="11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x</a:t>
                      </a:r>
                      <a:endParaRPr lang="nb-NO" sz="1100" kern="10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3748942"/>
                  </a:ext>
                </a:extLst>
              </a:tr>
              <a:tr h="341721">
                <a:tc>
                  <a:txBody>
                    <a:bodyPr/>
                    <a:lstStyle/>
                    <a:p>
                      <a:pPr algn="ctr">
                        <a:lnSpc>
                          <a:spcPct val="107000"/>
                        </a:lnSpc>
                      </a:pPr>
                      <a:r>
                        <a:rPr lang="nb-NO" sz="1400" b="1" kern="0" dirty="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2</a:t>
                      </a:r>
                      <a:endParaRPr lang="nb-NO" sz="11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15000"/>
                        </a:lnSpc>
                      </a:pPr>
                      <a:r>
                        <a:rPr lang="nb-NO" sz="1000" i="1" kern="0" dirty="0">
                          <a:effectLst/>
                          <a:latin typeface="Calibri Light" panose="020F0302020204030204" pitchFamily="34" charset="0"/>
                          <a:ea typeface="Cooper Black" panose="0208090404030B020404" pitchFamily="18" charset="0"/>
                          <a:cs typeface="Arial" panose="020B0604020202020204" pitchFamily="34" charset="0"/>
                        </a:rPr>
                        <a:t>Mange jøder jublet da Jesus kom ridende inn på et esel i Jerusalem på Palmesøndag. De trodde han skulle frigjøre dem fra romerne.</a:t>
                      </a:r>
                      <a:endParaRPr lang="nb-NO" sz="10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dirty="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x</a:t>
                      </a:r>
                      <a:endParaRPr lang="nb-NO" sz="11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 </a:t>
                      </a:r>
                      <a:endParaRPr lang="nb-NO" sz="1100" kern="10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4190643"/>
                  </a:ext>
                </a:extLst>
              </a:tr>
              <a:tr h="341721">
                <a:tc>
                  <a:txBody>
                    <a:bodyPr/>
                    <a:lstStyle/>
                    <a:p>
                      <a:pPr algn="ctr">
                        <a:lnSpc>
                          <a:spcPct val="107000"/>
                        </a:lnSpc>
                      </a:pPr>
                      <a:r>
                        <a:rPr lang="nb-NO" sz="1400" b="1" kern="0" dirty="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3</a:t>
                      </a:r>
                      <a:endParaRPr lang="nb-NO" sz="11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15000"/>
                        </a:lnSpc>
                      </a:pPr>
                      <a:r>
                        <a:rPr lang="nb-NO" sz="1000" i="1" kern="0" dirty="0">
                          <a:effectLst/>
                          <a:latin typeface="Calibri Light" panose="020F0302020204030204" pitchFamily="34" charset="0"/>
                          <a:ea typeface="Comic Sans MS" panose="030F0702030302020204" pitchFamily="66" charset="0"/>
                          <a:cs typeface="Arial" panose="020B0604020202020204" pitchFamily="34" charset="0"/>
                        </a:rPr>
                        <a:t>Like etter at Jesus kom ridende inn i Jerusalem på et esel, ble han rasende på alle de som hadde salgsboder på tempelplassen. </a:t>
                      </a:r>
                      <a:endParaRPr lang="nb-NO" sz="10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dirty="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x</a:t>
                      </a:r>
                      <a:endParaRPr lang="nb-NO" sz="11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 </a:t>
                      </a:r>
                      <a:endParaRPr lang="nb-NO" sz="1100" kern="10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3182420"/>
                  </a:ext>
                </a:extLst>
              </a:tr>
              <a:tr h="517747">
                <a:tc>
                  <a:txBody>
                    <a:bodyPr/>
                    <a:lstStyle/>
                    <a:p>
                      <a:pPr algn="ctr">
                        <a:lnSpc>
                          <a:spcPct val="107000"/>
                        </a:lnSpc>
                      </a:pPr>
                      <a:r>
                        <a:rPr lang="nb-NO" sz="1400" b="1" kern="0" dirty="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4</a:t>
                      </a:r>
                      <a:endParaRPr lang="nb-NO" sz="11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15000"/>
                        </a:lnSpc>
                      </a:pPr>
                      <a:r>
                        <a:rPr lang="nb-NO" sz="1000" i="1" kern="0" dirty="0">
                          <a:effectLst/>
                          <a:latin typeface="Calibri Light" panose="020F0302020204030204" pitchFamily="34" charset="0"/>
                          <a:ea typeface="Cooper Black" panose="0208090404030B020404" pitchFamily="18" charset="0"/>
                          <a:cs typeface="Arial" panose="020B0604020202020204" pitchFamily="34" charset="0"/>
                        </a:rPr>
                        <a:t>Da Jesus sa at templet i Jerusalem kom til å legges i ruiner, og at han selv skulle bygge det opp igjen på tre dager, snakket Jesus om sin oppstandelse fra de døde.</a:t>
                      </a:r>
                      <a:endParaRPr lang="nb-NO" sz="10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dirty="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x</a:t>
                      </a:r>
                      <a:endParaRPr lang="nb-NO" sz="11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 </a:t>
                      </a:r>
                      <a:endParaRPr lang="nb-NO" sz="1100" kern="10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4154591"/>
                  </a:ext>
                </a:extLst>
              </a:tr>
              <a:tr h="341721">
                <a:tc>
                  <a:txBody>
                    <a:bodyPr/>
                    <a:lstStyle/>
                    <a:p>
                      <a:pPr algn="ctr">
                        <a:lnSpc>
                          <a:spcPct val="107000"/>
                        </a:lnSpc>
                      </a:pPr>
                      <a:r>
                        <a:rPr lang="nb-NO" sz="1400" b="1" kern="0" dirty="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5</a:t>
                      </a:r>
                      <a:endParaRPr lang="nb-NO" sz="11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15000"/>
                        </a:lnSpc>
                      </a:pPr>
                      <a:r>
                        <a:rPr lang="nb-NO" sz="1000" i="1" kern="0" dirty="0">
                          <a:effectLst/>
                          <a:latin typeface="Calibri Light" panose="020F0302020204030204" pitchFamily="34" charset="0"/>
                          <a:ea typeface="Comic Sans MS" panose="030F0702030302020204" pitchFamily="66" charset="0"/>
                          <a:cs typeface="Arial" panose="020B0604020202020204" pitchFamily="34" charset="0"/>
                        </a:rPr>
                        <a:t>Måltidet Jesus og disiplene hans feiret torsdag i Den stille uke var i utgangspunktet et utradisjonelt måltid blant jødene.</a:t>
                      </a:r>
                      <a:endParaRPr lang="nb-NO" sz="10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 </a:t>
                      </a:r>
                      <a:endParaRPr lang="nb-NO" sz="1100" kern="10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x</a:t>
                      </a:r>
                      <a:endParaRPr lang="nb-NO" sz="1100" kern="10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6387507"/>
                  </a:ext>
                </a:extLst>
              </a:tr>
              <a:tr h="341721">
                <a:tc>
                  <a:txBody>
                    <a:bodyPr/>
                    <a:lstStyle/>
                    <a:p>
                      <a:pPr algn="ctr">
                        <a:lnSpc>
                          <a:spcPct val="107000"/>
                        </a:lnSpc>
                      </a:pPr>
                      <a:r>
                        <a:rPr lang="nb-NO" sz="1400" b="1" kern="0" dirty="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6</a:t>
                      </a:r>
                      <a:endParaRPr lang="nb-NO" sz="11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15000"/>
                        </a:lnSpc>
                      </a:pPr>
                      <a:r>
                        <a:rPr lang="nb-NO" sz="1000" i="1" kern="0">
                          <a:effectLst/>
                          <a:latin typeface="Calibri Light" panose="020F0302020204030204" pitchFamily="34" charset="0"/>
                          <a:ea typeface="Cooper Black" panose="0208090404030B020404" pitchFamily="18" charset="0"/>
                          <a:cs typeface="Arial" panose="020B0604020202020204" pitchFamily="34" charset="0"/>
                        </a:rPr>
                        <a:t>Jesus avslørte at en av dem skulle forråde ham allerede da han vasket føttene til disiplene sine.</a:t>
                      </a:r>
                      <a:endParaRPr lang="nb-NO" sz="1000" kern="10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dirty="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x</a:t>
                      </a:r>
                      <a:endParaRPr lang="nb-NO" sz="11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 </a:t>
                      </a:r>
                      <a:endParaRPr lang="nb-NO" sz="1100" kern="10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135401"/>
                  </a:ext>
                </a:extLst>
              </a:tr>
              <a:tr h="257019">
                <a:tc>
                  <a:txBody>
                    <a:bodyPr/>
                    <a:lstStyle/>
                    <a:p>
                      <a:pPr algn="ctr">
                        <a:lnSpc>
                          <a:spcPct val="107000"/>
                        </a:lnSpc>
                      </a:pPr>
                      <a:r>
                        <a:rPr lang="nb-NO" sz="1400" b="1" kern="0" dirty="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7</a:t>
                      </a:r>
                      <a:endParaRPr lang="nb-NO" sz="11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15000"/>
                        </a:lnSpc>
                      </a:pPr>
                      <a:r>
                        <a:rPr lang="nb-NO" sz="1000" i="1" kern="0" dirty="0">
                          <a:effectLst/>
                          <a:latin typeface="Calibri Light" panose="020F0302020204030204" pitchFamily="34" charset="0"/>
                          <a:ea typeface="Comic Sans MS" panose="030F0702030302020204" pitchFamily="66" charset="0"/>
                          <a:cs typeface="Arial" panose="020B0604020202020204" pitchFamily="34" charset="0"/>
                        </a:rPr>
                        <a:t>Jesus ble først sent til Pontius Pilatus etter at han ble tatt til fange.</a:t>
                      </a:r>
                      <a:endParaRPr lang="nb-NO" sz="10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 </a:t>
                      </a:r>
                      <a:endParaRPr lang="nb-NO" sz="1100" kern="10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x</a:t>
                      </a:r>
                      <a:endParaRPr lang="nb-NO" sz="1100" kern="10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2292559"/>
                  </a:ext>
                </a:extLst>
              </a:tr>
              <a:tr h="257019">
                <a:tc>
                  <a:txBody>
                    <a:bodyPr/>
                    <a:lstStyle/>
                    <a:p>
                      <a:pPr algn="ctr">
                        <a:lnSpc>
                          <a:spcPct val="107000"/>
                        </a:lnSpc>
                      </a:pPr>
                      <a:r>
                        <a:rPr lang="nb-NO" sz="1400" b="1" kern="0" dirty="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8</a:t>
                      </a:r>
                      <a:endParaRPr lang="nb-NO" sz="11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15000"/>
                        </a:lnSpc>
                      </a:pPr>
                      <a:r>
                        <a:rPr lang="nb-NO" sz="1000" i="1" kern="0">
                          <a:effectLst/>
                          <a:latin typeface="Calibri Light" panose="020F0302020204030204" pitchFamily="34" charset="0"/>
                          <a:ea typeface="Comic Sans MS" panose="030F0702030302020204" pitchFamily="66" charset="0"/>
                          <a:cs typeface="Arial" panose="020B0604020202020204" pitchFamily="34" charset="0"/>
                        </a:rPr>
                        <a:t>Peter forrådte Jesus tre ganger før hanen gol.</a:t>
                      </a:r>
                      <a:endParaRPr lang="nb-NO" sz="1000" kern="10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 </a:t>
                      </a:r>
                      <a:endParaRPr lang="nb-NO" sz="1100" kern="10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x</a:t>
                      </a:r>
                      <a:endParaRPr lang="nb-NO" sz="1100" kern="10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7274704"/>
                  </a:ext>
                </a:extLst>
              </a:tr>
              <a:tr h="341721">
                <a:tc>
                  <a:txBody>
                    <a:bodyPr/>
                    <a:lstStyle/>
                    <a:p>
                      <a:pPr algn="ctr">
                        <a:lnSpc>
                          <a:spcPct val="107000"/>
                        </a:lnSpc>
                      </a:pPr>
                      <a:r>
                        <a:rPr lang="nb-NO" sz="1400" b="1" kern="0" dirty="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9</a:t>
                      </a:r>
                      <a:endParaRPr lang="nb-NO" sz="11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15000"/>
                        </a:lnSpc>
                      </a:pPr>
                      <a:r>
                        <a:rPr lang="nb-NO" sz="1000" i="1" kern="0" dirty="0">
                          <a:effectLst/>
                          <a:latin typeface="Calibri Light" panose="020F0302020204030204" pitchFamily="34" charset="0"/>
                          <a:ea typeface="Cooper Black" panose="0208090404030B020404" pitchFamily="18" charset="0"/>
                          <a:cs typeface="Arial" panose="020B0604020202020204" pitchFamily="34" charset="0"/>
                        </a:rPr>
                        <a:t>Til ypperstepresten svarte Jesus han var Guds sønn og at han snart skulle sitte ved Guds høyre hånd i himmelen.</a:t>
                      </a:r>
                      <a:endParaRPr lang="nb-NO" sz="10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dirty="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x</a:t>
                      </a:r>
                      <a:endParaRPr lang="nb-NO" sz="11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 </a:t>
                      </a:r>
                      <a:endParaRPr lang="nb-NO" sz="1100" kern="10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968307"/>
                  </a:ext>
                </a:extLst>
              </a:tr>
              <a:tr h="341721">
                <a:tc>
                  <a:txBody>
                    <a:bodyPr/>
                    <a:lstStyle/>
                    <a:p>
                      <a:pPr algn="ctr">
                        <a:lnSpc>
                          <a:spcPct val="107000"/>
                        </a:lnSpc>
                      </a:pPr>
                      <a:r>
                        <a:rPr lang="nb-NO" sz="1400" b="1" kern="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10</a:t>
                      </a:r>
                      <a:endParaRPr lang="nb-NO" sz="1100" kern="10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15000"/>
                        </a:lnSpc>
                      </a:pPr>
                      <a:r>
                        <a:rPr lang="nb-NO" sz="1000" i="1" kern="0" dirty="0">
                          <a:effectLst/>
                          <a:latin typeface="Calibri Light" panose="020F0302020204030204" pitchFamily="34" charset="0"/>
                          <a:ea typeface="Comic Sans MS" panose="030F0702030302020204" pitchFamily="66" charset="0"/>
                          <a:cs typeface="Arial" panose="020B0604020202020204" pitchFamily="34" charset="0"/>
                        </a:rPr>
                        <a:t>Jesus døde «ved den niende time» (Luk 23,44) som var klokken 21:00 på kvelden.</a:t>
                      </a:r>
                      <a:endParaRPr lang="nb-NO" sz="10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 </a:t>
                      </a:r>
                      <a:endParaRPr lang="nb-NO" sz="1100" kern="10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x</a:t>
                      </a:r>
                      <a:endParaRPr lang="nb-NO" sz="1100" kern="10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3165223"/>
                  </a:ext>
                </a:extLst>
              </a:tr>
              <a:tr h="257019">
                <a:tc>
                  <a:txBody>
                    <a:bodyPr/>
                    <a:lstStyle/>
                    <a:p>
                      <a:pPr algn="ctr">
                        <a:lnSpc>
                          <a:spcPct val="107000"/>
                        </a:lnSpc>
                      </a:pPr>
                      <a:r>
                        <a:rPr lang="nb-NO" sz="1400" b="1" kern="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11</a:t>
                      </a:r>
                      <a:endParaRPr lang="nb-NO" sz="1100" kern="10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15000"/>
                        </a:lnSpc>
                      </a:pPr>
                      <a:r>
                        <a:rPr lang="nb-NO" sz="1000" i="1" kern="0" dirty="0">
                          <a:solidFill>
                            <a:srgbClr val="222222"/>
                          </a:solidFill>
                          <a:effectLst/>
                          <a:latin typeface="Calibri Light" panose="020F0302020204030204" pitchFamily="34" charset="0"/>
                          <a:ea typeface="Calibri" panose="020F0502020204030204" pitchFamily="34" charset="0"/>
                          <a:cs typeface="Arial" panose="020B0604020202020204" pitchFamily="34" charset="0"/>
                        </a:rPr>
                        <a:t>Jesu lidelse og død er det største tegnet på kjærlighet som finnes.</a:t>
                      </a:r>
                      <a:endParaRPr lang="nb-NO" sz="10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x</a:t>
                      </a:r>
                      <a:endParaRPr lang="nb-NO" sz="1100" kern="10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dirty="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 </a:t>
                      </a:r>
                      <a:endParaRPr lang="nb-NO" sz="11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469311"/>
                  </a:ext>
                </a:extLst>
              </a:tr>
              <a:tr h="517747">
                <a:tc>
                  <a:txBody>
                    <a:bodyPr/>
                    <a:lstStyle/>
                    <a:p>
                      <a:pPr algn="ctr">
                        <a:lnSpc>
                          <a:spcPct val="107000"/>
                        </a:lnSpc>
                      </a:pPr>
                      <a:r>
                        <a:rPr lang="nb-NO" sz="1400" b="1" kern="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12</a:t>
                      </a:r>
                      <a:endParaRPr lang="nb-NO" sz="1100" kern="10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15000"/>
                        </a:lnSpc>
                      </a:pPr>
                      <a:r>
                        <a:rPr lang="nb-NO" sz="1000" i="1" kern="0" dirty="0">
                          <a:effectLst/>
                          <a:latin typeface="Calibri Light" panose="020F0302020204030204" pitchFamily="34" charset="0"/>
                          <a:ea typeface="Comic Sans MS" panose="030F0702030302020204" pitchFamily="66" charset="0"/>
                          <a:cs typeface="Arial" panose="020B0604020202020204" pitchFamily="34" charset="0"/>
                        </a:rPr>
                        <a:t>De jødiske religiøse lederne hadde følt seg truet av Jesus, fordi de var redde for at han var fra djevelen og ikke fra Gud, og at Jesus dermed ville villede det jødiske folk.</a:t>
                      </a:r>
                      <a:endParaRPr lang="nb-NO" sz="10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 </a:t>
                      </a:r>
                      <a:endParaRPr lang="nb-NO" sz="1100" kern="10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dirty="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x</a:t>
                      </a:r>
                      <a:endParaRPr lang="nb-NO" sz="11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8441251"/>
                  </a:ext>
                </a:extLst>
              </a:tr>
              <a:tr h="341721">
                <a:tc>
                  <a:txBody>
                    <a:bodyPr/>
                    <a:lstStyle/>
                    <a:p>
                      <a:pPr algn="ctr">
                        <a:lnSpc>
                          <a:spcPct val="107000"/>
                        </a:lnSpc>
                      </a:pPr>
                      <a:r>
                        <a:rPr lang="nb-NO" sz="1400" b="1" kern="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13</a:t>
                      </a:r>
                      <a:endParaRPr lang="nb-NO" sz="1100" kern="10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15000"/>
                        </a:lnSpc>
                      </a:pPr>
                      <a:r>
                        <a:rPr lang="nb-NO" sz="1000" i="1" kern="0" dirty="0">
                          <a:effectLst/>
                          <a:latin typeface="Calibri Light" panose="020F0302020204030204" pitchFamily="34" charset="0"/>
                          <a:ea typeface="Comic Sans MS" panose="030F0702030302020204" pitchFamily="66" charset="0"/>
                          <a:cs typeface="Arial" panose="020B0604020202020204" pitchFamily="34" charset="0"/>
                        </a:rPr>
                        <a:t>Pilatus bestemte at det skulle stå «Jesus fra Nasaret, jødenes konge» på graven til Jesus.</a:t>
                      </a:r>
                      <a:endParaRPr lang="nb-NO" sz="10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 </a:t>
                      </a:r>
                      <a:endParaRPr lang="nb-NO" sz="1100" kern="10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dirty="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x</a:t>
                      </a:r>
                      <a:endParaRPr lang="nb-NO" sz="11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0662297"/>
                  </a:ext>
                </a:extLst>
              </a:tr>
              <a:tr h="341721">
                <a:tc>
                  <a:txBody>
                    <a:bodyPr/>
                    <a:lstStyle/>
                    <a:p>
                      <a:pPr algn="ctr">
                        <a:lnSpc>
                          <a:spcPct val="107000"/>
                        </a:lnSpc>
                      </a:pPr>
                      <a:r>
                        <a:rPr lang="nb-NO" sz="1400" b="1" kern="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14</a:t>
                      </a:r>
                      <a:endParaRPr lang="nb-NO" sz="1100" kern="10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15000"/>
                        </a:lnSpc>
                      </a:pPr>
                      <a:r>
                        <a:rPr lang="nb-NO" sz="1000" i="1" kern="0" dirty="0">
                          <a:effectLst/>
                          <a:latin typeface="Calibri Light" panose="020F0302020204030204" pitchFamily="34" charset="0"/>
                          <a:ea typeface="Comic Sans MS" panose="030F0702030302020204" pitchFamily="66" charset="0"/>
                          <a:cs typeface="Arial" panose="020B0604020202020204" pitchFamily="34" charset="0"/>
                        </a:rPr>
                        <a:t>Det var noe kvinner som fant Jesus i graven etter at han hadde stått opp fra de døde.</a:t>
                      </a:r>
                      <a:endParaRPr lang="nb-NO" sz="10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 </a:t>
                      </a:r>
                      <a:endParaRPr lang="nb-NO" sz="1100" kern="10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dirty="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x</a:t>
                      </a:r>
                      <a:endParaRPr lang="nb-NO" sz="11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9506917"/>
                  </a:ext>
                </a:extLst>
              </a:tr>
              <a:tr h="341721">
                <a:tc>
                  <a:txBody>
                    <a:bodyPr/>
                    <a:lstStyle/>
                    <a:p>
                      <a:pPr algn="ctr">
                        <a:lnSpc>
                          <a:spcPct val="107000"/>
                        </a:lnSpc>
                      </a:pPr>
                      <a:r>
                        <a:rPr lang="nb-NO" sz="1400" b="1" kern="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15</a:t>
                      </a:r>
                      <a:endParaRPr lang="nb-NO" sz="1100" kern="10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15000"/>
                        </a:lnSpc>
                      </a:pPr>
                      <a:r>
                        <a:rPr lang="nb-NO" sz="1000" i="1" kern="0" dirty="0">
                          <a:effectLst/>
                          <a:latin typeface="Calibri Light" panose="020F0302020204030204" pitchFamily="34" charset="0"/>
                          <a:ea typeface="Comic Sans MS" panose="030F0702030302020204" pitchFamily="66" charset="0"/>
                          <a:cs typeface="Times New Roman" panose="02020603050405020304" pitchFamily="18" charset="0"/>
                        </a:rPr>
                        <a:t>Noen av Jesu venner treffer Jesus mens de er på vei til Emmaus, like etter at Jesus har stått opp. De kjenner ham først ikke igjen. </a:t>
                      </a:r>
                      <a:endParaRPr lang="nb-NO" sz="10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x</a:t>
                      </a:r>
                      <a:endParaRPr lang="nb-NO" sz="1100" kern="10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dirty="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 </a:t>
                      </a:r>
                      <a:endParaRPr lang="nb-NO" sz="11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125841"/>
                  </a:ext>
                </a:extLst>
              </a:tr>
              <a:tr h="341721">
                <a:tc>
                  <a:txBody>
                    <a:bodyPr/>
                    <a:lstStyle/>
                    <a:p>
                      <a:pPr algn="ctr">
                        <a:lnSpc>
                          <a:spcPct val="107000"/>
                        </a:lnSpc>
                      </a:pPr>
                      <a:r>
                        <a:rPr lang="nb-NO" sz="1400" b="1" kern="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16</a:t>
                      </a:r>
                      <a:endParaRPr lang="nb-NO" sz="1100" kern="10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15000"/>
                        </a:lnSpc>
                      </a:pPr>
                      <a:r>
                        <a:rPr lang="nb-NO" sz="1000" i="1" kern="0" dirty="0">
                          <a:effectLst/>
                          <a:latin typeface="Calibri Light" panose="020F0302020204030204" pitchFamily="34" charset="0"/>
                          <a:ea typeface="Comic Sans MS" panose="030F0702030302020204" pitchFamily="66" charset="0"/>
                          <a:cs typeface="Arial" panose="020B0604020202020204" pitchFamily="34" charset="0"/>
                        </a:rPr>
                        <a:t>Jesus forteller disiplene sine at de skal få de samme kreftene og evnene som gjorde at han kunne helbrede syke og gjøre under.</a:t>
                      </a:r>
                      <a:endParaRPr lang="nb-NO" sz="10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dirty="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x</a:t>
                      </a:r>
                      <a:endParaRPr lang="nb-NO" sz="11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dirty="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 </a:t>
                      </a:r>
                      <a:endParaRPr lang="nb-NO" sz="11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0388402"/>
                  </a:ext>
                </a:extLst>
              </a:tr>
              <a:tr h="341721">
                <a:tc>
                  <a:txBody>
                    <a:bodyPr/>
                    <a:lstStyle/>
                    <a:p>
                      <a:pPr algn="ctr">
                        <a:lnSpc>
                          <a:spcPct val="107000"/>
                        </a:lnSpc>
                      </a:pPr>
                      <a:r>
                        <a:rPr lang="nb-NO" sz="1400" b="1" kern="0" dirty="0">
                          <a:solidFill>
                            <a:srgbClr val="000000"/>
                          </a:solidFill>
                          <a:effectLst/>
                          <a:latin typeface="Cooper Black" panose="0208090404030B020404" pitchFamily="18" charset="0"/>
                          <a:ea typeface="Cooper Black" panose="0208090404030B020404" pitchFamily="18" charset="0"/>
                          <a:cs typeface="Cooper Black" panose="0208090404030B020404" pitchFamily="18" charset="0"/>
                        </a:rPr>
                        <a:t>17</a:t>
                      </a:r>
                      <a:endParaRPr lang="nb-NO" sz="11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15000"/>
                        </a:lnSpc>
                      </a:pPr>
                      <a:r>
                        <a:rPr lang="nb-NO" sz="1000" i="1" kern="0" dirty="0">
                          <a:effectLst/>
                          <a:latin typeface="Calibri Light" panose="020F0302020204030204" pitchFamily="34" charset="0"/>
                          <a:ea typeface="Comic Sans MS" panose="030F0702030302020204" pitchFamily="66" charset="0"/>
                          <a:cs typeface="Arial" panose="020B0604020202020204" pitchFamily="34" charset="0"/>
                        </a:rPr>
                        <a:t>Denne kraften, og evnen til å spre Guds ord til alle mennesker, får disiplene på Kristi himmelfartsdag.</a:t>
                      </a:r>
                      <a:endParaRPr lang="nb-NO" sz="10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 </a:t>
                      </a:r>
                      <a:endParaRPr lang="nb-NO" sz="1100" kern="10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nb-NO" sz="1600" b="1" kern="0" dirty="0">
                          <a:solidFill>
                            <a:srgbClr val="C00000"/>
                          </a:solidFill>
                          <a:effectLst/>
                          <a:latin typeface="Cooper Black" panose="0208090404030B020404" pitchFamily="18" charset="0"/>
                          <a:ea typeface="Cooper Black" panose="0208090404030B020404" pitchFamily="18" charset="0"/>
                          <a:cs typeface="Cooper Black" panose="0208090404030B020404" pitchFamily="18" charset="0"/>
                        </a:rPr>
                        <a:t>x</a:t>
                      </a:r>
                      <a:endParaRPr lang="nb-NO" sz="1100" kern="100" dirty="0">
                        <a:effectLst/>
                        <a:latin typeface="Calibri" panose="020F0502020204030204" pitchFamily="34" charset="0"/>
                        <a:ea typeface="Calibri" panose="020F0502020204030204" pitchFamily="34" charset="0"/>
                        <a:cs typeface="Arial" panose="020B0604020202020204" pitchFamily="34" charset="0"/>
                      </a:endParaRPr>
                    </a:p>
                  </a:txBody>
                  <a:tcPr marL="28276" marR="28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32196"/>
                  </a:ext>
                </a:extLst>
              </a:tr>
            </a:tbl>
          </a:graphicData>
        </a:graphic>
      </p:graphicFrame>
    </p:spTree>
    <p:extLst>
      <p:ext uri="{BB962C8B-B14F-4D97-AF65-F5344CB8AC3E}">
        <p14:creationId xmlns:p14="http://schemas.microsoft.com/office/powerpoint/2010/main" val="3269142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326474-F456-1DE6-B662-1486CF6035BC}"/>
              </a:ext>
            </a:extLst>
          </p:cNvPr>
          <p:cNvSpPr>
            <a:spLocks noGrp="1"/>
          </p:cNvSpPr>
          <p:nvPr>
            <p:ph type="title"/>
          </p:nvPr>
        </p:nvSpPr>
        <p:spPr>
          <a:xfrm>
            <a:off x="2239347" y="578498"/>
            <a:ext cx="8780106" cy="1520889"/>
          </a:xfrm>
        </p:spPr>
        <p:txBody>
          <a:bodyPr>
            <a:normAutofit fontScale="90000"/>
          </a:bodyPr>
          <a:lstStyle/>
          <a:p>
            <a:pPr>
              <a:lnSpc>
                <a:spcPct val="107000"/>
              </a:lnSpc>
            </a:pPr>
            <a:r>
              <a:rPr lang="nb-NO" b="1" kern="100" dirty="0">
                <a:effectLst/>
                <a:latin typeface="Calibri Light" panose="020F0302020204030204" pitchFamily="34" charset="0"/>
                <a:ea typeface="Calibri" panose="020F0502020204030204" pitchFamily="34" charset="0"/>
                <a:cs typeface="Arial" panose="020B0604020202020204" pitchFamily="34" charset="0"/>
              </a:rPr>
              <a:t>Forklaringer til quiz-fasiten</a:t>
            </a:r>
            <a:br>
              <a:rPr lang="nb-NO" b="1" kern="100" dirty="0">
                <a:effectLst/>
                <a:latin typeface="Calibri" panose="020F0502020204030204" pitchFamily="34" charset="0"/>
                <a:ea typeface="Calibri" panose="020F0502020204030204" pitchFamily="34" charset="0"/>
                <a:cs typeface="Arial" panose="020B0604020202020204" pitchFamily="34" charset="0"/>
              </a:rPr>
            </a:br>
            <a:r>
              <a:rPr lang="nb-NO" sz="2700" b="1" kern="100" dirty="0">
                <a:effectLst/>
                <a:latin typeface="Calibri Light" panose="020F0302020204030204" pitchFamily="34" charset="0"/>
                <a:ea typeface="Calibri" panose="020F0502020204030204" pitchFamily="34" charset="0"/>
                <a:cs typeface="Arial" panose="020B0604020202020204" pitchFamily="34" charset="0"/>
              </a:rPr>
              <a:t>Hvis dere nå har gjennomgått fasiten, kan det være dere lurer på om fasiten er feil et par steder. Dette er fordi det blant annet er en del lurepåstander. Her kommer en kort forklaring til hver av påstandene:</a:t>
            </a:r>
            <a:br>
              <a:rPr lang="nb-NO" sz="1800" kern="100" dirty="0">
                <a:effectLst/>
                <a:latin typeface="Calibri" panose="020F0502020204030204" pitchFamily="34" charset="0"/>
                <a:ea typeface="Calibri" panose="020F0502020204030204" pitchFamily="34" charset="0"/>
                <a:cs typeface="Arial" panose="020B0604020202020204" pitchFamily="34" charset="0"/>
              </a:rPr>
            </a:br>
            <a:endParaRPr lang="nb-NO" dirty="0"/>
          </a:p>
        </p:txBody>
      </p:sp>
      <p:sp>
        <p:nvSpPr>
          <p:cNvPr id="3" name="Plassholder for innhold 2">
            <a:extLst>
              <a:ext uri="{FF2B5EF4-FFF2-40B4-BE49-F238E27FC236}">
                <a16:creationId xmlns:a16="http://schemas.microsoft.com/office/drawing/2014/main" id="{473BE79F-6B74-346F-3586-2266C998D1F3}"/>
              </a:ext>
            </a:extLst>
          </p:cNvPr>
          <p:cNvSpPr>
            <a:spLocks noGrp="1"/>
          </p:cNvSpPr>
          <p:nvPr>
            <p:ph idx="1"/>
          </p:nvPr>
        </p:nvSpPr>
        <p:spPr>
          <a:xfrm>
            <a:off x="914399" y="2559171"/>
            <a:ext cx="10363200" cy="1163743"/>
          </a:xfrm>
        </p:spPr>
        <p:txBody>
          <a:bodyPr>
            <a:normAutofit fontScale="92500"/>
          </a:bodyPr>
          <a:lstStyle/>
          <a:p>
            <a:pPr marL="0" indent="0">
              <a:lnSpc>
                <a:spcPct val="150000"/>
              </a:lnSpc>
              <a:buNone/>
            </a:pPr>
            <a:r>
              <a:rPr lang="nb-NO" sz="1800" b="1" kern="100" dirty="0">
                <a:effectLst/>
                <a:latin typeface="Calibri Light" panose="020F0302020204030204" pitchFamily="34" charset="0"/>
                <a:ea typeface="Calibri" panose="020F0502020204030204" pitchFamily="34" charset="0"/>
                <a:cs typeface="Arial" panose="020B0604020202020204" pitchFamily="34" charset="0"/>
              </a:rPr>
              <a:t>1 – </a:t>
            </a:r>
            <a:r>
              <a:rPr lang="nb-NO" sz="1800" kern="100" dirty="0">
                <a:effectLst/>
                <a:latin typeface="Calibri Light" panose="020F0302020204030204" pitchFamily="34" charset="0"/>
                <a:ea typeface="Calibri" panose="020F0502020204030204" pitchFamily="34" charset="0"/>
                <a:cs typeface="Arial" panose="020B0604020202020204" pitchFamily="34" charset="0"/>
              </a:rPr>
              <a:t>Det stille uke er tiden fra Palmesøndag (når Jesus rir inn i Jerusalem) til påskeaften (natten/tidspunktet da) Jesus sto opp fra de døde. Påsken begynner først etter at Jesus sto opp fra de døde, og varer i 50 dager (se punkt 17).</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b-NO" dirty="0"/>
          </a:p>
        </p:txBody>
      </p:sp>
      <p:sp>
        <p:nvSpPr>
          <p:cNvPr id="4" name="TekstSylinder 3">
            <a:extLst>
              <a:ext uri="{FF2B5EF4-FFF2-40B4-BE49-F238E27FC236}">
                <a16:creationId xmlns:a16="http://schemas.microsoft.com/office/drawing/2014/main" id="{118C320D-3F8D-99E8-91E5-A9BBA70F7CA1}"/>
              </a:ext>
            </a:extLst>
          </p:cNvPr>
          <p:cNvSpPr txBox="1"/>
          <p:nvPr/>
        </p:nvSpPr>
        <p:spPr>
          <a:xfrm>
            <a:off x="914399" y="3940102"/>
            <a:ext cx="10363200" cy="1711366"/>
          </a:xfrm>
          <a:prstGeom prst="rect">
            <a:avLst/>
          </a:prstGeom>
          <a:noFill/>
        </p:spPr>
        <p:txBody>
          <a:bodyPr wrap="square" rtlCol="0">
            <a:spAutoFit/>
          </a:bodyPr>
          <a:lstStyle/>
          <a:p>
            <a:pPr>
              <a:lnSpc>
                <a:spcPct val="150000"/>
              </a:lnSpc>
            </a:pPr>
            <a:r>
              <a:rPr lang="nb-NO" sz="1800" b="1" kern="100" dirty="0">
                <a:effectLst/>
                <a:latin typeface="Calibri Light" panose="020F0302020204030204" pitchFamily="34" charset="0"/>
                <a:ea typeface="Calibri" panose="020F0502020204030204" pitchFamily="34" charset="0"/>
                <a:cs typeface="Arial" panose="020B0604020202020204" pitchFamily="34" charset="0"/>
              </a:rPr>
              <a:t>2 – </a:t>
            </a:r>
            <a:r>
              <a:rPr lang="nb-NO" sz="1800" kern="100" dirty="0">
                <a:effectLst/>
                <a:latin typeface="Calibri Light" panose="020F0302020204030204" pitchFamily="34" charset="0"/>
                <a:ea typeface="Calibri" panose="020F0502020204030204" pitchFamily="34" charset="0"/>
                <a:cs typeface="Arial" panose="020B0604020202020204" pitchFamily="34" charset="0"/>
              </a:rPr>
              <a:t>Jødene regnet med at det Gudsrike Jesus kom med skulle være noe de ville oppleve mens de levde på jorden. Jesu rike var «ikke av denne verden», som han selv svarte til Pilatus, da Pilatus spurte om han var konge. Jesus skulle frigjøre menneskene fra ondskap og synd slik at de (vi) kunne komme til Guds evige rike etter at vi dør.</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62643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3BD4D59-1201-2599-27ED-9474E12493A7}"/>
              </a:ext>
            </a:extLst>
          </p:cNvPr>
          <p:cNvSpPr>
            <a:spLocks noGrp="1"/>
          </p:cNvSpPr>
          <p:nvPr>
            <p:ph idx="1"/>
          </p:nvPr>
        </p:nvSpPr>
        <p:spPr>
          <a:xfrm>
            <a:off x="2388637" y="245179"/>
            <a:ext cx="9405258" cy="6174282"/>
          </a:xfrm>
        </p:spPr>
        <p:txBody>
          <a:bodyPr>
            <a:normAutofit fontScale="32500" lnSpcReduction="20000"/>
          </a:bodyPr>
          <a:lstStyle/>
          <a:p>
            <a:pPr marL="0" indent="0">
              <a:lnSpc>
                <a:spcPct val="170000"/>
              </a:lnSpc>
              <a:buNone/>
            </a:pPr>
            <a:r>
              <a:rPr lang="nb-NO" sz="5500" b="1" kern="100" dirty="0">
                <a:effectLst/>
                <a:latin typeface="Calibri Light" panose="020F0302020204030204" pitchFamily="34" charset="0"/>
                <a:ea typeface="Calibri" panose="020F0502020204030204" pitchFamily="34" charset="0"/>
                <a:cs typeface="Arial" panose="020B0604020202020204" pitchFamily="34" charset="0"/>
              </a:rPr>
              <a:t>3 –</a:t>
            </a:r>
            <a:r>
              <a:rPr lang="nb-NO" sz="5500" kern="100" dirty="0">
                <a:effectLst/>
                <a:latin typeface="Calibri Light" panose="020F0302020204030204" pitchFamily="34" charset="0"/>
                <a:ea typeface="Calibri" panose="020F0502020204030204" pitchFamily="34" charset="0"/>
                <a:cs typeface="Arial" panose="020B0604020202020204" pitchFamily="34" charset="0"/>
              </a:rPr>
              <a:t> Dette stemmer. Det var to grunner til at Jesus gjorde dette. For det første var Jesus sint fordi plassen foran Guds hus (altså tempelplassen) lignet mer på en markedsplass og ikke en bønnens plass, slik den burde være. Jesus skjelte ut de jødiske religiøse lederne som tillot dette, og kalte dem for en gjeng opprørere. Dette leder rett inn i den andre grunnen: Jesus trengte å få de jødiske lederne til å hate ham såpass mye at de var villige til å arrestere ham og å be romerne om å få ham henrettet. Jesus visste at det han gjorde på tempelplassen i begynnelsen av det vi nå kaller «Den stille uke», ville sette hele denne prosessen i sving. Dette var jo det aller viktigste som skulle skje med Jesus: At han skulle dø for så å overvinne døden.</a:t>
            </a:r>
            <a:endParaRPr lang="nb-NO" sz="55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70000"/>
              </a:lnSpc>
              <a:buNone/>
            </a:pPr>
            <a:endParaRPr lang="nb-NO" sz="55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70000"/>
              </a:lnSpc>
              <a:buNone/>
            </a:pPr>
            <a:r>
              <a:rPr lang="nb-NO" sz="5500" kern="100" dirty="0">
                <a:effectLst/>
                <a:latin typeface="Calibri Light" panose="020F0302020204030204" pitchFamily="34" charset="0"/>
                <a:ea typeface="Calibri" panose="020F0502020204030204" pitchFamily="34" charset="0"/>
                <a:cs typeface="Arial" panose="020B0604020202020204" pitchFamily="34" charset="0"/>
              </a:rPr>
              <a:t>Her kan vi kanskje legge til årsaken til hvorfor vi kaller dette for «Den stille uke» på norsk. Dette er jo en tid da vi forbereder oss på det grufulle som skal skje med Jesus, og en gammel tradisjon er at det da blant annet ikke ringes med kirkeklokker. Da blir det forholdsvis stille. På andre språk har uken fått andre navn. På engelsk heter den «</a:t>
            </a:r>
            <a:r>
              <a:rPr lang="nb-NO" sz="5500" kern="100" dirty="0" err="1">
                <a:effectLst/>
                <a:latin typeface="Calibri Light" panose="020F0302020204030204" pitchFamily="34" charset="0"/>
                <a:ea typeface="Calibri" panose="020F0502020204030204" pitchFamily="34" charset="0"/>
                <a:cs typeface="Arial" panose="020B0604020202020204" pitchFamily="34" charset="0"/>
              </a:rPr>
              <a:t>Holy</a:t>
            </a:r>
            <a:r>
              <a:rPr lang="nb-NO" sz="5500" kern="100" dirty="0">
                <a:effectLst/>
                <a:latin typeface="Calibri Light" panose="020F0302020204030204" pitchFamily="34" charset="0"/>
                <a:ea typeface="Calibri" panose="020F0502020204030204" pitchFamily="34" charset="0"/>
                <a:cs typeface="Arial" panose="020B0604020202020204" pitchFamily="34" charset="0"/>
              </a:rPr>
              <a:t> </a:t>
            </a:r>
            <a:r>
              <a:rPr lang="nb-NO" sz="5500" kern="100" dirty="0" err="1">
                <a:effectLst/>
                <a:latin typeface="Calibri Light" panose="020F0302020204030204" pitchFamily="34" charset="0"/>
                <a:ea typeface="Calibri" panose="020F0502020204030204" pitchFamily="34" charset="0"/>
                <a:cs typeface="Arial" panose="020B0604020202020204" pitchFamily="34" charset="0"/>
              </a:rPr>
              <a:t>Week</a:t>
            </a:r>
            <a:r>
              <a:rPr lang="nb-NO" sz="5500" kern="100" dirty="0">
                <a:effectLst/>
                <a:latin typeface="Calibri Light" panose="020F0302020204030204" pitchFamily="34" charset="0"/>
                <a:ea typeface="Calibri" panose="020F0502020204030204" pitchFamily="34" charset="0"/>
                <a:cs typeface="Arial" panose="020B0604020202020204" pitchFamily="34" charset="0"/>
              </a:rPr>
              <a:t>», altså </a:t>
            </a:r>
            <a:r>
              <a:rPr lang="nb-NO" sz="5500" i="1" kern="100" dirty="0">
                <a:effectLst/>
                <a:latin typeface="Calibri Light" panose="020F0302020204030204" pitchFamily="34" charset="0"/>
                <a:ea typeface="Calibri" panose="020F0502020204030204" pitchFamily="34" charset="0"/>
                <a:cs typeface="Arial" panose="020B0604020202020204" pitchFamily="34" charset="0"/>
              </a:rPr>
              <a:t>den hellige uke</a:t>
            </a:r>
            <a:r>
              <a:rPr lang="nb-NO" sz="5500" kern="100" dirty="0">
                <a:effectLst/>
                <a:latin typeface="Calibri Light" panose="020F0302020204030204" pitchFamily="34" charset="0"/>
                <a:ea typeface="Calibri" panose="020F0502020204030204" pitchFamily="34" charset="0"/>
                <a:cs typeface="Arial" panose="020B0604020202020204" pitchFamily="34" charset="0"/>
              </a:rPr>
              <a:t>, på tysk «</a:t>
            </a:r>
            <a:r>
              <a:rPr lang="nb-NO" sz="5500" kern="100" dirty="0" err="1">
                <a:effectLst/>
                <a:latin typeface="Calibri Light" panose="020F0302020204030204" pitchFamily="34" charset="0"/>
                <a:ea typeface="Calibri" panose="020F0502020204030204" pitchFamily="34" charset="0"/>
                <a:cs typeface="Arial" panose="020B0604020202020204" pitchFamily="34" charset="0"/>
              </a:rPr>
              <a:t>Karwoche</a:t>
            </a:r>
            <a:r>
              <a:rPr lang="nb-NO" sz="5500" kern="100" dirty="0">
                <a:effectLst/>
                <a:latin typeface="Calibri Light" panose="020F0302020204030204" pitchFamily="34" charset="0"/>
                <a:ea typeface="Calibri" panose="020F0502020204030204" pitchFamily="34" charset="0"/>
                <a:cs typeface="Arial" panose="020B0604020202020204" pitchFamily="34" charset="0"/>
              </a:rPr>
              <a:t>» som oversettes til </a:t>
            </a:r>
            <a:r>
              <a:rPr lang="nb-NO" sz="5500" i="1" kern="100" dirty="0">
                <a:effectLst/>
                <a:latin typeface="Calibri Light" panose="020F0302020204030204" pitchFamily="34" charset="0"/>
                <a:ea typeface="Calibri" panose="020F0502020204030204" pitchFamily="34" charset="0"/>
                <a:cs typeface="Arial" panose="020B0604020202020204" pitchFamily="34" charset="0"/>
              </a:rPr>
              <a:t>sørgeuken</a:t>
            </a:r>
            <a:r>
              <a:rPr lang="nb-NO" sz="5500" kern="100" dirty="0">
                <a:effectLst/>
                <a:latin typeface="Calibri Light" panose="020F0302020204030204" pitchFamily="34" charset="0"/>
                <a:ea typeface="Calibri" panose="020F0502020204030204" pitchFamily="34" charset="0"/>
                <a:cs typeface="Arial" panose="020B0604020202020204" pitchFamily="34" charset="0"/>
              </a:rPr>
              <a:t> (</a:t>
            </a:r>
            <a:r>
              <a:rPr lang="nb-NO" sz="5500" u="sng" kern="100"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2"/>
              </a:rPr>
              <a:t>den stille uke – Store norske leksikon (snl.no)</a:t>
            </a:r>
            <a:r>
              <a:rPr lang="nb-NO" sz="5500" kern="100" dirty="0">
                <a:effectLst/>
                <a:latin typeface="Calibri" panose="020F0502020204030204" pitchFamily="34" charset="0"/>
                <a:ea typeface="Calibri" panose="020F0502020204030204" pitchFamily="34" charset="0"/>
                <a:cs typeface="Arial" panose="020B0604020202020204" pitchFamily="34" charset="0"/>
              </a:rPr>
              <a:t>). </a:t>
            </a:r>
          </a:p>
          <a:p>
            <a:pPr marL="0" indent="0">
              <a:buNone/>
            </a:pPr>
            <a:endParaRPr lang="nb-NO" dirty="0"/>
          </a:p>
        </p:txBody>
      </p:sp>
    </p:spTree>
    <p:extLst>
      <p:ext uri="{BB962C8B-B14F-4D97-AF65-F5344CB8AC3E}">
        <p14:creationId xmlns:p14="http://schemas.microsoft.com/office/powerpoint/2010/main" val="3150737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C53F799A-4368-1F98-7D8F-9EB7B2FE5B30}"/>
              </a:ext>
            </a:extLst>
          </p:cNvPr>
          <p:cNvSpPr>
            <a:spLocks noGrp="1"/>
          </p:cNvSpPr>
          <p:nvPr>
            <p:ph idx="1"/>
          </p:nvPr>
        </p:nvSpPr>
        <p:spPr>
          <a:xfrm>
            <a:off x="2323322" y="181947"/>
            <a:ext cx="9582539" cy="6494106"/>
          </a:xfrm>
        </p:spPr>
        <p:txBody>
          <a:bodyPr>
            <a:normAutofit fontScale="92500"/>
          </a:bodyPr>
          <a:lstStyle/>
          <a:p>
            <a:pPr marL="0" indent="0">
              <a:lnSpc>
                <a:spcPct val="150000"/>
              </a:lnSpc>
              <a:buNone/>
            </a:pPr>
            <a:r>
              <a:rPr lang="nb-NO" sz="1800" b="1" kern="100" dirty="0">
                <a:effectLst/>
                <a:latin typeface="Calibri Light" panose="020F0302020204030204" pitchFamily="34" charset="0"/>
                <a:ea typeface="Calibri" panose="020F0502020204030204" pitchFamily="34" charset="0"/>
                <a:cs typeface="Arial" panose="020B0604020202020204" pitchFamily="34" charset="0"/>
              </a:rPr>
              <a:t>4 – </a:t>
            </a:r>
            <a:r>
              <a:rPr lang="nb-NO" sz="1800" kern="100" dirty="0">
                <a:effectLst/>
                <a:latin typeface="Calibri Light" panose="020F0302020204030204" pitchFamily="34" charset="0"/>
                <a:ea typeface="Calibri" panose="020F0502020204030204" pitchFamily="34" charset="0"/>
                <a:cs typeface="Arial" panose="020B0604020202020204" pitchFamily="34" charset="0"/>
              </a:rPr>
              <a:t>Ta en titt på det som står i Johannes 2,19 (litt før og en del av det som kommer etter dette): </a:t>
            </a:r>
            <a:r>
              <a:rPr lang="nb-NO" sz="1800" u="sng" kern="100"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2"/>
              </a:rPr>
              <a:t>Bibelselskapet | Nettbibelen</a:t>
            </a:r>
            <a:r>
              <a:rPr lang="nb-NO" sz="1800" kern="100" dirty="0">
                <a:effectLst/>
                <a:latin typeface="Calibri Light" panose="020F0302020204030204" pitchFamily="34" charset="0"/>
                <a:ea typeface="Calibri" panose="020F0502020204030204" pitchFamily="34" charset="0"/>
                <a:cs typeface="Arial" panose="020B0604020202020204" pitchFamily="34" charset="0"/>
              </a:rPr>
              <a:t>. Jesus snakker ikke om tempelbygningen, men om hva den representerer, og om hva som skal erstatte templet. For jødene var templet nemlig det aller helligste, det stedet der pakten med Gud (de 10 bud) ble oppbevart. Der var Gud til stede. Jesus forteller dem med dette at han er den nye pakten med Gud. De som vil nå frem til Gud, må gå «gjennom» Jesus. Dette betyr at de om tro på det Jesus sier, at Jesus er Guds sønn, og at Jesus er veien som leder dem til Gud. På denne måten møter menneskene Gud når de følger Jesus, De vil med andre ord ikke lenger ha behov for å møte Gud inne templet. </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50000"/>
              </a:lnSpc>
              <a:buNone/>
            </a:pPr>
            <a:r>
              <a:rPr lang="nb-NO" sz="1800" kern="100" dirty="0">
                <a:effectLst/>
                <a:latin typeface="Calibri Light" panose="020F0302020204030204" pitchFamily="34" charset="0"/>
                <a:ea typeface="Calibri" panose="020F0502020204030204" pitchFamily="34" charset="0"/>
                <a:cs typeface="Arial" panose="020B0604020202020204" pitchFamily="34" charset="0"/>
              </a:rPr>
              <a:t> Det som var helt crazy med tanke på akkurat det Jesus sa her, var at tempelet faktis ble ødelagt av romerne 70 år etter at Jesus ble født. </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50000"/>
              </a:lnSpc>
              <a:buNone/>
            </a:pPr>
            <a:endParaRPr lang="nb-NO" dirty="0"/>
          </a:p>
          <a:p>
            <a:pPr marL="0" indent="0">
              <a:lnSpc>
                <a:spcPct val="150000"/>
              </a:lnSpc>
              <a:buNone/>
            </a:pPr>
            <a:r>
              <a:rPr lang="nb-NO" sz="1800" b="1" kern="100" dirty="0">
                <a:effectLst/>
                <a:latin typeface="Calibri Light" panose="020F0302020204030204" pitchFamily="34" charset="0"/>
                <a:ea typeface="Calibri" panose="020F0502020204030204" pitchFamily="34" charset="0"/>
                <a:cs typeface="Arial" panose="020B0604020202020204" pitchFamily="34" charset="0"/>
              </a:rPr>
              <a:t>5 – </a:t>
            </a:r>
            <a:r>
              <a:rPr lang="nb-NO" sz="1800" kern="100" dirty="0">
                <a:effectLst/>
                <a:latin typeface="Calibri Light" panose="020F0302020204030204" pitchFamily="34" charset="0"/>
                <a:ea typeface="Calibri" panose="020F0502020204030204" pitchFamily="34" charset="0"/>
                <a:cs typeface="Arial" panose="020B0604020202020204" pitchFamily="34" charset="0"/>
              </a:rPr>
              <a:t>Jødene feiret alltid et stort og viktig måltid i påsken til minne om sine forfedres flukt fra Egypt etter at flere generasjoner hadde opplevd å leve i fangenskap under flere faraoer. Måltidet Jesus feiret var dermed i </a:t>
            </a:r>
            <a:r>
              <a:rPr lang="nb-NO" sz="1800" kern="100" dirty="0" err="1">
                <a:effectLst/>
                <a:latin typeface="Calibri Light" panose="020F0302020204030204" pitchFamily="34" charset="0"/>
                <a:ea typeface="Calibri" panose="020F0502020204030204" pitchFamily="34" charset="0"/>
                <a:cs typeface="Arial" panose="020B0604020202020204" pitchFamily="34" charset="0"/>
              </a:rPr>
              <a:t>utgangspuktet</a:t>
            </a:r>
            <a:r>
              <a:rPr lang="nb-NO" sz="1800" kern="100" dirty="0">
                <a:effectLst/>
                <a:latin typeface="Calibri Light" panose="020F0302020204030204" pitchFamily="34" charset="0"/>
                <a:ea typeface="Calibri" panose="020F0502020204030204" pitchFamily="34" charset="0"/>
                <a:cs typeface="Arial" panose="020B0604020202020204" pitchFamily="34" charset="0"/>
              </a:rPr>
              <a:t> et tradisjonelt jødisk høytidsmåltid. Jesus var jo selv </a:t>
            </a:r>
            <a:r>
              <a:rPr lang="nb-NO" sz="1800" kern="100" dirty="0" err="1">
                <a:effectLst/>
                <a:latin typeface="Calibri Light" panose="020F0302020204030204" pitchFamily="34" charset="0"/>
                <a:ea typeface="Calibri" panose="020F0502020204030204" pitchFamily="34" charset="0"/>
                <a:cs typeface="Arial" panose="020B0604020202020204" pitchFamily="34" charset="0"/>
              </a:rPr>
              <a:t>Jode</a:t>
            </a:r>
            <a:r>
              <a:rPr lang="nb-NO" sz="1800" kern="100" dirty="0">
                <a:effectLst/>
                <a:latin typeface="Calibri Light" panose="020F0302020204030204" pitchFamily="34" charset="0"/>
                <a:ea typeface="Calibri" panose="020F0502020204030204" pitchFamily="34" charset="0"/>
                <a:cs typeface="Arial" panose="020B0604020202020204" pitchFamily="34" charset="0"/>
              </a:rPr>
              <a:t>. Det som gjorde hendelsen på Skjærtorsdag så spesiell, var måten Jesus feiret dette måltidet på. Han gjorde selve feiringen til noe helt nytt ved å innstifte nattverden på akkurat denne dagen. </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b-NO" dirty="0"/>
          </a:p>
        </p:txBody>
      </p:sp>
    </p:spTree>
    <p:extLst>
      <p:ext uri="{BB962C8B-B14F-4D97-AF65-F5344CB8AC3E}">
        <p14:creationId xmlns:p14="http://schemas.microsoft.com/office/powerpoint/2010/main" val="1792687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B5A7B15-C500-C004-C068-A426E0ED63A5}"/>
              </a:ext>
            </a:extLst>
          </p:cNvPr>
          <p:cNvSpPr>
            <a:spLocks noGrp="1"/>
          </p:cNvSpPr>
          <p:nvPr>
            <p:ph idx="1"/>
          </p:nvPr>
        </p:nvSpPr>
        <p:spPr>
          <a:xfrm>
            <a:off x="2360645" y="354563"/>
            <a:ext cx="9423919" cy="6372807"/>
          </a:xfrm>
        </p:spPr>
        <p:txBody>
          <a:bodyPr>
            <a:normAutofit lnSpcReduction="10000"/>
          </a:bodyPr>
          <a:lstStyle/>
          <a:p>
            <a:pPr marL="0" indent="0">
              <a:lnSpc>
                <a:spcPct val="150000"/>
              </a:lnSpc>
              <a:buNone/>
            </a:pPr>
            <a:r>
              <a:rPr lang="nb-NO" sz="1800" kern="100" dirty="0">
                <a:effectLst/>
                <a:latin typeface="Calibri Light" panose="020F0302020204030204" pitchFamily="34" charset="0"/>
                <a:ea typeface="Calibri" panose="020F0502020204030204" pitchFamily="34" charset="0"/>
                <a:cs typeface="Arial" panose="020B0604020202020204" pitchFamily="34" charset="0"/>
              </a:rPr>
              <a:t>Kanskje kjenner dere til historien om jødenes flukt fra Egypt-? Noe dere i hvert fall kjenner til nå er historien om de 10 bud. Moses var den som fikk de 10 bud, og det var nettopp ham som hadde fått oppdraget fra Gud om å lede jodene fra fangenskapet hos Farao i Egypt til frihet i sitt eget land, Kanaans land. Det var på denne frigjøringsvandringen at Gud ga Moses de 10 bud. Det skjede utrolig mye på denne vandringen, men det hele startet med at jødene spiste et lam de hadde fått beskjed om å slakte. Dette var mens de fremdeles bodde i Egypt. Så skulle de smøre lammets blod over sine dørstokker slik at Gud ikke skulle straffe dem slik han skulle straffe de egyptiske familiene. </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50000"/>
              </a:lnSpc>
              <a:buNone/>
            </a:pP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50000"/>
              </a:lnSpc>
              <a:buNone/>
            </a:pPr>
            <a:r>
              <a:rPr lang="nb-NO" sz="1800" kern="100" dirty="0">
                <a:effectLst/>
                <a:latin typeface="Calibri Light" panose="020F0302020204030204" pitchFamily="34" charset="0"/>
                <a:ea typeface="Calibri" panose="020F0502020204030204" pitchFamily="34" charset="0"/>
                <a:cs typeface="Arial" panose="020B0604020202020204" pitchFamily="34" charset="0"/>
              </a:rPr>
              <a:t>Hvis du har lest eller hørt litt om Moses, så har du kanskje hørt om hvor vanskelig det var for Moses å overtale Farao til å gi israelittene sin frihet slik at de kunne forlate Egypt og vende tilbake til sitt eget land. Fara hadde først sagt ja til dette, men så nektet han. Det første til at Gud sendte 10 landeplager over egypterne, og den aller verste av disse var da Gud drepte den førstefødte sønnen i alle de egyptiske familiene. Ettersom alle de jødiske husene hadde smurt et lams blod over dørstolpen, gikk ikke Guds engler inn og drepte noen i disse husene. Det var med andre ord blodet fra et lam som reddet livet til israelittene. </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b-NO" dirty="0"/>
          </a:p>
        </p:txBody>
      </p:sp>
    </p:spTree>
    <p:extLst>
      <p:ext uri="{BB962C8B-B14F-4D97-AF65-F5344CB8AC3E}">
        <p14:creationId xmlns:p14="http://schemas.microsoft.com/office/powerpoint/2010/main" val="3281524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013AB8D5-5C0D-007F-59BB-EED15D0D706E}"/>
              </a:ext>
            </a:extLst>
          </p:cNvPr>
          <p:cNvSpPr>
            <a:spLocks noGrp="1"/>
          </p:cNvSpPr>
          <p:nvPr>
            <p:ph idx="1"/>
          </p:nvPr>
        </p:nvSpPr>
        <p:spPr>
          <a:xfrm>
            <a:off x="2425960" y="391885"/>
            <a:ext cx="9439467" cy="6316825"/>
          </a:xfrm>
        </p:spPr>
        <p:txBody>
          <a:bodyPr>
            <a:normAutofit lnSpcReduction="10000"/>
          </a:bodyPr>
          <a:lstStyle/>
          <a:p>
            <a:pPr marL="0" indent="0">
              <a:lnSpc>
                <a:spcPct val="150000"/>
              </a:lnSpc>
              <a:buNone/>
            </a:pPr>
            <a:r>
              <a:rPr lang="nb-NO" sz="1800" kern="100" dirty="0">
                <a:effectLst/>
                <a:latin typeface="Calibri Light" panose="020F0302020204030204" pitchFamily="34" charset="0"/>
                <a:ea typeface="Calibri" panose="020F0502020204030204" pitchFamily="34" charset="0"/>
                <a:cs typeface="Arial" panose="020B0604020202020204" pitchFamily="34" charset="0"/>
              </a:rPr>
              <a:t>Det var svært vanlig for jødene å brenne (ofre) et dyr til Gud. Lam var svær vanlige ettersom de fleste hadde sauer. Ettersom sauene var det de livnæret seg på (det var deres inntekt og levebrød), så var sauene noe av det aller viktigste man eide på den tiden. Det var det unge, eller minste sauene – altså lammene – som var verdt mest.  Man ofret altså det mest dyrebare man hadde til sin Gud.</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50000"/>
              </a:lnSpc>
              <a:buNone/>
            </a:pPr>
            <a:r>
              <a:rPr lang="nb-NO" sz="1800" kern="100" dirty="0">
                <a:effectLst/>
                <a:latin typeface="Calibri Light" panose="020F0302020204030204" pitchFamily="34" charset="0"/>
                <a:ea typeface="Calibri" panose="020F0502020204030204" pitchFamily="34" charset="0"/>
                <a:cs typeface="Arial" panose="020B0604020202020204" pitchFamily="34" charset="0"/>
              </a:rPr>
              <a:t>Jesus blir omtalt som et offerlam. Ikke som et offer fra menneskene til Gud, men omvendt. Her er det Gud som ofrer seg – eller sin sønn til oss mennesker. Akkurat som at lammets blod reddet jødene fra å miste det mest dyrebare de eide, nemlig sin førstefødte sønn, er det nå Jesu blod – det at Jesus måtte blø og lide helt til han døde – som nå redder alle mennesker fra en evig fortapelse (altså et liv uten Gud).</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50000"/>
              </a:lnSpc>
              <a:buNone/>
            </a:pPr>
            <a:r>
              <a:rPr lang="nb-NO" sz="1800" kern="100" dirty="0">
                <a:effectLst/>
                <a:latin typeface="Calibri Light" panose="020F0302020204030204" pitchFamily="34" charset="0"/>
                <a:ea typeface="Calibri" panose="020F0502020204030204" pitchFamily="34" charset="0"/>
                <a:cs typeface="Arial" panose="020B0604020202020204" pitchFamily="34" charset="0"/>
              </a:rPr>
              <a:t>Som dere ser så er måltidet Jesus feiret på Skjærtorsdag i utgangspunktet tradisjonelt Det er også utrolig symbolsk: Den gamle symbolske handlingen går nå over i en annen og mye viktigere hendelse: Når jødene feirer påske, minnes de det som skjedde da deres folk greide å rømme fra Egypt. Når vi kristne feirer påske, og hver gang vi feirer messen, minnes vi at Jesus – Gud selv – ofret seg for oss mennesker. At han vant over døden, og at han – gjennom sitt blod og sitt legeme (sin kropp) er den nye pakten mellom Gud og menneskene.</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b-NO" dirty="0"/>
          </a:p>
        </p:txBody>
      </p:sp>
    </p:spTree>
    <p:extLst>
      <p:ext uri="{BB962C8B-B14F-4D97-AF65-F5344CB8AC3E}">
        <p14:creationId xmlns:p14="http://schemas.microsoft.com/office/powerpoint/2010/main" val="1334767036"/>
      </p:ext>
    </p:extLst>
  </p:cSld>
  <p:clrMapOvr>
    <a:masterClrMapping/>
  </p:clrMapOvr>
</p:sld>
</file>

<file path=ppt/theme/theme1.xml><?xml version="1.0" encoding="utf-8"?>
<a:theme xmlns:a="http://schemas.openxmlformats.org/drawingml/2006/main" name="DashVTI">
  <a:themeElements>
    <a:clrScheme name="AnalogousFromRegularSeed_2SEEDS">
      <a:dk1>
        <a:srgbClr val="000000"/>
      </a:dk1>
      <a:lt1>
        <a:srgbClr val="FFFFFF"/>
      </a:lt1>
      <a:dk2>
        <a:srgbClr val="262441"/>
      </a:dk2>
      <a:lt2>
        <a:srgbClr val="E2E7E8"/>
      </a:lt2>
      <a:accent1>
        <a:srgbClr val="B1543B"/>
      </a:accent1>
      <a:accent2>
        <a:srgbClr val="C34D64"/>
      </a:accent2>
      <a:accent3>
        <a:srgbClr val="C3984D"/>
      </a:accent3>
      <a:accent4>
        <a:srgbClr val="3BB1A3"/>
      </a:accent4>
      <a:accent5>
        <a:srgbClr val="4DA1C3"/>
      </a:accent5>
      <a:accent6>
        <a:srgbClr val="3B5DB1"/>
      </a:accent6>
      <a:hlink>
        <a:srgbClr val="378DA5"/>
      </a:hlink>
      <a:folHlink>
        <a:srgbClr val="7F7F7F"/>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docProps/app.xml><?xml version="1.0" encoding="utf-8"?>
<Properties xmlns="http://schemas.openxmlformats.org/officeDocument/2006/extended-properties" xmlns:vt="http://schemas.openxmlformats.org/officeDocument/2006/docPropsVTypes">
  <TotalTime>878</TotalTime>
  <Words>7040</Words>
  <Application>Microsoft Office PowerPoint</Application>
  <PresentationFormat>Widescreen</PresentationFormat>
  <Paragraphs>447</Paragraphs>
  <Slides>39</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39</vt:i4>
      </vt:variant>
    </vt:vector>
  </HeadingPairs>
  <TitlesOfParts>
    <vt:vector size="51" baseType="lpstr">
      <vt:lpstr>Abadi</vt:lpstr>
      <vt:lpstr>Aharoni</vt:lpstr>
      <vt:lpstr>Aldhabi</vt:lpstr>
      <vt:lpstr>Arial</vt:lpstr>
      <vt:lpstr>Berlin Sans FB</vt:lpstr>
      <vt:lpstr>Calibri</vt:lpstr>
      <vt:lpstr>Calibri Light</vt:lpstr>
      <vt:lpstr>Cooper Black</vt:lpstr>
      <vt:lpstr>Grandview Display</vt:lpstr>
      <vt:lpstr>Segoe UI Emoji</vt:lpstr>
      <vt:lpstr>Symbol</vt:lpstr>
      <vt:lpstr>DashVTI</vt:lpstr>
      <vt:lpstr>Jesus </vt:lpstr>
      <vt:lpstr>Korsfestelse og oppstandelsen</vt:lpstr>
      <vt:lpstr>PowerPoint Presentation</vt:lpstr>
      <vt:lpstr>PowerPoint Presentation</vt:lpstr>
      <vt:lpstr>Forklaringer til quiz-fasiten Hvis dere nå har gjennomgått fasiten, kan det være dere lurer på om fasiten er feil et par steder. Dette er fordi det blant annet er en del lurepåstander. Her kommer en kort forklaring til hver av påstandene: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Punkt 4 og 5 til Økt 1 kommer om ikke så lenge. </vt:lpstr>
      <vt:lpstr>Livet etter døden (Økt 2)</vt:lpstr>
      <vt:lpstr>PowerPoint Presentation</vt:lpstr>
      <vt:lpstr>Gud skapte oss for å ha et forhold til oss. Han ønsker å at vi skal komme til himmelen og leve evig sammen med ham når vårt jordiske liv er over, men da må vi også være interessert i Gud og i hva Gud vil både med og for oss. </vt:lpstr>
      <vt:lpstr>Diskuter følgende i grupper eller i plenum (Kateketen deres kommer ikke nødvendigvis med noe fasitsvar foreløpig): </vt:lpstr>
      <vt:lpstr>PowerPoint Presentation</vt:lpstr>
      <vt:lpstr>PowerPoint Presentation</vt:lpstr>
      <vt:lpstr>Hva sier Bibelen om livet etter døden?</vt:lpstr>
      <vt:lpstr>PowerPoint Presentation</vt:lpstr>
      <vt:lpstr>PowerPoint Presentation</vt:lpstr>
      <vt:lpstr>PowerPoint Presentation</vt:lpstr>
      <vt:lpstr>Her er flere bibelsteder om døden  og om hva vi kan forvente når vi dør:</vt:lpstr>
      <vt:lpstr>Rollespillet «Chat ved helvetes port» – Kommer etter hvert</vt:lpstr>
      <vt:lpstr>(mer om) Skjærsilden og Døden</vt:lpstr>
      <vt:lpstr>PowerPoint Presentation</vt:lpstr>
      <vt:lpstr>Hvorfor be for de avdøde, og hva er Allesjelersdag??? </vt:lpstr>
      <vt:lpstr>På Allesjelersdag, som er den2.november hvert år, ber vi spesielt for alle døde.  </vt:lpstr>
      <vt:lpstr>Hør pater Pål og pater Hallvard forteller om Allesjelersdag</vt:lpstr>
      <vt:lpstr>  Påskevigilien - Samling 8, Økt 3 </vt:lpstr>
      <vt:lpstr>PowerPoint Presentation</vt:lpstr>
      <vt:lpstr>PowerPoint Presentation</vt:lpstr>
      <vt:lpstr>Messen er delt inn i fire deler: </vt:lpstr>
      <vt:lpstr>I påskenattsmessen …</vt:lpstr>
      <vt:lpstr>Her forteller p Hallvard mer om selve påskevigilien  https://www.katolsk.no/nyheter/2018/03/guide-til-kirkearets-hoydepunkt-vigilien   </vt:lpstr>
      <vt:lpstr>Oversikt over påskenattsmessen</vt:lpstr>
      <vt:lpstr>En påskefest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dc:title>
  <dc:creator>Terese Ranek</dc:creator>
  <cp:lastModifiedBy>Terese Ranek</cp:lastModifiedBy>
  <cp:revision>12</cp:revision>
  <dcterms:created xsi:type="dcterms:W3CDTF">2023-09-04T06:12:55Z</dcterms:created>
  <dcterms:modified xsi:type="dcterms:W3CDTF">2023-09-12T14:10:14Z</dcterms:modified>
</cp:coreProperties>
</file>